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  <p:sldMasterId id="2147483648" r:id="rId2"/>
  </p:sldMasterIdLst>
  <p:notesMasterIdLst>
    <p:notesMasterId r:id="rId43"/>
  </p:notesMasterIdLst>
  <p:sldIdLst>
    <p:sldId id="266" r:id="rId3"/>
    <p:sldId id="1179" r:id="rId4"/>
    <p:sldId id="1211" r:id="rId5"/>
    <p:sldId id="1212" r:id="rId6"/>
    <p:sldId id="1178" r:id="rId7"/>
    <p:sldId id="1199" r:id="rId8"/>
    <p:sldId id="1218" r:id="rId9"/>
    <p:sldId id="1182" r:id="rId10"/>
    <p:sldId id="1183" r:id="rId11"/>
    <p:sldId id="1184" r:id="rId12"/>
    <p:sldId id="1209" r:id="rId13"/>
    <p:sldId id="1210" r:id="rId14"/>
    <p:sldId id="1202" r:id="rId15"/>
    <p:sldId id="1185" r:id="rId16"/>
    <p:sldId id="1186" r:id="rId17"/>
    <p:sldId id="1187" r:id="rId18"/>
    <p:sldId id="1192" r:id="rId19"/>
    <p:sldId id="1195" r:id="rId20"/>
    <p:sldId id="1196" r:id="rId21"/>
    <p:sldId id="1197" r:id="rId22"/>
    <p:sldId id="1193" r:id="rId23"/>
    <p:sldId id="1194" r:id="rId24"/>
    <p:sldId id="1198" r:id="rId25"/>
    <p:sldId id="1207" r:id="rId26"/>
    <p:sldId id="1208" r:id="rId27"/>
    <p:sldId id="1219" r:id="rId28"/>
    <p:sldId id="1215" r:id="rId29"/>
    <p:sldId id="1220" r:id="rId30"/>
    <p:sldId id="1216" r:id="rId31"/>
    <p:sldId id="1221" r:id="rId32"/>
    <p:sldId id="1217" r:id="rId33"/>
    <p:sldId id="1203" r:id="rId34"/>
    <p:sldId id="1204" r:id="rId35"/>
    <p:sldId id="1188" r:id="rId36"/>
    <p:sldId id="1190" r:id="rId37"/>
    <p:sldId id="1200" r:id="rId38"/>
    <p:sldId id="1201" r:id="rId39"/>
    <p:sldId id="1205" r:id="rId40"/>
    <p:sldId id="1213" r:id="rId41"/>
    <p:sldId id="1206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D9"/>
    <a:srgbClr val="00407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43"/>
    <p:restoredTop sz="90075" autoAdjust="0"/>
  </p:normalViewPr>
  <p:slideViewPr>
    <p:cSldViewPr snapToGrid="0" snapToObjects="1">
      <p:cViewPr varScale="1">
        <p:scale>
          <a:sx n="99" d="100"/>
          <a:sy n="99" d="100"/>
        </p:scale>
        <p:origin x="63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wmf"/><Relationship Id="rId13" Type="http://schemas.openxmlformats.org/officeDocument/2006/relationships/image" Target="../media/image116.wmf"/><Relationship Id="rId3" Type="http://schemas.openxmlformats.org/officeDocument/2006/relationships/image" Target="../media/image106.wmf"/><Relationship Id="rId7" Type="http://schemas.openxmlformats.org/officeDocument/2006/relationships/image" Target="../media/image110.wmf"/><Relationship Id="rId12" Type="http://schemas.openxmlformats.org/officeDocument/2006/relationships/image" Target="../media/image115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Relationship Id="rId6" Type="http://schemas.openxmlformats.org/officeDocument/2006/relationships/image" Target="../media/image109.wmf"/><Relationship Id="rId11" Type="http://schemas.openxmlformats.org/officeDocument/2006/relationships/image" Target="../media/image114.wmf"/><Relationship Id="rId5" Type="http://schemas.openxmlformats.org/officeDocument/2006/relationships/image" Target="../media/image108.wmf"/><Relationship Id="rId15" Type="http://schemas.openxmlformats.org/officeDocument/2006/relationships/image" Target="../media/image118.wmf"/><Relationship Id="rId10" Type="http://schemas.openxmlformats.org/officeDocument/2006/relationships/image" Target="../media/image113.wmf"/><Relationship Id="rId4" Type="http://schemas.openxmlformats.org/officeDocument/2006/relationships/image" Target="../media/image107.wmf"/><Relationship Id="rId9" Type="http://schemas.openxmlformats.org/officeDocument/2006/relationships/image" Target="../media/image112.wmf"/><Relationship Id="rId14" Type="http://schemas.openxmlformats.org/officeDocument/2006/relationships/image" Target="../media/image1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C89B6-0167-0549-A9D3-815C20C90D38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30F75-B5EC-044F-A636-30352D0A1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67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33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3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94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0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07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77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40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71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996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09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6367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7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1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78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562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69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59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28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9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4A6BEF6-8B5D-3A41-931E-E68E91FD74C0}" type="datetime1">
              <a:rPr lang="en-US" smtClean="0"/>
              <a:t>7/17/2022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835" y="292142"/>
            <a:ext cx="1834523" cy="706611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 userDrawn="1"/>
        </p:nvSpPr>
        <p:spPr>
          <a:xfrm>
            <a:off x="789245" y="2915627"/>
            <a:ext cx="2037083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>
            <a:off x="2865811" y="2915627"/>
            <a:ext cx="1345972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ectangle 21"/>
          <p:cNvSpPr/>
          <p:nvPr userDrawn="1"/>
        </p:nvSpPr>
        <p:spPr>
          <a:xfrm>
            <a:off x="4251265" y="2915627"/>
            <a:ext cx="3314307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Rectangle 22"/>
          <p:cNvSpPr/>
          <p:nvPr userDrawn="1"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0" name="Picture 29"/>
          <p:cNvPicPr>
            <a:picLocks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36794" y="5627023"/>
            <a:ext cx="564475" cy="1635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280342" y="5912353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00411" y="5004000"/>
            <a:ext cx="4603750" cy="254000"/>
          </a:xfrm>
        </p:spPr>
        <p:txBody>
          <a:bodyPr anchor="ctr" anchorCtr="0">
            <a:noAutofit/>
          </a:bodyPr>
          <a:lstStyle>
            <a:lvl1pPr>
              <a:defRPr sz="1200" b="0" i="1" spc="200" baseline="0">
                <a:solidFill>
                  <a:schemeClr val="accent6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2A65-E177-0543-AE0C-F9CB4109D8F2}" type="datetime1">
              <a:rPr lang="en-US" smtClean="0"/>
              <a:t>7/17/2022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720648" y="1147298"/>
            <a:ext cx="4674312" cy="4732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578475" y="1147298"/>
            <a:ext cx="4740275" cy="4732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156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B8036-AEA7-9349-944C-3B4B4556A163}" type="datetime1">
              <a:rPr lang="en-US" smtClean="0"/>
              <a:t>7/17/2022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itle Blan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A92FD-B394-414C-B029-6EB211ABC02D}" type="datetime1">
              <a:rPr lang="en-US" smtClean="0"/>
              <a:t>7/17/2022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02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ly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"/>
            <a:ext cx="12192000" cy="87470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"/>
            <a:ext cx="4038961" cy="874708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" y="3112603"/>
            <a:ext cx="12192000" cy="16952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6" y="5064546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599583"/>
            <a:ext cx="724296" cy="2542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D0FB7A-0984-5F42-9BF9-4F16409CEBE3}" type="datetime1">
              <a:rPr lang="en-US" smtClean="0"/>
              <a:t>7/17/2022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960" y="6599583"/>
            <a:ext cx="2512064" cy="2542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" y="3112607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960" y="4893378"/>
            <a:ext cx="8153043" cy="63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9367-8E19-584D-AFFE-3EFBBA0295C7}" type="datetime1">
              <a:rPr lang="en-US" smtClean="0"/>
              <a:t>7/17/2022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5B1B-1234-434F-BA64-2F5E81CEE720}" type="datetime1">
              <a:rPr lang="en-US" smtClean="0"/>
              <a:t>7/17/2022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20725" y="1125414"/>
            <a:ext cx="4934487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887330" y="1125414"/>
            <a:ext cx="4891718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631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9A3E-72A3-094D-BE9C-748891D343EA}" type="datetime1">
              <a:rPr lang="en-US" smtClean="0"/>
              <a:t>7/17/2022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B98F-B1FD-6E40-922F-164F08E18587}" type="datetime1">
              <a:rPr lang="en-US" smtClean="0"/>
              <a:t>7/17/2022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60"/>
          <a:stretch/>
        </p:blipFill>
        <p:spPr>
          <a:xfrm>
            <a:off x="-1" y="0"/>
            <a:ext cx="7565572" cy="5283503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49" y="6566256"/>
            <a:ext cx="724296" cy="287533"/>
          </a:xfrm>
        </p:spPr>
        <p:txBody>
          <a:bodyPr/>
          <a:lstStyle/>
          <a:p>
            <a:fld id="{A2F384F1-118D-394B-A474-FE8E25F6F5EA}" type="datetime1">
              <a:rPr lang="en-US" smtClean="0"/>
              <a:t>7/17/2022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566256"/>
            <a:ext cx="2623459" cy="28753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670" y="296932"/>
            <a:ext cx="1801443" cy="69387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 userDrawn="1"/>
        </p:nvSpPr>
        <p:spPr>
          <a:xfrm>
            <a:off x="789245" y="2915627"/>
            <a:ext cx="2037083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 userDrawn="1"/>
        </p:nvSpPr>
        <p:spPr>
          <a:xfrm>
            <a:off x="2865811" y="2915627"/>
            <a:ext cx="1345972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angle 16"/>
          <p:cNvSpPr/>
          <p:nvPr userDrawn="1"/>
        </p:nvSpPr>
        <p:spPr>
          <a:xfrm>
            <a:off x="4251265" y="2915627"/>
            <a:ext cx="3314307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 userDrawn="1"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7762" y="5619051"/>
            <a:ext cx="562539" cy="1629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87028"/>
            <a:ext cx="776320" cy="195373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10280342" y="5912353"/>
            <a:ext cx="1832472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" b="0" i="0" kern="1200" dirty="0">
                <a:solidFill>
                  <a:schemeClr val="bg1"/>
                </a:solidFill>
                <a:effectLst/>
                <a:latin typeface="Gill Sans MT" charset="0"/>
                <a:ea typeface="Gill Sans MT" charset="0"/>
                <a:cs typeface="Gill Sans MT" charset="0"/>
              </a:rPr>
              <a:t>Sandia National Laboratories is a </a:t>
            </a:r>
            <a:r>
              <a:rPr lang="en-US" sz="650" b="0" i="0" kern="1200" dirty="0" err="1">
                <a:solidFill>
                  <a:schemeClr val="bg1"/>
                </a:solidFill>
                <a:effectLst/>
                <a:latin typeface="Gill Sans MT" charset="0"/>
                <a:ea typeface="Gill Sans MT" charset="0"/>
                <a:cs typeface="Gill Sans MT" charset="0"/>
              </a:rPr>
              <a:t>multimission</a:t>
            </a:r>
            <a:r>
              <a:rPr lang="en-US" sz="650" b="0" i="0" kern="1200" dirty="0">
                <a:solidFill>
                  <a:schemeClr val="bg1"/>
                </a:solidFill>
                <a:effectLst/>
                <a:latin typeface="Gill Sans MT" charset="0"/>
                <a:ea typeface="Gill Sans MT" charset="0"/>
                <a:cs typeface="Gill Sans MT" charset="0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5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64160"/>
            <a:ext cx="9399784" cy="36576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23213" y="5016508"/>
            <a:ext cx="4381500" cy="200368"/>
          </a:xfrm>
        </p:spPr>
        <p:txBody>
          <a:bodyPr anchor="ctr" anchorCtr="0">
            <a:noAutofit/>
          </a:bodyPr>
          <a:lstStyle>
            <a:lvl1pPr>
              <a:defRPr sz="1200" i="1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874708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" y="3112607"/>
            <a:ext cx="12192000" cy="1690255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3927563" y="0"/>
            <a:ext cx="8264439" cy="6858000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6" y="5064546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607534"/>
            <a:ext cx="724296" cy="246255"/>
          </a:xfrm>
        </p:spPr>
        <p:txBody>
          <a:bodyPr/>
          <a:lstStyle/>
          <a:p>
            <a:fld id="{60A4C349-FE6F-144F-B48D-1AE34E109184}" type="datetime1">
              <a:rPr lang="en-US" smtClean="0"/>
              <a:t>7/17/2022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27565" y="6607534"/>
            <a:ext cx="2623459" cy="24625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" y="3112607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565" y="4893378"/>
            <a:ext cx="8264435" cy="457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87D6E-DAED-D44B-AD78-B6B54874A44B}" type="datetime1">
              <a:rPr lang="en-US" smtClean="0"/>
              <a:t>7/17/2022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3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599583"/>
            <a:ext cx="2472271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51B0C17D-9FEF-794A-8300-E98122063809}" type="datetime1">
              <a:rPr lang="en-US" smtClean="0"/>
              <a:t>7/17/2022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599583"/>
            <a:ext cx="4822804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/>
          <p:cNvPicPr>
            <a:picLocks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57"/>
          <a:stretch/>
        </p:blipFill>
        <p:spPr>
          <a:xfrm>
            <a:off x="11589482" y="380825"/>
            <a:ext cx="259618" cy="2516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5552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0" r:id="rId2"/>
    <p:sldLayoutId id="2147483675" r:id="rId3"/>
    <p:sldLayoutId id="2147483686" r:id="rId4"/>
    <p:sldLayoutId id="2147483676" r:id="rId5"/>
    <p:sldLayoutId id="2147483677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800" b="0" i="0" kern="1200" spc="100" baseline="0">
          <a:solidFill>
            <a:schemeClr val="bg2">
              <a:lumMod val="25000"/>
            </a:schemeClr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8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352734"/>
            <a:ext cx="10058400" cy="577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</a:t>
            </a:r>
            <a:r>
              <a:rPr lang="en-US"/>
              <a:t>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3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591631"/>
            <a:ext cx="2472271" cy="259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4DDE2E68-37C5-174F-AD89-39C48FC619C7}" type="datetime1">
              <a:rPr lang="en-US" smtClean="0"/>
              <a:t>7/17/2022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591631"/>
            <a:ext cx="4822804" cy="259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24501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/>
          <p:cNvPicPr>
            <a:picLocks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57"/>
          <a:stretch/>
        </p:blipFill>
        <p:spPr>
          <a:xfrm>
            <a:off x="11589482" y="380825"/>
            <a:ext cx="259618" cy="25161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0" r:id="rId3"/>
    <p:sldLayoutId id="2147483685" r:id="rId4"/>
    <p:sldLayoutId id="2147483654" r:id="rId5"/>
    <p:sldLayoutId id="2147483661" r:id="rId6"/>
    <p:sldLayoutId id="2147483662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800" b="0" i="0" kern="1200" spc="100" baseline="0">
          <a:solidFill>
            <a:schemeClr val="bg1"/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8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7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0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7" Type="http://schemas.openxmlformats.org/officeDocument/2006/relationships/image" Target="../media/image49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2.jp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2.mp4"/><Relationship Id="rId7" Type="http://schemas.openxmlformats.org/officeDocument/2006/relationships/image" Target="../media/image5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image" Target="../media/image450.png"/><Relationship Id="rId3" Type="http://schemas.openxmlformats.org/officeDocument/2006/relationships/image" Target="../media/image54.jpg"/><Relationship Id="rId7" Type="http://schemas.openxmlformats.org/officeDocument/2006/relationships/image" Target="../media/image290.png"/><Relationship Id="rId12" Type="http://schemas.openxmlformats.org/officeDocument/2006/relationships/image" Target="../media/image3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0.png"/><Relationship Id="rId11" Type="http://schemas.openxmlformats.org/officeDocument/2006/relationships/image" Target="../media/image340.png"/><Relationship Id="rId5" Type="http://schemas.openxmlformats.org/officeDocument/2006/relationships/image" Target="../media/image280.png"/><Relationship Id="rId10" Type="http://schemas.openxmlformats.org/officeDocument/2006/relationships/image" Target="../media/image330.png"/><Relationship Id="rId4" Type="http://schemas.openxmlformats.org/officeDocument/2006/relationships/image" Target="../media/image250.png"/><Relationship Id="rId9" Type="http://schemas.openxmlformats.org/officeDocument/2006/relationships/image" Target="../media/image3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480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1.png"/><Relationship Id="rId5" Type="http://schemas.openxmlformats.org/officeDocument/2006/relationships/image" Target="../media/image500.png"/><Relationship Id="rId4" Type="http://schemas.openxmlformats.org/officeDocument/2006/relationships/image" Target="../media/image4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90.png"/><Relationship Id="rId7" Type="http://schemas.openxmlformats.org/officeDocument/2006/relationships/image" Target="../media/image5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0.png"/><Relationship Id="rId5" Type="http://schemas.openxmlformats.org/officeDocument/2006/relationships/image" Target="../media/image311.png"/><Relationship Id="rId10" Type="http://schemas.openxmlformats.org/officeDocument/2006/relationships/image" Target="../media/image84.png"/><Relationship Id="rId4" Type="http://schemas.openxmlformats.org/officeDocument/2006/relationships/image" Target="../media/image210.png"/><Relationship Id="rId9" Type="http://schemas.openxmlformats.org/officeDocument/2006/relationships/image" Target="../media/image6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0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8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microsoft.com/office/2007/relationships/hdphoto" Target="../media/hdphoto9.wdp"/><Relationship Id="rId9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6.png"/><Relationship Id="rId5" Type="http://schemas.openxmlformats.org/officeDocument/2006/relationships/image" Target="../media/image131.png"/><Relationship Id="rId4" Type="http://schemas.openxmlformats.org/officeDocument/2006/relationships/image" Target="../media/image1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media" Target="../media/media5.mp4"/><Relationship Id="rId7" Type="http://schemas.openxmlformats.org/officeDocument/2006/relationships/image" Target="../media/image6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7.png"/><Relationship Id="rId11" Type="http://schemas.openxmlformats.org/officeDocument/2006/relationships/image" Target="../media/image14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42.png"/><Relationship Id="rId4" Type="http://schemas.openxmlformats.org/officeDocument/2006/relationships/video" Target="../media/media5.mp4"/><Relationship Id="rId9" Type="http://schemas.openxmlformats.org/officeDocument/2006/relationships/image" Target="../media/image1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2.jp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13" Type="http://schemas.openxmlformats.org/officeDocument/2006/relationships/image" Target="../media/image561.png"/><Relationship Id="rId3" Type="http://schemas.openxmlformats.org/officeDocument/2006/relationships/image" Target="../media/image94.png"/><Relationship Id="rId7" Type="http://schemas.openxmlformats.org/officeDocument/2006/relationships/image" Target="../media/image590.png"/><Relationship Id="rId12" Type="http://schemas.microsoft.com/office/2007/relationships/hdphoto" Target="../media/hdphoto14.wdp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95.png"/><Relationship Id="rId5" Type="http://schemas.openxmlformats.org/officeDocument/2006/relationships/image" Target="../media/image61.png"/><Relationship Id="rId15" Type="http://schemas.openxmlformats.org/officeDocument/2006/relationships/image" Target="../media/image64.png"/><Relationship Id="rId10" Type="http://schemas.openxmlformats.org/officeDocument/2006/relationships/image" Target="../media/image62.png"/><Relationship Id="rId4" Type="http://schemas.microsoft.com/office/2007/relationships/hdphoto" Target="../media/hdphoto13.wdp"/><Relationship Id="rId9" Type="http://schemas.openxmlformats.org/officeDocument/2006/relationships/image" Target="../media/image610.png"/><Relationship Id="rId14" Type="http://schemas.openxmlformats.org/officeDocument/2006/relationships/image" Target="../media/image57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3" Type="http://schemas.openxmlformats.org/officeDocument/2006/relationships/image" Target="../media/image620.png"/><Relationship Id="rId7" Type="http://schemas.microsoft.com/office/2007/relationships/hdphoto" Target="../media/hdphoto16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5" Type="http://schemas.microsoft.com/office/2007/relationships/hdphoto" Target="../media/hdphoto15.wdp"/><Relationship Id="rId4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5.wmf"/><Relationship Id="rId18" Type="http://schemas.openxmlformats.org/officeDocument/2006/relationships/oleObject" Target="../embeddings/oleObject5.bin"/><Relationship Id="rId26" Type="http://schemas.openxmlformats.org/officeDocument/2006/relationships/oleObject" Target="../embeddings/oleObject9.bin"/><Relationship Id="rId39" Type="http://schemas.openxmlformats.org/officeDocument/2006/relationships/oleObject" Target="../embeddings/oleObject16.bin"/><Relationship Id="rId21" Type="http://schemas.openxmlformats.org/officeDocument/2006/relationships/image" Target="../media/image109.wmf"/><Relationship Id="rId34" Type="http://schemas.openxmlformats.org/officeDocument/2006/relationships/image" Target="../media/image115.wmf"/><Relationship Id="rId42" Type="http://schemas.openxmlformats.org/officeDocument/2006/relationships/image" Target="../media/image115.png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5.xml"/><Relationship Id="rId16" Type="http://schemas.openxmlformats.org/officeDocument/2006/relationships/oleObject" Target="../embeddings/oleObject4.bin"/><Relationship Id="rId20" Type="http://schemas.openxmlformats.org/officeDocument/2006/relationships/oleObject" Target="../embeddings/oleObject6.bin"/><Relationship Id="rId29" Type="http://schemas.openxmlformats.org/officeDocument/2006/relationships/oleObject" Target="../embeddings/oleObject11.bin"/><Relationship Id="rId41" Type="http://schemas.openxmlformats.org/officeDocument/2006/relationships/image" Target="../media/image11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1.jpeg"/><Relationship Id="rId11" Type="http://schemas.openxmlformats.org/officeDocument/2006/relationships/image" Target="../media/image104.wmf"/><Relationship Id="rId24" Type="http://schemas.openxmlformats.org/officeDocument/2006/relationships/oleObject" Target="../embeddings/oleObject8.bin"/><Relationship Id="rId32" Type="http://schemas.openxmlformats.org/officeDocument/2006/relationships/image" Target="../media/image114.wmf"/><Relationship Id="rId37" Type="http://schemas.openxmlformats.org/officeDocument/2006/relationships/oleObject" Target="../embeddings/oleObject15.bin"/><Relationship Id="rId40" Type="http://schemas.openxmlformats.org/officeDocument/2006/relationships/image" Target="../media/image118.wmf"/><Relationship Id="rId5" Type="http://schemas.openxmlformats.org/officeDocument/2006/relationships/image" Target="../media/image120.jpeg"/><Relationship Id="rId15" Type="http://schemas.openxmlformats.org/officeDocument/2006/relationships/image" Target="../media/image106.wmf"/><Relationship Id="rId23" Type="http://schemas.openxmlformats.org/officeDocument/2006/relationships/image" Target="../media/image110.wmf"/><Relationship Id="rId28" Type="http://schemas.openxmlformats.org/officeDocument/2006/relationships/image" Target="../media/image112.wmf"/><Relationship Id="rId36" Type="http://schemas.openxmlformats.org/officeDocument/2006/relationships/image" Target="../media/image116.wmf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108.wmf"/><Relationship Id="rId31" Type="http://schemas.openxmlformats.org/officeDocument/2006/relationships/oleObject" Target="../embeddings/oleObject12.bin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Relationship Id="rId14" Type="http://schemas.openxmlformats.org/officeDocument/2006/relationships/oleObject" Target="../embeddings/oleObject3.bin"/><Relationship Id="rId22" Type="http://schemas.openxmlformats.org/officeDocument/2006/relationships/oleObject" Target="../embeddings/oleObject7.bin"/><Relationship Id="rId27" Type="http://schemas.openxmlformats.org/officeDocument/2006/relationships/oleObject" Target="../embeddings/oleObject10.bin"/><Relationship Id="rId30" Type="http://schemas.openxmlformats.org/officeDocument/2006/relationships/image" Target="../media/image113.wmf"/><Relationship Id="rId35" Type="http://schemas.openxmlformats.org/officeDocument/2006/relationships/oleObject" Target="../embeddings/oleObject14.bin"/><Relationship Id="rId8" Type="http://schemas.openxmlformats.org/officeDocument/2006/relationships/image" Target="../media/image123.jpeg"/><Relationship Id="rId3" Type="http://schemas.openxmlformats.org/officeDocument/2006/relationships/image" Target="../media/image119.pn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107.wmf"/><Relationship Id="rId25" Type="http://schemas.openxmlformats.org/officeDocument/2006/relationships/image" Target="../media/image111.wmf"/><Relationship Id="rId33" Type="http://schemas.openxmlformats.org/officeDocument/2006/relationships/oleObject" Target="../embeddings/oleObject13.bin"/><Relationship Id="rId38" Type="http://schemas.openxmlformats.org/officeDocument/2006/relationships/image" Target="../media/image117.wmf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32.png"/><Relationship Id="rId3" Type="http://schemas.openxmlformats.org/officeDocument/2006/relationships/image" Target="../media/image20.png"/><Relationship Id="rId21" Type="http://schemas.openxmlformats.org/officeDocument/2006/relationships/image" Target="../media/image35.png"/><Relationship Id="rId12" Type="http://schemas.openxmlformats.org/officeDocument/2006/relationships/image" Target="../media/image23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27.png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19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1.png"/><Relationship Id="rId5" Type="http://schemas.openxmlformats.org/officeDocument/2006/relationships/image" Target="../media/image410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B05D7F1-3EA6-4F84-8D1E-D94AE7F81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412" y="4153510"/>
            <a:ext cx="6261331" cy="1488335"/>
          </a:xfrm>
        </p:spPr>
        <p:txBody>
          <a:bodyPr>
            <a:normAutofit/>
          </a:bodyPr>
          <a:lstStyle/>
          <a:p>
            <a:r>
              <a:rPr lang="en-US" dirty="0"/>
              <a:t>Stewart Silling</a:t>
            </a:r>
          </a:p>
          <a:p>
            <a:endParaRPr lang="en-US" dirty="0"/>
          </a:p>
          <a:p>
            <a:pPr>
              <a:spcBef>
                <a:spcPts val="0"/>
              </a:spcBef>
            </a:pPr>
            <a:r>
              <a:rPr lang="en-US" sz="1400" dirty="0"/>
              <a:t>July 18, 2022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Theoretical and Applied Aspects for Nonlocal Models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Banff International Research Station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367727" y="3706519"/>
            <a:ext cx="2378687" cy="0"/>
          </a:xfrm>
          <a:prstGeom prst="straightConnector1">
            <a:avLst/>
          </a:prstGeom>
          <a:ln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EF902BF7-7717-4E20-9E85-FD0CB05086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213" y="1216149"/>
            <a:ext cx="6190211" cy="1690255"/>
          </a:xfrm>
        </p:spPr>
        <p:txBody>
          <a:bodyPr/>
          <a:lstStyle/>
          <a:p>
            <a:r>
              <a:rPr lang="en-US" dirty="0"/>
              <a:t>The effect of nonlocality on material stability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6308FF-30AA-4D7E-BE1A-E5CEDA1A5108}"/>
              </a:ext>
            </a:extLst>
          </p:cNvPr>
          <p:cNvSpPr txBox="1"/>
          <p:nvPr/>
        </p:nvSpPr>
        <p:spPr>
          <a:xfrm>
            <a:off x="10253804" y="5099385"/>
            <a:ext cx="1761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SAND2022-9623 C</a:t>
            </a:r>
          </a:p>
        </p:txBody>
      </p:sp>
    </p:spTree>
    <p:extLst>
      <p:ext uri="{BB962C8B-B14F-4D97-AF65-F5344CB8AC3E}">
        <p14:creationId xmlns:p14="http://schemas.microsoft.com/office/powerpoint/2010/main" val="91446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480752" cy="570225"/>
          </a:xfrm>
        </p:spPr>
        <p:txBody>
          <a:bodyPr/>
          <a:lstStyle/>
          <a:p>
            <a:r>
              <a:rPr lang="en-US" dirty="0"/>
              <a:t>Dispersion and material stability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58A707-F862-4BCF-A3F3-39CA03D1D749}"/>
              </a:ext>
            </a:extLst>
          </p:cNvPr>
          <p:cNvGrpSpPr>
            <a:grpSpLocks noChangeAspect="1"/>
          </p:cNvGrpSpPr>
          <p:nvPr/>
        </p:nvGrpSpPr>
        <p:grpSpPr>
          <a:xfrm>
            <a:off x="2620161" y="2317891"/>
            <a:ext cx="6681726" cy="3638789"/>
            <a:chOff x="2066696" y="2188793"/>
            <a:chExt cx="7507557" cy="408852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F310BE2-AE0E-46D5-AD5D-F9562C151EFF}"/>
                </a:ext>
              </a:extLst>
            </p:cNvPr>
            <p:cNvGrpSpPr/>
            <p:nvPr/>
          </p:nvGrpSpPr>
          <p:grpSpPr>
            <a:xfrm>
              <a:off x="2066696" y="2188793"/>
              <a:ext cx="3457904" cy="4088523"/>
              <a:chOff x="5644055" y="2855158"/>
              <a:chExt cx="3114183" cy="34747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4251BE1-E596-42AC-8FD4-5F14B2245FBF}"/>
                  </a:ext>
                </a:extLst>
              </p:cNvPr>
              <p:cNvSpPr/>
              <p:nvPr/>
            </p:nvSpPr>
            <p:spPr>
              <a:xfrm>
                <a:off x="5644055" y="2855158"/>
                <a:ext cx="3114183" cy="347471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5CAE083-00A1-4360-91F4-1C582D78E1EA}"/>
                  </a:ext>
                </a:extLst>
              </p:cNvPr>
              <p:cNvGrpSpPr/>
              <p:nvPr/>
            </p:nvGrpSpPr>
            <p:grpSpPr>
              <a:xfrm>
                <a:off x="6270585" y="2976558"/>
                <a:ext cx="2169348" cy="2767435"/>
                <a:chOff x="6270585" y="2976558"/>
                <a:chExt cx="2169348" cy="2767435"/>
              </a:xfrm>
            </p:grpSpPr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B3DB3C37-C60A-41B3-8556-DAB229B344A9}"/>
                    </a:ext>
                  </a:extLst>
                </p:cNvPr>
                <p:cNvCxnSpPr/>
                <p:nvPr/>
              </p:nvCxnSpPr>
              <p:spPr>
                <a:xfrm flipV="1">
                  <a:off x="6270585" y="3230034"/>
                  <a:ext cx="13855" cy="2513959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arrow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37AB6988-9C8E-418A-A0B9-E152E6CE4C6F}"/>
                    </a:ext>
                  </a:extLst>
                </p:cNvPr>
                <p:cNvCxnSpPr/>
                <p:nvPr/>
              </p:nvCxnSpPr>
              <p:spPr>
                <a:xfrm>
                  <a:off x="6270585" y="4487013"/>
                  <a:ext cx="1945160" cy="2957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arrow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7CD0E007-DC45-40E5-B798-7BC408304434}"/>
                    </a:ext>
                  </a:extLst>
                </p:cNvPr>
                <p:cNvSpPr/>
                <p:nvPr/>
              </p:nvSpPr>
              <p:spPr>
                <a:xfrm>
                  <a:off x="6276109" y="3563533"/>
                  <a:ext cx="1343891" cy="953050"/>
                </a:xfrm>
                <a:custGeom>
                  <a:avLst/>
                  <a:gdLst>
                    <a:gd name="connsiteX0" fmla="*/ 0 w 1343891"/>
                    <a:gd name="connsiteY0" fmla="*/ 68510 h 996765"/>
                    <a:gd name="connsiteX1" fmla="*/ 277091 w 1343891"/>
                    <a:gd name="connsiteY1" fmla="*/ 96219 h 996765"/>
                    <a:gd name="connsiteX2" fmla="*/ 1343891 w 1343891"/>
                    <a:gd name="connsiteY2" fmla="*/ 996765 h 996765"/>
                    <a:gd name="connsiteX0" fmla="*/ 0 w 1343891"/>
                    <a:gd name="connsiteY0" fmla="*/ 24795 h 953050"/>
                    <a:gd name="connsiteX1" fmla="*/ 484909 w 1343891"/>
                    <a:gd name="connsiteY1" fmla="*/ 177195 h 953050"/>
                    <a:gd name="connsiteX2" fmla="*/ 1343891 w 1343891"/>
                    <a:gd name="connsiteY2" fmla="*/ 953050 h 953050"/>
                    <a:gd name="connsiteX0" fmla="*/ 0 w 1343891"/>
                    <a:gd name="connsiteY0" fmla="*/ 24795 h 953050"/>
                    <a:gd name="connsiteX1" fmla="*/ 484909 w 1343891"/>
                    <a:gd name="connsiteY1" fmla="*/ 177195 h 953050"/>
                    <a:gd name="connsiteX2" fmla="*/ 1343891 w 1343891"/>
                    <a:gd name="connsiteY2" fmla="*/ 953050 h 953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43891" h="953050">
                      <a:moveTo>
                        <a:pt x="0" y="24795"/>
                      </a:moveTo>
                      <a:cubicBezTo>
                        <a:pt x="26554" y="-38705"/>
                        <a:pt x="302491" y="22486"/>
                        <a:pt x="484909" y="177195"/>
                      </a:cubicBezTo>
                      <a:cubicBezTo>
                        <a:pt x="667327" y="331904"/>
                        <a:pt x="922482" y="580131"/>
                        <a:pt x="1343891" y="953050"/>
                      </a:cubicBez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BE604F90-D6AB-4FE3-976C-DDA2DC600BD4}"/>
                    </a:ext>
                  </a:extLst>
                </p:cNvPr>
                <p:cNvSpPr/>
                <p:nvPr/>
              </p:nvSpPr>
              <p:spPr>
                <a:xfrm>
                  <a:off x="6289964" y="3573493"/>
                  <a:ext cx="1316181" cy="1670093"/>
                </a:xfrm>
                <a:custGeom>
                  <a:avLst/>
                  <a:gdLst>
                    <a:gd name="connsiteX0" fmla="*/ 0 w 1316181"/>
                    <a:gd name="connsiteY0" fmla="*/ 14834 h 1670093"/>
                    <a:gd name="connsiteX1" fmla="*/ 290945 w 1316181"/>
                    <a:gd name="connsiteY1" fmla="*/ 236507 h 1670093"/>
                    <a:gd name="connsiteX2" fmla="*/ 817418 w 1316181"/>
                    <a:gd name="connsiteY2" fmla="*/ 1649671 h 1670093"/>
                    <a:gd name="connsiteX3" fmla="*/ 1316181 w 1316181"/>
                    <a:gd name="connsiteY3" fmla="*/ 943089 h 1670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6181" h="1670093">
                      <a:moveTo>
                        <a:pt x="0" y="14834"/>
                      </a:moveTo>
                      <a:cubicBezTo>
                        <a:pt x="77354" y="-10566"/>
                        <a:pt x="154709" y="-35966"/>
                        <a:pt x="290945" y="236507"/>
                      </a:cubicBezTo>
                      <a:cubicBezTo>
                        <a:pt x="427181" y="508980"/>
                        <a:pt x="646545" y="1531907"/>
                        <a:pt x="817418" y="1649671"/>
                      </a:cubicBezTo>
                      <a:cubicBezTo>
                        <a:pt x="988291" y="1767435"/>
                        <a:pt x="1152236" y="1355262"/>
                        <a:pt x="1316181" y="943089"/>
                      </a:cubicBezTo>
                    </a:path>
                  </a:pathLst>
                </a:custGeom>
                <a:noFill/>
                <a:ln w="28575">
                  <a:solidFill>
                    <a:srgbClr val="7030A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3ED66B9E-DAC9-4DDF-BD22-61F0B1CDEB8F}"/>
                    </a:ext>
                  </a:extLst>
                </p:cNvPr>
                <p:cNvSpPr/>
                <p:nvPr/>
              </p:nvSpPr>
              <p:spPr>
                <a:xfrm>
                  <a:off x="6276109" y="4530436"/>
                  <a:ext cx="1343891" cy="556197"/>
                </a:xfrm>
                <a:custGeom>
                  <a:avLst/>
                  <a:gdLst>
                    <a:gd name="connsiteX0" fmla="*/ 0 w 1343891"/>
                    <a:gd name="connsiteY0" fmla="*/ 554182 h 556197"/>
                    <a:gd name="connsiteX1" fmla="*/ 540327 w 1343891"/>
                    <a:gd name="connsiteY1" fmla="*/ 471055 h 556197"/>
                    <a:gd name="connsiteX2" fmla="*/ 1343891 w 1343891"/>
                    <a:gd name="connsiteY2" fmla="*/ 0 h 556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43891" h="556197">
                      <a:moveTo>
                        <a:pt x="0" y="554182"/>
                      </a:moveTo>
                      <a:cubicBezTo>
                        <a:pt x="158172" y="558800"/>
                        <a:pt x="316345" y="563419"/>
                        <a:pt x="540327" y="471055"/>
                      </a:cubicBezTo>
                      <a:cubicBezTo>
                        <a:pt x="764309" y="378691"/>
                        <a:pt x="1054100" y="189345"/>
                        <a:pt x="1343891" y="0"/>
                      </a:cubicBez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163B90D5-83F4-4EA4-BCBE-B7C1D1BCF47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274432" y="4391936"/>
                      <a:ext cx="165501" cy="23541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</m:oMath>
                        </m:oMathPara>
                      </a14:m>
                      <a:endParaRPr lang="en-US" dirty="0">
                        <a:solidFill>
                          <a:prstClr val="black"/>
                        </a:solidFill>
                        <a:latin typeface="Arial"/>
                      </a:endParaRPr>
                    </a:p>
                  </p:txBody>
                </p:sp>
              </mc:Choice>
              <mc:Fallback xmlns="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163B90D5-83F4-4EA4-BCBE-B7C1D1BCF47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274432" y="4391936"/>
                      <a:ext cx="165501" cy="235413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l="-43333" t="-2222" r="-36667" b="-3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8B321897-F501-497B-9C7A-1D2F2199CE9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528632" y="4168610"/>
                      <a:ext cx="177050" cy="23541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oMath>
                        </m:oMathPara>
                      </a14:m>
                      <a:endParaRPr lang="en-US" dirty="0">
                        <a:solidFill>
                          <a:prstClr val="black"/>
                        </a:solidFill>
                        <a:latin typeface="Arial"/>
                      </a:endParaRPr>
                    </a:p>
                  </p:txBody>
                </p:sp>
              </mc:Choice>
              <mc:Fallback xmlns=""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8B321897-F501-497B-9C7A-1D2F2199CE9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28632" y="4168610"/>
                      <a:ext cx="177050" cy="235413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27273" r="-18182" b="-1111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1F80A7D2-BFF6-4AEF-A203-B41EA3C337C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329214" y="2976558"/>
                      <a:ext cx="472020" cy="23541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𝜉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en-US" dirty="0">
                        <a:solidFill>
                          <a:prstClr val="black"/>
                        </a:solidFill>
                        <a:latin typeface="Arial"/>
                      </a:endParaRPr>
                    </a:p>
                  </p:txBody>
                </p:sp>
              </mc:Choice>
              <mc:Fallback xmlns=""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1F80A7D2-BFF6-4AEF-A203-B41EA3C337C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329214" y="2976558"/>
                      <a:ext cx="472020" cy="235413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9302" r="-15116" b="-3478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931D692-F649-4C26-8CD9-CD38D1F2CAB5}"/>
                  </a:ext>
                </a:extLst>
              </p:cNvPr>
              <p:cNvSpPr txBox="1"/>
              <p:nvPr/>
            </p:nvSpPr>
            <p:spPr>
              <a:xfrm>
                <a:off x="6400619" y="5923575"/>
                <a:ext cx="1582774" cy="261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Micromodulus</a:t>
                </a:r>
                <a:r>
                  <a:rPr lang="en-US" sz="1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curves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5099F7D-1518-4BA6-9503-D2389C0A519B}"/>
                </a:ext>
              </a:extLst>
            </p:cNvPr>
            <p:cNvGrpSpPr/>
            <p:nvPr/>
          </p:nvGrpSpPr>
          <p:grpSpPr>
            <a:xfrm>
              <a:off x="6116349" y="2188793"/>
              <a:ext cx="3457904" cy="4088524"/>
              <a:chOff x="6524296" y="2106821"/>
              <a:chExt cx="3457904" cy="4088524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009DF6F-655A-40C8-88CD-69442BD9B13C}"/>
                  </a:ext>
                </a:extLst>
              </p:cNvPr>
              <p:cNvSpPr/>
              <p:nvPr/>
            </p:nvSpPr>
            <p:spPr>
              <a:xfrm>
                <a:off x="6524296" y="2106821"/>
                <a:ext cx="3457904" cy="408852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6F848E5-1995-4E40-9160-F8A20C0BD943}"/>
                  </a:ext>
                </a:extLst>
              </p:cNvPr>
              <p:cNvGrpSpPr/>
              <p:nvPr/>
            </p:nvGrpSpPr>
            <p:grpSpPr>
              <a:xfrm>
                <a:off x="6656153" y="2300232"/>
                <a:ext cx="3102702" cy="3548273"/>
                <a:chOff x="5355498" y="2242927"/>
                <a:chExt cx="3102702" cy="3548273"/>
              </a:xfrm>
            </p:grpSpPr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4EA3849F-1EB3-4198-9592-647B36B4EC52}"/>
                    </a:ext>
                  </a:extLst>
                </p:cNvPr>
                <p:cNvCxnSpPr/>
                <p:nvPr/>
              </p:nvCxnSpPr>
              <p:spPr>
                <a:xfrm flipV="1">
                  <a:off x="5603291" y="2567322"/>
                  <a:ext cx="18374" cy="3223878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arrow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F0ED574D-A900-4C82-93B9-0E6ECF3CF739}"/>
                    </a:ext>
                  </a:extLst>
                </p:cNvPr>
                <p:cNvCxnSpPr/>
                <p:nvPr/>
              </p:nvCxnSpPr>
              <p:spPr>
                <a:xfrm>
                  <a:off x="5621665" y="4195834"/>
                  <a:ext cx="2579591" cy="3792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arrow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1F640649-97A5-4135-9692-CD99ED31916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260710" y="4057335"/>
                      <a:ext cx="197490" cy="276999"/>
                    </a:xfrm>
                    <a:prstGeom prst="rect">
                      <a:avLst/>
                    </a:prstGeom>
                    <a:noFill/>
                    <a:effectLst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oMath>
                        </m:oMathPara>
                      </a14:m>
                      <a:endParaRPr lang="en-US" dirty="0">
                        <a:solidFill>
                          <a:prstClr val="black"/>
                        </a:solidFill>
                        <a:latin typeface="Arial"/>
                      </a:endParaRPr>
                    </a:p>
                  </p:txBody>
                </p:sp>
              </mc:Choice>
              <mc:Fallback xmlns="">
                <p:sp>
                  <p:nvSpPr>
                    <p:cNvPr id="25" name="TextBox 2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260710" y="4057335"/>
                      <a:ext cx="197490" cy="27699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27273" r="-21212" b="-11111"/>
                      </a:stretch>
                    </a:blipFill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006A8E16-3D2E-4B8A-8CBD-399AC85588B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55498" y="2242927"/>
                      <a:ext cx="798808" cy="276999"/>
                    </a:xfrm>
                    <a:prstGeom prst="rect">
                      <a:avLst/>
                    </a:prstGeom>
                    <a:noFill/>
                    <a:effectLst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en-US" dirty="0">
                        <a:solidFill>
                          <a:prstClr val="black"/>
                        </a:solidFill>
                        <a:latin typeface="Arial"/>
                      </a:endParaRPr>
                    </a:p>
                  </p:txBody>
                </p:sp>
              </mc:Choice>
              <mc:Fallback xmlns=""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006A8E16-3D2E-4B8A-8CBD-399AC85588B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355498" y="2242927"/>
                      <a:ext cx="798808" cy="276999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6107" t="-2222" r="-9924" b="-37778"/>
                      </a:stretch>
                    </a:blipFill>
                    <a:effectLst/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AB175B85-EDC4-429C-ADC8-A0137A98981C}"/>
                    </a:ext>
                  </a:extLst>
                </p:cNvPr>
                <p:cNvSpPr/>
                <p:nvPr/>
              </p:nvSpPr>
              <p:spPr>
                <a:xfrm>
                  <a:off x="5597236" y="3007771"/>
                  <a:ext cx="2230582" cy="1199848"/>
                </a:xfrm>
                <a:custGeom>
                  <a:avLst/>
                  <a:gdLst>
                    <a:gd name="connsiteX0" fmla="*/ 0 w 1911928"/>
                    <a:gd name="connsiteY0" fmla="*/ 1018126 h 1041672"/>
                    <a:gd name="connsiteX1" fmla="*/ 277091 w 1911928"/>
                    <a:gd name="connsiteY1" fmla="*/ 962708 h 1041672"/>
                    <a:gd name="connsiteX2" fmla="*/ 678873 w 1911928"/>
                    <a:gd name="connsiteY2" fmla="*/ 366962 h 1041672"/>
                    <a:gd name="connsiteX3" fmla="*/ 1108364 w 1911928"/>
                    <a:gd name="connsiteY3" fmla="*/ 48308 h 1041672"/>
                    <a:gd name="connsiteX4" fmla="*/ 1911928 w 1911928"/>
                    <a:gd name="connsiteY4" fmla="*/ 6744 h 1041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1928" h="1041672">
                      <a:moveTo>
                        <a:pt x="0" y="1018126"/>
                      </a:moveTo>
                      <a:cubicBezTo>
                        <a:pt x="81973" y="1044680"/>
                        <a:pt x="163946" y="1071235"/>
                        <a:pt x="277091" y="962708"/>
                      </a:cubicBezTo>
                      <a:cubicBezTo>
                        <a:pt x="390236" y="854181"/>
                        <a:pt x="540328" y="519362"/>
                        <a:pt x="678873" y="366962"/>
                      </a:cubicBezTo>
                      <a:cubicBezTo>
                        <a:pt x="817418" y="214562"/>
                        <a:pt x="902855" y="108344"/>
                        <a:pt x="1108364" y="48308"/>
                      </a:cubicBezTo>
                      <a:cubicBezTo>
                        <a:pt x="1313873" y="-11728"/>
                        <a:pt x="1612900" y="-2492"/>
                        <a:pt x="1911928" y="6744"/>
                      </a:cubicBez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0DF51B88-F091-45AB-9385-B88E669B45E6}"/>
                    </a:ext>
                  </a:extLst>
                </p:cNvPr>
                <p:cNvSpPr/>
                <p:nvPr/>
              </p:nvSpPr>
              <p:spPr>
                <a:xfrm>
                  <a:off x="5597236" y="3583668"/>
                  <a:ext cx="2507673" cy="1123683"/>
                </a:xfrm>
                <a:custGeom>
                  <a:avLst/>
                  <a:gdLst>
                    <a:gd name="connsiteX0" fmla="*/ 0 w 2507673"/>
                    <a:gd name="connsiteY0" fmla="*/ 628114 h 1123683"/>
                    <a:gd name="connsiteX1" fmla="*/ 277091 w 2507673"/>
                    <a:gd name="connsiteY1" fmla="*/ 586550 h 1123683"/>
                    <a:gd name="connsiteX2" fmla="*/ 831273 w 2507673"/>
                    <a:gd name="connsiteY2" fmla="*/ 4659 h 1123683"/>
                    <a:gd name="connsiteX3" fmla="*/ 1288473 w 2507673"/>
                    <a:gd name="connsiteY3" fmla="*/ 946768 h 1123683"/>
                    <a:gd name="connsiteX4" fmla="*/ 1620982 w 2507673"/>
                    <a:gd name="connsiteY4" fmla="*/ 1057605 h 1123683"/>
                    <a:gd name="connsiteX5" fmla="*/ 2147455 w 2507673"/>
                    <a:gd name="connsiteY5" fmla="*/ 198623 h 1123683"/>
                    <a:gd name="connsiteX6" fmla="*/ 2507673 w 2507673"/>
                    <a:gd name="connsiteY6" fmla="*/ 73932 h 11236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07673" h="1123683">
                      <a:moveTo>
                        <a:pt x="0" y="628114"/>
                      </a:moveTo>
                      <a:cubicBezTo>
                        <a:pt x="69273" y="659286"/>
                        <a:pt x="138546" y="690459"/>
                        <a:pt x="277091" y="586550"/>
                      </a:cubicBezTo>
                      <a:cubicBezTo>
                        <a:pt x="415636" y="482641"/>
                        <a:pt x="662709" y="-55377"/>
                        <a:pt x="831273" y="4659"/>
                      </a:cubicBezTo>
                      <a:cubicBezTo>
                        <a:pt x="999837" y="64695"/>
                        <a:pt x="1156855" y="771277"/>
                        <a:pt x="1288473" y="946768"/>
                      </a:cubicBezTo>
                      <a:cubicBezTo>
                        <a:pt x="1420091" y="1122259"/>
                        <a:pt x="1477818" y="1182296"/>
                        <a:pt x="1620982" y="1057605"/>
                      </a:cubicBezTo>
                      <a:cubicBezTo>
                        <a:pt x="1764146" y="932914"/>
                        <a:pt x="1999673" y="362568"/>
                        <a:pt x="2147455" y="198623"/>
                      </a:cubicBezTo>
                      <a:cubicBezTo>
                        <a:pt x="2295237" y="34678"/>
                        <a:pt x="2401455" y="54305"/>
                        <a:pt x="2507673" y="73932"/>
                      </a:cubicBezTo>
                    </a:path>
                  </a:pathLst>
                </a:custGeom>
                <a:noFill/>
                <a:ln w="28575">
                  <a:solidFill>
                    <a:srgbClr val="7030A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84B60CC7-8524-427F-8569-814C0A2D7720}"/>
                    </a:ext>
                  </a:extLst>
                </p:cNvPr>
                <p:cNvSpPr/>
                <p:nvPr/>
              </p:nvSpPr>
              <p:spPr>
                <a:xfrm>
                  <a:off x="5583382" y="4223367"/>
                  <a:ext cx="2272145" cy="1041360"/>
                </a:xfrm>
                <a:custGeom>
                  <a:avLst/>
                  <a:gdLst>
                    <a:gd name="connsiteX0" fmla="*/ 0 w 2272145"/>
                    <a:gd name="connsiteY0" fmla="*/ 16124 h 1041360"/>
                    <a:gd name="connsiteX1" fmla="*/ 290945 w 2272145"/>
                    <a:gd name="connsiteY1" fmla="*/ 57688 h 1041360"/>
                    <a:gd name="connsiteX2" fmla="*/ 609600 w 2272145"/>
                    <a:gd name="connsiteY2" fmla="*/ 487178 h 1041360"/>
                    <a:gd name="connsiteX3" fmla="*/ 1163782 w 2272145"/>
                    <a:gd name="connsiteY3" fmla="*/ 944378 h 1041360"/>
                    <a:gd name="connsiteX4" fmla="*/ 2272145 w 2272145"/>
                    <a:gd name="connsiteY4" fmla="*/ 1041360 h 1041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2145" h="1041360">
                      <a:moveTo>
                        <a:pt x="0" y="16124"/>
                      </a:moveTo>
                      <a:cubicBezTo>
                        <a:pt x="94672" y="-2349"/>
                        <a:pt x="189345" y="-20821"/>
                        <a:pt x="290945" y="57688"/>
                      </a:cubicBezTo>
                      <a:cubicBezTo>
                        <a:pt x="392545" y="136197"/>
                        <a:pt x="464127" y="339396"/>
                        <a:pt x="609600" y="487178"/>
                      </a:cubicBezTo>
                      <a:cubicBezTo>
                        <a:pt x="755073" y="634960"/>
                        <a:pt x="886691" y="852014"/>
                        <a:pt x="1163782" y="944378"/>
                      </a:cubicBezTo>
                      <a:cubicBezTo>
                        <a:pt x="1440873" y="1036742"/>
                        <a:pt x="1856509" y="1039051"/>
                        <a:pt x="2272145" y="1041360"/>
                      </a:cubicBez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6B6B78E-D743-4D51-A193-C50C714B3FC9}"/>
                  </a:ext>
                </a:extLst>
              </p:cNvPr>
              <p:cNvSpPr txBox="1"/>
              <p:nvPr/>
            </p:nvSpPr>
            <p:spPr>
              <a:xfrm>
                <a:off x="7422286" y="5848505"/>
                <a:ext cx="166192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Dispersion curves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DF81EBE-DF4F-4382-B648-BFEDF9B68993}"/>
                  </a:ext>
                </a:extLst>
              </p:cNvPr>
              <p:cNvSpPr txBox="1"/>
              <p:nvPr/>
            </p:nvSpPr>
            <p:spPr>
              <a:xfrm>
                <a:off x="8096931" y="2767660"/>
                <a:ext cx="927905" cy="345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Stable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99FAB29-2162-45AD-8714-D5558887EC6C}"/>
                  </a:ext>
                </a:extLst>
              </p:cNvPr>
              <p:cNvSpPr txBox="1"/>
              <p:nvPr/>
            </p:nvSpPr>
            <p:spPr>
              <a:xfrm>
                <a:off x="8842424" y="4840821"/>
                <a:ext cx="11170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Unstable</a:t>
                </a:r>
              </a:p>
            </p:txBody>
          </p: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5D5F58BC-7AC7-4CA4-B13A-CD6E0222E062}"/>
                  </a:ext>
                </a:extLst>
              </p:cNvPr>
              <p:cNvCxnSpPr/>
              <p:nvPr/>
            </p:nvCxnSpPr>
            <p:spPr>
              <a:xfrm flipH="1" flipV="1">
                <a:off x="8662959" y="4547691"/>
                <a:ext cx="361878" cy="2786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718C678E-E7A6-4EE2-BAA2-4F23C586A6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38448" y="5021288"/>
                <a:ext cx="403976" cy="24811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83ADB59-AF29-4EBD-94EA-C75DFF76139F}"/>
                  </a:ext>
                </a:extLst>
              </p:cNvPr>
              <p:cNvSpPr txBox="1"/>
              <p:nvPr/>
            </p:nvSpPr>
            <p:spPr>
              <a:xfrm>
                <a:off x="808034" y="930042"/>
                <a:ext cx="7108549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Arial Nova" panose="020B0504020202020204" pitchFamily="34" charset="0"/>
                    <a:cs typeface="Calibri" panose="020F0502020204030204" pitchFamily="34" charset="0"/>
                  </a:rPr>
                  <a:t>Purple and red materials have “imaginary wave speeds”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𝑐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𝜔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/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𝑘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Arial Nova" panose="020B050402020202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Arial Nova" panose="020B0504020202020204" pitchFamily="34" charset="0"/>
                    <a:cs typeface="Calibri" panose="020F0502020204030204" pitchFamily="34" charset="0"/>
                  </a:rPr>
                  <a:t>Red: all wavenumbers are unstable.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Arial Nova" panose="020B0504020202020204" pitchFamily="34" charset="0"/>
                    <a:cs typeface="Calibri" panose="020F0502020204030204" pitchFamily="34" charset="0"/>
                  </a:rPr>
                  <a:t>Purple: only some wavenumbers are unstable.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𝐶</m:t>
                    </m:r>
                    <m:d>
                      <m:d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𝜉</m:t>
                        </m:r>
                      </m:e>
                    </m:d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&gt;0 ∀</m:t>
                    </m:r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𝜉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Arial Nova" panose="020B0504020202020204" pitchFamily="34" charset="0"/>
                    <a:cs typeface="Calibri" panose="020F0502020204030204" pitchFamily="34" charset="0"/>
                  </a:rPr>
                  <a:t> is </a:t>
                </a:r>
                <a:r>
                  <a:rPr lang="en-US" u="sng" dirty="0">
                    <a:solidFill>
                      <a:prstClr val="black"/>
                    </a:solidFill>
                    <a:latin typeface="Arial Nova" panose="020B0504020202020204" pitchFamily="34" charset="0"/>
                    <a:cs typeface="Calibri" panose="020F0502020204030204" pitchFamily="34" charset="0"/>
                  </a:rPr>
                  <a:t>not</a:t>
                </a:r>
                <a:r>
                  <a:rPr lang="en-US" dirty="0">
                    <a:solidFill>
                      <a:prstClr val="black"/>
                    </a:solidFill>
                    <a:latin typeface="Arial Nova" panose="020B0504020202020204" pitchFamily="34" charset="0"/>
                    <a:cs typeface="Calibri" panose="020F0502020204030204" pitchFamily="34" charset="0"/>
                  </a:rPr>
                  <a:t> required for real wave speeds*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83ADB59-AF29-4EBD-94EA-C75DFF761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034" y="930042"/>
                <a:ext cx="7108549" cy="1200329"/>
              </a:xfrm>
              <a:prstGeom prst="rect">
                <a:avLst/>
              </a:prstGeom>
              <a:blipFill>
                <a:blip r:embed="rId8"/>
                <a:stretch>
                  <a:fillRect l="-600" t="-2551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7A554A1-0A9E-43B6-8B70-41C99B9B136C}"/>
              </a:ext>
            </a:extLst>
          </p:cNvPr>
          <p:cNvSpPr txBox="1"/>
          <p:nvPr/>
        </p:nvSpPr>
        <p:spPr>
          <a:xfrm>
            <a:off x="1213945" y="6337738"/>
            <a:ext cx="6582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ova" panose="020B0504020202020204" pitchFamily="34" charset="0"/>
              </a:rPr>
              <a:t>*T. </a:t>
            </a:r>
            <a:r>
              <a:rPr lang="en-US" sz="1400" dirty="0" err="1">
                <a:latin typeface="Arial Nova" panose="020B0504020202020204" pitchFamily="34" charset="0"/>
              </a:rPr>
              <a:t>Mengesha</a:t>
            </a:r>
            <a:r>
              <a:rPr lang="en-US" sz="1400" dirty="0">
                <a:latin typeface="Arial Nova" panose="020B0504020202020204" pitchFamily="34" charset="0"/>
              </a:rPr>
              <a:t>, and Q. Du., </a:t>
            </a:r>
            <a:r>
              <a:rPr lang="en-US" sz="1400" i="1" dirty="0">
                <a:latin typeface="Arial Nova" panose="020B0504020202020204" pitchFamily="34" charset="0"/>
              </a:rPr>
              <a:t>Discrete &amp; Continuous Dynamical Systems-B </a:t>
            </a:r>
            <a:r>
              <a:rPr lang="en-US" sz="1400" dirty="0">
                <a:latin typeface="Arial Nova" panose="020B0504020202020204" pitchFamily="34" charset="0"/>
              </a:rPr>
              <a:t> (2013). </a:t>
            </a:r>
          </a:p>
        </p:txBody>
      </p:sp>
    </p:spTree>
    <p:extLst>
      <p:ext uri="{BB962C8B-B14F-4D97-AF65-F5344CB8AC3E}">
        <p14:creationId xmlns:p14="http://schemas.microsoft.com/office/powerpoint/2010/main" val="265426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6C24749-9AD4-422E-B390-355F49F31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7" y="359772"/>
            <a:ext cx="11005187" cy="570225"/>
          </a:xfrm>
        </p:spPr>
        <p:txBody>
          <a:bodyPr/>
          <a:lstStyle/>
          <a:p>
            <a:r>
              <a:rPr lang="en-US" dirty="0"/>
              <a:t>Example: A material with a narrow band of unstable wavenumbers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32127-EC10-4961-A44D-21C1DFDF0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EB880B-0714-4BF9-8826-95A8DC037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17" t="6566" r="15507" b="23788"/>
          <a:stretch/>
        </p:blipFill>
        <p:spPr>
          <a:xfrm>
            <a:off x="765777" y="1398494"/>
            <a:ext cx="4539726" cy="39803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969AC9-8AE4-45B6-A963-52DE13E9281B}"/>
              </a:ext>
            </a:extLst>
          </p:cNvPr>
          <p:cNvSpPr txBox="1"/>
          <p:nvPr/>
        </p:nvSpPr>
        <p:spPr>
          <a:xfrm>
            <a:off x="623751" y="537882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ova" panose="020B0504020202020204" pitchFamily="34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7531AD-DF98-46CC-9E6C-E4E0683C0BFF}"/>
              </a:ext>
            </a:extLst>
          </p:cNvPr>
          <p:cNvSpPr txBox="1"/>
          <p:nvPr/>
        </p:nvSpPr>
        <p:spPr>
          <a:xfrm>
            <a:off x="3519348" y="5378824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ova" panose="020B0504020202020204" pitchFamily="34" charset="0"/>
              </a:rPr>
              <a:t>1.0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3056F-7921-49FA-93C2-49D3A246AF64}"/>
              </a:ext>
            </a:extLst>
          </p:cNvPr>
          <p:cNvSpPr txBox="1"/>
          <p:nvPr/>
        </p:nvSpPr>
        <p:spPr>
          <a:xfrm>
            <a:off x="2109202" y="5377335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ova" panose="020B0504020202020204" pitchFamily="34" charset="0"/>
              </a:rPr>
              <a:t>0.5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E54DDE-D266-4F4F-979A-FB9141C0A540}"/>
              </a:ext>
            </a:extLst>
          </p:cNvPr>
          <p:cNvSpPr txBox="1"/>
          <p:nvPr/>
        </p:nvSpPr>
        <p:spPr>
          <a:xfrm>
            <a:off x="4928601" y="5378824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ova" panose="020B0504020202020204" pitchFamily="34" charset="0"/>
              </a:rPr>
              <a:t>1.5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1F8AF07-83A8-4D1F-B53D-7FA8CD45632C}"/>
                  </a:ext>
                </a:extLst>
              </p:cNvPr>
              <p:cNvSpPr txBox="1"/>
              <p:nvPr/>
            </p:nvSpPr>
            <p:spPr>
              <a:xfrm>
                <a:off x="2308148" y="5693432"/>
                <a:ext cx="12865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 Nova" panose="020B0504020202020204" pitchFamily="34" charset="0"/>
                  </a:rPr>
                  <a:t>Bond length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</m:oMath>
                </a14:m>
                <a:endParaRPr lang="en-US" sz="1400" dirty="0">
                  <a:latin typeface="Arial Nova" panose="020B05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1F8AF07-83A8-4D1F-B53D-7FA8CD456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148" y="5693432"/>
                <a:ext cx="1286506" cy="307777"/>
              </a:xfrm>
              <a:prstGeom prst="rect">
                <a:avLst/>
              </a:prstGeom>
              <a:blipFill>
                <a:blip r:embed="rId3"/>
                <a:stretch>
                  <a:fillRect l="-1422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EA54EE7-C62D-498C-92B5-30FDF05387B3}"/>
                  </a:ext>
                </a:extLst>
              </p:cNvPr>
              <p:cNvSpPr txBox="1"/>
              <p:nvPr/>
            </p:nvSpPr>
            <p:spPr>
              <a:xfrm rot="16200000">
                <a:off x="-471923" y="3275112"/>
                <a:ext cx="171078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Arial Nova" panose="020B0504020202020204" pitchFamily="34" charset="0"/>
                  </a:rPr>
                  <a:t>Micromodulus</a:t>
                </a:r>
                <a:r>
                  <a:rPr lang="en-US" sz="1400" dirty="0">
                    <a:latin typeface="Arial Nova" panose="020B05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400" dirty="0">
                  <a:latin typeface="Arial Nova" panose="020B05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EA54EE7-C62D-498C-92B5-30FDF0538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471923" y="3275112"/>
                <a:ext cx="1710789" cy="307777"/>
              </a:xfrm>
              <a:prstGeom prst="rect">
                <a:avLst/>
              </a:prstGeom>
              <a:blipFill>
                <a:blip r:embed="rId4"/>
                <a:stretch>
                  <a:fillRect l="-4000" r="-20000" b="-1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B45CC0-6D05-4B87-A667-A41A712AA6B2}"/>
              </a:ext>
            </a:extLst>
          </p:cNvPr>
          <p:cNvCxnSpPr>
            <a:stCxn id="7" idx="1"/>
          </p:cNvCxnSpPr>
          <p:nvPr/>
        </p:nvCxnSpPr>
        <p:spPr>
          <a:xfrm>
            <a:off x="765777" y="3388659"/>
            <a:ext cx="304303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D22F876-DC2A-4D3A-B927-1749E18C7198}"/>
              </a:ext>
            </a:extLst>
          </p:cNvPr>
          <p:cNvSpPr txBox="1"/>
          <p:nvPr/>
        </p:nvSpPr>
        <p:spPr>
          <a:xfrm>
            <a:off x="537357" y="322912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ova" panose="020B0504020202020204" pitchFamily="34" charset="0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EB5029-DACD-40DF-BA6C-FF3DCFAAEC52}"/>
              </a:ext>
            </a:extLst>
          </p:cNvPr>
          <p:cNvSpPr txBox="1"/>
          <p:nvPr/>
        </p:nvSpPr>
        <p:spPr>
          <a:xfrm>
            <a:off x="2272913" y="1017510"/>
            <a:ext cx="1691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ova" panose="020B0504020202020204" pitchFamily="34" charset="0"/>
              </a:rPr>
              <a:t>Material model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A0D7369-D699-4896-A199-27E306B00E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83" t="6273" r="16635" b="24080"/>
          <a:stretch/>
        </p:blipFill>
        <p:spPr>
          <a:xfrm>
            <a:off x="6372304" y="1392845"/>
            <a:ext cx="4410636" cy="39803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5D9532A-8570-4B09-9F91-D8968B739244}"/>
              </a:ext>
            </a:extLst>
          </p:cNvPr>
          <p:cNvSpPr txBox="1"/>
          <p:nvPr/>
        </p:nvSpPr>
        <p:spPr>
          <a:xfrm>
            <a:off x="6230278" y="537882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ova" panose="020B0504020202020204" pitchFamily="34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A0DF54-08D8-421F-8EE9-CEFE6D7BC4B9}"/>
              </a:ext>
            </a:extLst>
          </p:cNvPr>
          <p:cNvSpPr txBox="1"/>
          <p:nvPr/>
        </p:nvSpPr>
        <p:spPr>
          <a:xfrm>
            <a:off x="9330277" y="5378824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ova" panose="020B0504020202020204" pitchFamily="34" charset="0"/>
              </a:rPr>
              <a:t>20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F8B7DA-5926-4D5C-B9B8-37CD6EE19843}"/>
              </a:ext>
            </a:extLst>
          </p:cNvPr>
          <p:cNvSpPr txBox="1"/>
          <p:nvPr/>
        </p:nvSpPr>
        <p:spPr>
          <a:xfrm>
            <a:off x="7726487" y="5377335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ova" panose="020B0504020202020204" pitchFamily="34" charset="0"/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775F1ED-0BDB-47F9-AA0C-EF75BF50B5FD}"/>
                  </a:ext>
                </a:extLst>
              </p:cNvPr>
              <p:cNvSpPr txBox="1"/>
              <p:nvPr/>
            </p:nvSpPr>
            <p:spPr>
              <a:xfrm>
                <a:off x="7914675" y="5693432"/>
                <a:ext cx="14305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 Nova" panose="020B0504020202020204" pitchFamily="34" charset="0"/>
                  </a:rPr>
                  <a:t>Wave number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sz="1400" dirty="0">
                  <a:latin typeface="Arial Nova" panose="020B05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775F1ED-0BDB-47F9-AA0C-EF75BF50B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675" y="5693432"/>
                <a:ext cx="1430584" cy="307777"/>
              </a:xfrm>
              <a:prstGeom prst="rect">
                <a:avLst/>
              </a:prstGeom>
              <a:blipFill>
                <a:blip r:embed="rId6"/>
                <a:stretch>
                  <a:fillRect l="-1277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4A542B0-2CB1-478D-BAB9-CD897A28D63C}"/>
                  </a:ext>
                </a:extLst>
              </p:cNvPr>
              <p:cNvSpPr txBox="1"/>
              <p:nvPr/>
            </p:nvSpPr>
            <p:spPr>
              <a:xfrm rot="16200000">
                <a:off x="4781831" y="3275110"/>
                <a:ext cx="223625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 Nova" panose="020B0504020202020204" pitchFamily="34" charset="0"/>
                  </a:rPr>
                  <a:t>Frequency squared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400" dirty="0">
                  <a:latin typeface="Arial Nova" panose="020B05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4A542B0-2CB1-478D-BAB9-CD897A28D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781831" y="3275110"/>
                <a:ext cx="2236253" cy="307777"/>
              </a:xfrm>
              <a:prstGeom prst="rect">
                <a:avLst/>
              </a:prstGeom>
              <a:blipFill>
                <a:blip r:embed="rId7"/>
                <a:stretch>
                  <a:fillRect l="-4000" r="-20000" b="-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E3C173C-2B8F-415E-91F0-D5E8D028618C}"/>
              </a:ext>
            </a:extLst>
          </p:cNvPr>
          <p:cNvCxnSpPr>
            <a:cxnSpLocks/>
          </p:cNvCxnSpPr>
          <p:nvPr/>
        </p:nvCxnSpPr>
        <p:spPr>
          <a:xfrm>
            <a:off x="6478958" y="4055633"/>
            <a:ext cx="430398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FD374D4-E9D9-42A0-95D9-ACEE4109E27B}"/>
              </a:ext>
            </a:extLst>
          </p:cNvPr>
          <p:cNvSpPr txBox="1"/>
          <p:nvPr/>
        </p:nvSpPr>
        <p:spPr>
          <a:xfrm>
            <a:off x="6096000" y="390174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ova" panose="020B0504020202020204" pitchFamily="34" charset="0"/>
              </a:rPr>
              <a:t>0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A20A8E2-BDEF-4164-AAC4-690604767879}"/>
              </a:ext>
            </a:extLst>
          </p:cNvPr>
          <p:cNvCxnSpPr>
            <a:cxnSpLocks/>
          </p:cNvCxnSpPr>
          <p:nvPr/>
        </p:nvCxnSpPr>
        <p:spPr>
          <a:xfrm>
            <a:off x="8498541" y="4959275"/>
            <a:ext cx="344245" cy="96819"/>
          </a:xfrm>
          <a:prstGeom prst="straightConnector1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CB1963D-3DF0-449F-8223-D2471D5486EA}"/>
              </a:ext>
            </a:extLst>
          </p:cNvPr>
          <p:cNvSpPr txBox="1"/>
          <p:nvPr/>
        </p:nvSpPr>
        <p:spPr>
          <a:xfrm>
            <a:off x="8842786" y="4902205"/>
            <a:ext cx="1550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ova" panose="020B0504020202020204" pitchFamily="34" charset="0"/>
              </a:rPr>
              <a:t>Wavelength = 0.5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BA7931-7DC5-4D01-A3FE-55181260E255}"/>
              </a:ext>
            </a:extLst>
          </p:cNvPr>
          <p:cNvSpPr txBox="1"/>
          <p:nvPr/>
        </p:nvSpPr>
        <p:spPr>
          <a:xfrm>
            <a:off x="7716601" y="1019353"/>
            <a:ext cx="191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ova" panose="020B0504020202020204" pitchFamily="34" charset="0"/>
              </a:rPr>
              <a:t>Dispersion curve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12349CF-B4BA-406F-AFE8-716FC60BCAC1}"/>
              </a:ext>
            </a:extLst>
          </p:cNvPr>
          <p:cNvCxnSpPr>
            <a:cxnSpLocks/>
          </p:cNvCxnSpPr>
          <p:nvPr/>
        </p:nvCxnSpPr>
        <p:spPr>
          <a:xfrm flipV="1">
            <a:off x="2303905" y="4776395"/>
            <a:ext cx="419837" cy="395227"/>
          </a:xfrm>
          <a:prstGeom prst="straightConnector1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5374C9F2-4149-4C74-A54D-1512A190EB0E}"/>
              </a:ext>
            </a:extLst>
          </p:cNvPr>
          <p:cNvSpPr txBox="1"/>
          <p:nvPr/>
        </p:nvSpPr>
        <p:spPr>
          <a:xfrm>
            <a:off x="6973084" y="3691837"/>
            <a:ext cx="689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Arial Nova" panose="020B0504020202020204" pitchFamily="34" charset="0"/>
              </a:rPr>
              <a:t>Stable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744FC8E-69E6-4EC2-84C1-F303CDB28841}"/>
              </a:ext>
            </a:extLst>
          </p:cNvPr>
          <p:cNvSpPr txBox="1"/>
          <p:nvPr/>
        </p:nvSpPr>
        <p:spPr>
          <a:xfrm>
            <a:off x="6973084" y="4154685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Arial Nova" panose="020B0504020202020204" pitchFamily="34" charset="0"/>
              </a:rPr>
              <a:t>Unstable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DF03153-DD10-4E40-92F3-D1DA3F34C786}"/>
              </a:ext>
            </a:extLst>
          </p:cNvPr>
          <p:cNvSpPr txBox="1"/>
          <p:nvPr/>
        </p:nvSpPr>
        <p:spPr>
          <a:xfrm>
            <a:off x="2778790" y="4594428"/>
            <a:ext cx="1825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ova" panose="020B0504020202020204" pitchFamily="34" charset="0"/>
              </a:rPr>
              <a:t>Unstable wavelength</a:t>
            </a:r>
          </a:p>
        </p:txBody>
      </p:sp>
    </p:spTree>
    <p:extLst>
      <p:ext uri="{BB962C8B-B14F-4D97-AF65-F5344CB8AC3E}">
        <p14:creationId xmlns:p14="http://schemas.microsoft.com/office/powerpoint/2010/main" val="287293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6C24749-9AD4-422E-B390-355F49F31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7" y="359772"/>
            <a:ext cx="11005187" cy="570225"/>
          </a:xfrm>
        </p:spPr>
        <p:txBody>
          <a:bodyPr/>
          <a:lstStyle/>
          <a:p>
            <a:r>
              <a:rPr lang="en-US" dirty="0"/>
              <a:t>This material is stable in some geometries but unstable in others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32127-EC10-4961-A44D-21C1DFDF0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0D443A4-8B7B-4528-BB0A-375FC72AFF29}"/>
              </a:ext>
            </a:extLst>
          </p:cNvPr>
          <p:cNvGrpSpPr/>
          <p:nvPr/>
        </p:nvGrpSpPr>
        <p:grpSpPr>
          <a:xfrm>
            <a:off x="6406684" y="2097041"/>
            <a:ext cx="4773266" cy="4557824"/>
            <a:chOff x="6406684" y="2097041"/>
            <a:chExt cx="4773266" cy="4557824"/>
          </a:xfrm>
        </p:grpSpPr>
        <p:pic>
          <p:nvPicPr>
            <p:cNvPr id="3" name="wavegrow-short">
              <a:hlinkClick r:id="" action="ppaction://media"/>
              <a:extLst>
                <a:ext uri="{FF2B5EF4-FFF2-40B4-BE49-F238E27FC236}">
                  <a16:creationId xmlns:a16="http://schemas.microsoft.com/office/drawing/2014/main" id="{A6BED89A-090D-4FBC-A18F-749C133C5A4D}"/>
                </a:ext>
              </a:extLst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 rotWithShape="1">
            <a:blip r:embed="rId6"/>
            <a:srcRect l="19551" t="1532" r="14520" b="13396"/>
            <a:stretch/>
          </p:blipFill>
          <p:spPr>
            <a:xfrm>
              <a:off x="6406684" y="2097041"/>
              <a:ext cx="4773266" cy="455782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A6B9778-DE32-465A-BA73-C94908F626DF}"/>
                </a:ext>
              </a:extLst>
            </p:cNvPr>
            <p:cNvSpPr txBox="1"/>
            <p:nvPr/>
          </p:nvSpPr>
          <p:spPr>
            <a:xfrm>
              <a:off x="7671302" y="2526984"/>
              <a:ext cx="25745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Nova" panose="020B0504020202020204" pitchFamily="34" charset="0"/>
                </a:rPr>
                <a:t>Short bar (length = 1.0)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751792-2409-439E-91DD-90F69C2CDAA6}"/>
              </a:ext>
            </a:extLst>
          </p:cNvPr>
          <p:cNvGrpSpPr/>
          <p:nvPr/>
        </p:nvGrpSpPr>
        <p:grpSpPr>
          <a:xfrm>
            <a:off x="623829" y="2144908"/>
            <a:ext cx="4692251" cy="4457155"/>
            <a:chOff x="623829" y="2144908"/>
            <a:chExt cx="4692251" cy="4457155"/>
          </a:xfrm>
        </p:grpSpPr>
        <p:pic>
          <p:nvPicPr>
            <p:cNvPr id="2" name="wavegrow-long">
              <a:hlinkClick r:id="" action="ppaction://media"/>
              <a:extLst>
                <a:ext uri="{FF2B5EF4-FFF2-40B4-BE49-F238E27FC236}">
                  <a16:creationId xmlns:a16="http://schemas.microsoft.com/office/drawing/2014/main" id="{5BC37A7E-5064-43BF-98E6-10AB7664C0D3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7"/>
            <a:srcRect l="19826" t="3183" r="15364" b="13624"/>
            <a:stretch/>
          </p:blipFill>
          <p:spPr>
            <a:xfrm>
              <a:off x="623829" y="2144908"/>
              <a:ext cx="4692251" cy="445715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FEB5029-DACD-40DF-BA6C-FF3DCFAAEC52}"/>
                </a:ext>
              </a:extLst>
            </p:cNvPr>
            <p:cNvSpPr txBox="1"/>
            <p:nvPr/>
          </p:nvSpPr>
          <p:spPr>
            <a:xfrm>
              <a:off x="1802555" y="2526984"/>
              <a:ext cx="2522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Nova" panose="020B0504020202020204" pitchFamily="34" charset="0"/>
                </a:rPr>
                <a:t>Long bar (length = 2.0)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B0D826F-CF8A-46FD-A2B7-4F614FC8B09D}"/>
              </a:ext>
            </a:extLst>
          </p:cNvPr>
          <p:cNvGrpSpPr/>
          <p:nvPr/>
        </p:nvGrpSpPr>
        <p:grpSpPr>
          <a:xfrm>
            <a:off x="720647" y="789969"/>
            <a:ext cx="3255825" cy="746334"/>
            <a:chOff x="3485478" y="802777"/>
            <a:chExt cx="3255825" cy="7463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C5FBDE4-0252-498B-945A-9B5EB158EDAB}"/>
                </a:ext>
              </a:extLst>
            </p:cNvPr>
            <p:cNvSpPr/>
            <p:nvPr/>
          </p:nvSpPr>
          <p:spPr>
            <a:xfrm>
              <a:off x="3485478" y="1140321"/>
              <a:ext cx="688489" cy="408790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6CA78C1-47CD-46D4-B542-8CC64C377B20}"/>
                </a:ext>
              </a:extLst>
            </p:cNvPr>
            <p:cNvSpPr/>
            <p:nvPr/>
          </p:nvSpPr>
          <p:spPr>
            <a:xfrm>
              <a:off x="6052814" y="1140320"/>
              <a:ext cx="688489" cy="408791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9C835F3-DFCF-4109-92F8-69B37A3FD5A5}"/>
                </a:ext>
              </a:extLst>
            </p:cNvPr>
            <p:cNvSpPr/>
            <p:nvPr/>
          </p:nvSpPr>
          <p:spPr>
            <a:xfrm>
              <a:off x="3709518" y="1272357"/>
              <a:ext cx="2807745" cy="14397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CCC9050-364A-43CC-8854-1DB46DF74E0D}"/>
                </a:ext>
              </a:extLst>
            </p:cNvPr>
            <p:cNvCxnSpPr/>
            <p:nvPr/>
          </p:nvCxnSpPr>
          <p:spPr>
            <a:xfrm>
              <a:off x="4817554" y="1140321"/>
              <a:ext cx="59167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CB22D19-7F87-429A-8048-B50C19299C4F}"/>
                    </a:ext>
                  </a:extLst>
                </p:cNvPr>
                <p:cNvSpPr txBox="1"/>
                <p:nvPr/>
              </p:nvSpPr>
              <p:spPr>
                <a:xfrm>
                  <a:off x="4781695" y="802777"/>
                  <a:ext cx="71417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CB22D19-7F87-429A-8048-B50C19299C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1695" y="802777"/>
                  <a:ext cx="714170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3419" t="-2222" r="-10256" b="-3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51FAC72-C80F-44A8-9D68-480FE41BD130}"/>
              </a:ext>
            </a:extLst>
          </p:cNvPr>
          <p:cNvCxnSpPr>
            <a:cxnSpLocks/>
          </p:cNvCxnSpPr>
          <p:nvPr/>
        </p:nvCxnSpPr>
        <p:spPr>
          <a:xfrm flipV="1">
            <a:off x="2547302" y="5774051"/>
            <a:ext cx="1032734" cy="1"/>
          </a:xfrm>
          <a:prstGeom prst="straightConnector1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093C0A5-4568-4B3B-A28A-449D7492E5A4}"/>
              </a:ext>
            </a:extLst>
          </p:cNvPr>
          <p:cNvCxnSpPr>
            <a:cxnSpLocks/>
          </p:cNvCxnSpPr>
          <p:nvPr/>
        </p:nvCxnSpPr>
        <p:spPr>
          <a:xfrm flipV="1">
            <a:off x="8442210" y="5774052"/>
            <a:ext cx="1032734" cy="1"/>
          </a:xfrm>
          <a:prstGeom prst="straightConnector1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AD88E00C-8D35-4ABE-8C2B-79A370C0A7DC}"/>
              </a:ext>
            </a:extLst>
          </p:cNvPr>
          <p:cNvSpPr txBox="1"/>
          <p:nvPr/>
        </p:nvSpPr>
        <p:spPr>
          <a:xfrm>
            <a:off x="2269188" y="5417865"/>
            <a:ext cx="158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ova" panose="020B0504020202020204" pitchFamily="34" charset="0"/>
              </a:rPr>
              <a:t>Unstable wavelength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D746F7D-C02B-4D53-BC44-474925EF1123}"/>
              </a:ext>
            </a:extLst>
          </p:cNvPr>
          <p:cNvSpPr txBox="1"/>
          <p:nvPr/>
        </p:nvSpPr>
        <p:spPr>
          <a:xfrm>
            <a:off x="8164096" y="5417865"/>
            <a:ext cx="158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ova" panose="020B0504020202020204" pitchFamily="34" charset="0"/>
              </a:rPr>
              <a:t>Unstable wavelength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99A541-3D08-40F7-936D-DE2A431AC711}"/>
              </a:ext>
            </a:extLst>
          </p:cNvPr>
          <p:cNvSpPr txBox="1"/>
          <p:nvPr/>
        </p:nvSpPr>
        <p:spPr>
          <a:xfrm>
            <a:off x="5473280" y="1648327"/>
            <a:ext cx="923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Nova" panose="020B0504020202020204" pitchFamily="34" charset="0"/>
              </a:rPr>
              <a:t>VIDEOS</a:t>
            </a:r>
          </a:p>
        </p:txBody>
      </p:sp>
    </p:spTree>
    <p:extLst>
      <p:ext uri="{BB962C8B-B14F-4D97-AF65-F5344CB8AC3E}">
        <p14:creationId xmlns:p14="http://schemas.microsoft.com/office/powerpoint/2010/main" val="311170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F602E-35E2-4694-8367-5D8A97E8E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 problem in the local theory blows up immediately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9AEE1-E27D-4C9D-AC7C-BAB2A9B9A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E0F24D-32E1-C54F-B305-AD2B31E0E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42283"/>
            <a:ext cx="5150378" cy="445594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0D05D76-975B-84F1-00B7-E44A29F97AE0}"/>
              </a:ext>
            </a:extLst>
          </p:cNvPr>
          <p:cNvGrpSpPr/>
          <p:nvPr/>
        </p:nvGrpSpPr>
        <p:grpSpPr>
          <a:xfrm>
            <a:off x="499356" y="2236592"/>
            <a:ext cx="5374243" cy="3432222"/>
            <a:chOff x="274649" y="1572915"/>
            <a:chExt cx="5374243" cy="343222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39EF2F1-8014-19FD-2CEA-B30ED230B10F}"/>
                </a:ext>
              </a:extLst>
            </p:cNvPr>
            <p:cNvCxnSpPr/>
            <p:nvPr/>
          </p:nvCxnSpPr>
          <p:spPr>
            <a:xfrm flipV="1">
              <a:off x="2502568" y="1684421"/>
              <a:ext cx="0" cy="33207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66F6B2B-AFE7-B764-8ED3-71027B5B7A07}"/>
                </a:ext>
              </a:extLst>
            </p:cNvPr>
            <p:cNvCxnSpPr>
              <a:cxnSpLocks/>
            </p:cNvCxnSpPr>
            <p:nvPr/>
          </p:nvCxnSpPr>
          <p:spPr>
            <a:xfrm>
              <a:off x="274649" y="3202213"/>
              <a:ext cx="473980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43554D7-348A-FA09-F99C-0A6C9171C0D8}"/>
                </a:ext>
              </a:extLst>
            </p:cNvPr>
            <p:cNvCxnSpPr/>
            <p:nvPr/>
          </p:nvCxnSpPr>
          <p:spPr>
            <a:xfrm>
              <a:off x="1563330" y="2138516"/>
              <a:ext cx="2050026" cy="2300749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E1ABD60-C0FE-AE29-0C8D-FA1F2356C07F}"/>
                </a:ext>
              </a:extLst>
            </p:cNvPr>
            <p:cNvSpPr txBox="1"/>
            <p:nvPr/>
          </p:nvSpPr>
          <p:spPr>
            <a:xfrm>
              <a:off x="4587008" y="2750548"/>
              <a:ext cx="10618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 Nova" panose="020B0504020202020204" pitchFamily="34" charset="0"/>
                </a:rPr>
                <a:t>Strain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BE3823-55AD-0BE2-67E2-CEAABC6AC0CB}"/>
                </a:ext>
              </a:extLst>
            </p:cNvPr>
            <p:cNvSpPr txBox="1"/>
            <p:nvPr/>
          </p:nvSpPr>
          <p:spPr>
            <a:xfrm>
              <a:off x="2551472" y="1572915"/>
              <a:ext cx="10618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 Nova" panose="020B0504020202020204" pitchFamily="34" charset="0"/>
                </a:rPr>
                <a:t>Stress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CA4C424-58CE-3E51-7191-AB2378D97112}"/>
              </a:ext>
            </a:extLst>
          </p:cNvPr>
          <p:cNvSpPr txBox="1"/>
          <p:nvPr/>
        </p:nvSpPr>
        <p:spPr>
          <a:xfrm>
            <a:off x="1017639" y="1034426"/>
            <a:ext cx="893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We can’t “do mechanics” in an unstable material in the local theory. </a:t>
            </a:r>
          </a:p>
        </p:txBody>
      </p:sp>
    </p:spTree>
    <p:extLst>
      <p:ext uri="{BB962C8B-B14F-4D97-AF65-F5344CB8AC3E}">
        <p14:creationId xmlns:p14="http://schemas.microsoft.com/office/powerpoint/2010/main" val="27791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480752" cy="570225"/>
          </a:xfrm>
        </p:spPr>
        <p:txBody>
          <a:bodyPr/>
          <a:lstStyle/>
          <a:p>
            <a:r>
              <a:rPr lang="en-US" dirty="0"/>
              <a:t>Failure kinetics: Unstable waveforms grow exponentially but at a finite 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14</a:t>
            </a:fld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B03027D-7ADA-4A19-9323-A06D659DE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109" y="1295269"/>
            <a:ext cx="7727334" cy="505300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6F3D2CB5-5792-470E-8186-1E9761F441CA}"/>
              </a:ext>
            </a:extLst>
          </p:cNvPr>
          <p:cNvGrpSpPr/>
          <p:nvPr/>
        </p:nvGrpSpPr>
        <p:grpSpPr>
          <a:xfrm>
            <a:off x="7303745" y="3304502"/>
            <a:ext cx="4240238" cy="2429210"/>
            <a:chOff x="4748475" y="3819032"/>
            <a:chExt cx="4240238" cy="2738852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FDD7D46D-077D-43CC-A8D3-1EAD295B01A9}"/>
                </a:ext>
              </a:extLst>
            </p:cNvPr>
            <p:cNvCxnSpPr/>
            <p:nvPr/>
          </p:nvCxnSpPr>
          <p:spPr>
            <a:xfrm flipV="1">
              <a:off x="6368976" y="3994308"/>
              <a:ext cx="4093" cy="256357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453AFE52-BDE7-4AEA-9B5C-1858E6A1F857}"/>
                </a:ext>
              </a:extLst>
            </p:cNvPr>
            <p:cNvCxnSpPr/>
            <p:nvPr/>
          </p:nvCxnSpPr>
          <p:spPr>
            <a:xfrm flipV="1">
              <a:off x="4748475" y="5468368"/>
              <a:ext cx="417385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51EC4668-194C-48D9-B280-C1C11BF00927}"/>
                    </a:ext>
                  </a:extLst>
                </p:cNvPr>
                <p:cNvSpPr txBox="1"/>
                <p:nvPr/>
              </p:nvSpPr>
              <p:spPr>
                <a:xfrm>
                  <a:off x="6464158" y="3819032"/>
                  <a:ext cx="203004" cy="312307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51EC4668-194C-48D9-B280-C1C11BF009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4158" y="3819032"/>
                  <a:ext cx="203004" cy="312307"/>
                </a:xfrm>
                <a:prstGeom prst="rect">
                  <a:avLst/>
                </a:prstGeom>
                <a:blipFill>
                  <a:blip r:embed="rId5"/>
                  <a:stretch>
                    <a:fillRect l="-15152" r="-12121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1C2DED63-26BD-48BE-A5F8-AF694FE0D640}"/>
                    </a:ext>
                  </a:extLst>
                </p:cNvPr>
                <p:cNvSpPr txBox="1"/>
                <p:nvPr/>
              </p:nvSpPr>
              <p:spPr>
                <a:xfrm>
                  <a:off x="8794173" y="5502246"/>
                  <a:ext cx="194540" cy="312307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1C2DED63-26BD-48BE-A5F8-AF694FE0D6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4173" y="5502246"/>
                  <a:ext cx="194540" cy="312307"/>
                </a:xfrm>
                <a:prstGeom prst="rect">
                  <a:avLst/>
                </a:prstGeom>
                <a:blipFill>
                  <a:blip r:embed="rId6"/>
                  <a:stretch>
                    <a:fillRect l="-15625" r="-9375" b="-2222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0CD759A-08EA-4161-A575-4F1BD1A661AC}"/>
                </a:ext>
              </a:extLst>
            </p:cNvPr>
            <p:cNvGrpSpPr/>
            <p:nvPr/>
          </p:nvGrpSpPr>
          <p:grpSpPr>
            <a:xfrm>
              <a:off x="5292436" y="4402236"/>
              <a:ext cx="3189191" cy="2072019"/>
              <a:chOff x="5292436" y="4402236"/>
              <a:chExt cx="3189191" cy="2072019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174F6A73-E3DD-49A8-AD4C-B8F17505E2B7}"/>
                  </a:ext>
                </a:extLst>
              </p:cNvPr>
              <p:cNvGrpSpPr/>
              <p:nvPr/>
            </p:nvGrpSpPr>
            <p:grpSpPr>
              <a:xfrm>
                <a:off x="5292436" y="5389417"/>
                <a:ext cx="3165766" cy="159595"/>
                <a:chOff x="4782530" y="5248835"/>
                <a:chExt cx="3675672" cy="300178"/>
              </a:xfrm>
              <a:effectLst/>
            </p:grpSpPr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5250497D-C4A8-4A98-9821-C6BC696AF930}"/>
                    </a:ext>
                  </a:extLst>
                </p:cNvPr>
                <p:cNvSpPr/>
                <p:nvPr/>
              </p:nvSpPr>
              <p:spPr>
                <a:xfrm>
                  <a:off x="7234559" y="5249381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940142F1-B50A-4070-B7E8-A79154B727CF}"/>
                    </a:ext>
                  </a:extLst>
                </p:cNvPr>
                <p:cNvSpPr/>
                <p:nvPr/>
              </p:nvSpPr>
              <p:spPr>
                <a:xfrm rot="10800000">
                  <a:off x="7540470" y="5399197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81822263-12CF-46B3-8760-5784DA86070E}"/>
                    </a:ext>
                  </a:extLst>
                </p:cNvPr>
                <p:cNvSpPr/>
                <p:nvPr/>
              </p:nvSpPr>
              <p:spPr>
                <a:xfrm flipV="1">
                  <a:off x="7846380" y="5398651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6D84E7B2-25FF-4F3B-9E53-14EF290D2E7D}"/>
                    </a:ext>
                  </a:extLst>
                </p:cNvPr>
                <p:cNvSpPr/>
                <p:nvPr/>
              </p:nvSpPr>
              <p:spPr>
                <a:xfrm rot="10800000" flipV="1">
                  <a:off x="8152291" y="5248835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D400CF91-411A-4426-9AD2-2357E8A53B2F}"/>
                    </a:ext>
                  </a:extLst>
                </p:cNvPr>
                <p:cNvSpPr/>
                <p:nvPr/>
              </p:nvSpPr>
              <p:spPr>
                <a:xfrm>
                  <a:off x="6010917" y="5249381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3948E4FA-A4CC-4DA3-B772-5682CBAB6809}"/>
                    </a:ext>
                  </a:extLst>
                </p:cNvPr>
                <p:cNvSpPr/>
                <p:nvPr/>
              </p:nvSpPr>
              <p:spPr>
                <a:xfrm rot="10800000">
                  <a:off x="6316828" y="5399197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8B57ABC0-1F14-43E2-B4F6-0BE496163480}"/>
                    </a:ext>
                  </a:extLst>
                </p:cNvPr>
                <p:cNvSpPr/>
                <p:nvPr/>
              </p:nvSpPr>
              <p:spPr>
                <a:xfrm flipV="1">
                  <a:off x="6622738" y="5398651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EF89EE45-E19D-4F0A-8971-49C0CBAE212A}"/>
                    </a:ext>
                  </a:extLst>
                </p:cNvPr>
                <p:cNvSpPr/>
                <p:nvPr/>
              </p:nvSpPr>
              <p:spPr>
                <a:xfrm rot="10800000" flipV="1">
                  <a:off x="6928649" y="5248835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C7663CFA-B10E-4916-8C94-7197D8039AC9}"/>
                    </a:ext>
                  </a:extLst>
                </p:cNvPr>
                <p:cNvSpPr/>
                <p:nvPr/>
              </p:nvSpPr>
              <p:spPr>
                <a:xfrm>
                  <a:off x="4782530" y="5249381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43420113-C2C1-43B5-8749-8520DD1B5E77}"/>
                    </a:ext>
                  </a:extLst>
                </p:cNvPr>
                <p:cNvSpPr/>
                <p:nvPr/>
              </p:nvSpPr>
              <p:spPr>
                <a:xfrm rot="10800000">
                  <a:off x="5088441" y="5399197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CFE99085-D70E-4B64-8AAE-25A40620A887}"/>
                    </a:ext>
                  </a:extLst>
                </p:cNvPr>
                <p:cNvSpPr/>
                <p:nvPr/>
              </p:nvSpPr>
              <p:spPr>
                <a:xfrm flipV="1">
                  <a:off x="5394351" y="5398651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C2A4C8BA-E9C5-4C72-ADF5-C6B47E103D0E}"/>
                    </a:ext>
                  </a:extLst>
                </p:cNvPr>
                <p:cNvSpPr/>
                <p:nvPr/>
              </p:nvSpPr>
              <p:spPr>
                <a:xfrm rot="10800000" flipV="1">
                  <a:off x="5700262" y="5248835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2F862D15-3059-431C-8C62-6F3647040901}"/>
                  </a:ext>
                </a:extLst>
              </p:cNvPr>
              <p:cNvGrpSpPr/>
              <p:nvPr/>
            </p:nvGrpSpPr>
            <p:grpSpPr>
              <a:xfrm>
                <a:off x="5294479" y="5083827"/>
                <a:ext cx="3165766" cy="770483"/>
                <a:chOff x="4782530" y="5248835"/>
                <a:chExt cx="3675672" cy="300178"/>
              </a:xfrm>
              <a:effectLst/>
            </p:grpSpPr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9215C88F-7456-49B2-AA9B-89D7EB908D34}"/>
                    </a:ext>
                  </a:extLst>
                </p:cNvPr>
                <p:cNvSpPr/>
                <p:nvPr/>
              </p:nvSpPr>
              <p:spPr>
                <a:xfrm>
                  <a:off x="7234559" y="5249381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ED537548-1F2E-421B-91D3-CEFCDEEA1DB1}"/>
                    </a:ext>
                  </a:extLst>
                </p:cNvPr>
                <p:cNvSpPr/>
                <p:nvPr/>
              </p:nvSpPr>
              <p:spPr>
                <a:xfrm rot="10800000">
                  <a:off x="7540470" y="5399197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52D974C4-794E-4209-ACE8-2BEA7DBDCCEB}"/>
                    </a:ext>
                  </a:extLst>
                </p:cNvPr>
                <p:cNvSpPr/>
                <p:nvPr/>
              </p:nvSpPr>
              <p:spPr>
                <a:xfrm flipV="1">
                  <a:off x="7846380" y="5398651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E72DE25C-6303-4413-9B41-7D094C9FC578}"/>
                    </a:ext>
                  </a:extLst>
                </p:cNvPr>
                <p:cNvSpPr/>
                <p:nvPr/>
              </p:nvSpPr>
              <p:spPr>
                <a:xfrm rot="10800000" flipV="1">
                  <a:off x="8152291" y="5248835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401AC0E0-4821-4F0C-997E-BED03BDC4BE6}"/>
                    </a:ext>
                  </a:extLst>
                </p:cNvPr>
                <p:cNvSpPr/>
                <p:nvPr/>
              </p:nvSpPr>
              <p:spPr>
                <a:xfrm>
                  <a:off x="6010917" y="5249381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30074DD3-F68C-4470-9DF5-AE5CE7F9F6A9}"/>
                    </a:ext>
                  </a:extLst>
                </p:cNvPr>
                <p:cNvSpPr/>
                <p:nvPr/>
              </p:nvSpPr>
              <p:spPr>
                <a:xfrm rot="10800000">
                  <a:off x="6316828" y="5399197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18114C6F-3D94-406B-B8A5-1F49762D43CB}"/>
                    </a:ext>
                  </a:extLst>
                </p:cNvPr>
                <p:cNvSpPr/>
                <p:nvPr/>
              </p:nvSpPr>
              <p:spPr>
                <a:xfrm flipV="1">
                  <a:off x="6622738" y="5398651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04936B6B-7395-4970-B882-7C3867393E1B}"/>
                    </a:ext>
                  </a:extLst>
                </p:cNvPr>
                <p:cNvSpPr/>
                <p:nvPr/>
              </p:nvSpPr>
              <p:spPr>
                <a:xfrm rot="10800000" flipV="1">
                  <a:off x="6928649" y="5248835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A34E0FEC-4F03-4387-8929-D061E783CB45}"/>
                    </a:ext>
                  </a:extLst>
                </p:cNvPr>
                <p:cNvSpPr/>
                <p:nvPr/>
              </p:nvSpPr>
              <p:spPr>
                <a:xfrm>
                  <a:off x="4782530" y="5249381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9DFFB3CF-4275-493B-AFE5-4190001746F3}"/>
                    </a:ext>
                  </a:extLst>
                </p:cNvPr>
                <p:cNvSpPr/>
                <p:nvPr/>
              </p:nvSpPr>
              <p:spPr>
                <a:xfrm rot="10800000">
                  <a:off x="5088441" y="5399197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FA336C9E-3164-4303-95CD-3B46C2E13252}"/>
                    </a:ext>
                  </a:extLst>
                </p:cNvPr>
                <p:cNvSpPr/>
                <p:nvPr/>
              </p:nvSpPr>
              <p:spPr>
                <a:xfrm flipV="1">
                  <a:off x="5394351" y="5398651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19EAA8DE-BF1E-4663-A9CC-CDA5632E5C77}"/>
                    </a:ext>
                  </a:extLst>
                </p:cNvPr>
                <p:cNvSpPr/>
                <p:nvPr/>
              </p:nvSpPr>
              <p:spPr>
                <a:xfrm rot="10800000" flipV="1">
                  <a:off x="5700262" y="5248835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80BB5929-EA67-422D-A215-33FDE91511B1}"/>
                  </a:ext>
                </a:extLst>
              </p:cNvPr>
              <p:cNvGrpSpPr/>
              <p:nvPr/>
            </p:nvGrpSpPr>
            <p:grpSpPr>
              <a:xfrm>
                <a:off x="5315861" y="4402236"/>
                <a:ext cx="3165766" cy="2072019"/>
                <a:chOff x="4782530" y="5248835"/>
                <a:chExt cx="3675672" cy="300178"/>
              </a:xfrm>
              <a:effectLst/>
            </p:grpSpPr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398BA364-83A4-4845-A433-97655ECE34A7}"/>
                    </a:ext>
                  </a:extLst>
                </p:cNvPr>
                <p:cNvSpPr/>
                <p:nvPr/>
              </p:nvSpPr>
              <p:spPr>
                <a:xfrm>
                  <a:off x="7234559" y="5249381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61321C14-4CE2-4612-BB78-494991D1D44E}"/>
                    </a:ext>
                  </a:extLst>
                </p:cNvPr>
                <p:cNvSpPr/>
                <p:nvPr/>
              </p:nvSpPr>
              <p:spPr>
                <a:xfrm rot="10800000">
                  <a:off x="7540470" y="5399197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F05ED816-182D-4F3C-BA27-2C7FF35CEE60}"/>
                    </a:ext>
                  </a:extLst>
                </p:cNvPr>
                <p:cNvSpPr/>
                <p:nvPr/>
              </p:nvSpPr>
              <p:spPr>
                <a:xfrm flipV="1">
                  <a:off x="7846380" y="5398651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CFCEBBC1-9447-4371-892F-7FE75C7EBF07}"/>
                    </a:ext>
                  </a:extLst>
                </p:cNvPr>
                <p:cNvSpPr/>
                <p:nvPr/>
              </p:nvSpPr>
              <p:spPr>
                <a:xfrm rot="10800000" flipV="1">
                  <a:off x="8152291" y="5248835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8836A101-696C-4FCD-9D79-71782C858574}"/>
                    </a:ext>
                  </a:extLst>
                </p:cNvPr>
                <p:cNvSpPr/>
                <p:nvPr/>
              </p:nvSpPr>
              <p:spPr>
                <a:xfrm>
                  <a:off x="6010917" y="5249381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B99E8E5D-3303-4481-A29D-EEFAC30718B4}"/>
                    </a:ext>
                  </a:extLst>
                </p:cNvPr>
                <p:cNvSpPr/>
                <p:nvPr/>
              </p:nvSpPr>
              <p:spPr>
                <a:xfrm rot="10800000">
                  <a:off x="6316828" y="5399197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44B3B913-639A-4A00-9BFB-EC213B919629}"/>
                    </a:ext>
                  </a:extLst>
                </p:cNvPr>
                <p:cNvSpPr/>
                <p:nvPr/>
              </p:nvSpPr>
              <p:spPr>
                <a:xfrm flipV="1">
                  <a:off x="6622738" y="5398651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A1FFB4F4-014D-4556-BC8C-F6D7A40622AE}"/>
                    </a:ext>
                  </a:extLst>
                </p:cNvPr>
                <p:cNvSpPr/>
                <p:nvPr/>
              </p:nvSpPr>
              <p:spPr>
                <a:xfrm rot="10800000" flipV="1">
                  <a:off x="6928649" y="5248835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F0F67D86-82EE-4805-AD12-88585CB6EFE2}"/>
                    </a:ext>
                  </a:extLst>
                </p:cNvPr>
                <p:cNvSpPr/>
                <p:nvPr/>
              </p:nvSpPr>
              <p:spPr>
                <a:xfrm>
                  <a:off x="4782530" y="5249381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851C09AB-992C-4800-84CC-931C3B7A351F}"/>
                    </a:ext>
                  </a:extLst>
                </p:cNvPr>
                <p:cNvSpPr/>
                <p:nvPr/>
              </p:nvSpPr>
              <p:spPr>
                <a:xfrm rot="10800000">
                  <a:off x="5088441" y="5399197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3579AB38-DBB4-45A3-A2F0-A5FE46ED55E1}"/>
                    </a:ext>
                  </a:extLst>
                </p:cNvPr>
                <p:cNvSpPr/>
                <p:nvPr/>
              </p:nvSpPr>
              <p:spPr>
                <a:xfrm flipV="1">
                  <a:off x="5394351" y="5398651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6A5DF91D-9801-4A44-9947-6BC40F59CE64}"/>
                    </a:ext>
                  </a:extLst>
                </p:cNvPr>
                <p:cNvSpPr/>
                <p:nvPr/>
              </p:nvSpPr>
              <p:spPr>
                <a:xfrm rot="10800000" flipV="1">
                  <a:off x="5700262" y="5248835"/>
                  <a:ext cx="305911" cy="149816"/>
                </a:xfrm>
                <a:custGeom>
                  <a:avLst/>
                  <a:gdLst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  <a:gd name="connsiteX0" fmla="*/ 0 w 318655"/>
                    <a:gd name="connsiteY0" fmla="*/ 0 h 443345"/>
                    <a:gd name="connsiteX1" fmla="*/ 193964 w 318655"/>
                    <a:gd name="connsiteY1" fmla="*/ 124690 h 443345"/>
                    <a:gd name="connsiteX2" fmla="*/ 318655 w 318655"/>
                    <a:gd name="connsiteY2" fmla="*/ 443345 h 44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8655" h="443345">
                      <a:moveTo>
                        <a:pt x="0" y="0"/>
                      </a:moveTo>
                      <a:cubicBezTo>
                        <a:pt x="85601" y="1217"/>
                        <a:pt x="140855" y="50799"/>
                        <a:pt x="193964" y="124690"/>
                      </a:cubicBezTo>
                      <a:cubicBezTo>
                        <a:pt x="247073" y="198581"/>
                        <a:pt x="282864" y="320963"/>
                        <a:pt x="318655" y="443345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1299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480752" cy="570225"/>
          </a:xfrm>
        </p:spPr>
        <p:txBody>
          <a:bodyPr/>
          <a:lstStyle/>
          <a:p>
            <a:r>
              <a:rPr lang="en-US" dirty="0"/>
              <a:t>How much time does it take for an unstable waveform to grow?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15</a:t>
            </a:fld>
            <a:endParaRPr lang="en-US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747F320-2AF9-443E-9385-0BED00543B1F}"/>
              </a:ext>
            </a:extLst>
          </p:cNvPr>
          <p:cNvGrpSpPr/>
          <p:nvPr/>
        </p:nvGrpSpPr>
        <p:grpSpPr>
          <a:xfrm>
            <a:off x="5185015" y="1776094"/>
            <a:ext cx="5152089" cy="4621071"/>
            <a:chOff x="3792206" y="1196805"/>
            <a:chExt cx="5152089" cy="462107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C400B26-327E-44A4-B89A-F366550CA991}"/>
                </a:ext>
              </a:extLst>
            </p:cNvPr>
            <p:cNvSpPr/>
            <p:nvPr/>
          </p:nvSpPr>
          <p:spPr>
            <a:xfrm>
              <a:off x="3792206" y="1196805"/>
              <a:ext cx="5152089" cy="462107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A368370-5D03-4627-A04D-A6DD89EFBE8E}"/>
                </a:ext>
              </a:extLst>
            </p:cNvPr>
            <p:cNvGrpSpPr/>
            <p:nvPr/>
          </p:nvGrpSpPr>
          <p:grpSpPr>
            <a:xfrm>
              <a:off x="3792206" y="1734206"/>
              <a:ext cx="5071240" cy="4011653"/>
              <a:chOff x="844082" y="731520"/>
              <a:chExt cx="6936548" cy="6011869"/>
            </a:xfrm>
          </p:grpSpPr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7FF0808A-1C32-4C87-A24A-0ACF44A495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599" t="6800" r="15201" b="23600"/>
              <a:stretch/>
            </p:blipFill>
            <p:spPr>
              <a:xfrm>
                <a:off x="1731054" y="731520"/>
                <a:ext cx="6010866" cy="5212080"/>
              </a:xfrm>
              <a:prstGeom prst="rect">
                <a:avLst/>
              </a:prstGeom>
            </p:spPr>
          </p:pic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BA15B3B-EDE0-4547-B03C-1A7015FFFD99}"/>
                  </a:ext>
                </a:extLst>
              </p:cNvPr>
              <p:cNvSpPr txBox="1"/>
              <p:nvPr/>
            </p:nvSpPr>
            <p:spPr>
              <a:xfrm>
                <a:off x="1731054" y="5943601"/>
                <a:ext cx="388532" cy="461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E791079B-A4F4-47BD-90AB-8BF6574B2F12}"/>
                  </a:ext>
                </a:extLst>
              </p:cNvPr>
              <p:cNvSpPr txBox="1"/>
              <p:nvPr/>
            </p:nvSpPr>
            <p:spPr>
              <a:xfrm>
                <a:off x="4561575" y="5943601"/>
                <a:ext cx="388532" cy="461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B108CA43-BEFC-40AF-ADF5-7493D9236266}"/>
                  </a:ext>
                </a:extLst>
              </p:cNvPr>
              <p:cNvSpPr txBox="1"/>
              <p:nvPr/>
            </p:nvSpPr>
            <p:spPr>
              <a:xfrm>
                <a:off x="7392098" y="5943601"/>
                <a:ext cx="388532" cy="461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1F4EDAEB-A19E-4523-A6FD-1FE1B5A5915C}"/>
                  </a:ext>
                </a:extLst>
              </p:cNvPr>
              <p:cNvSpPr txBox="1"/>
              <p:nvPr/>
            </p:nvSpPr>
            <p:spPr>
              <a:xfrm>
                <a:off x="1442192" y="5193566"/>
                <a:ext cx="388532" cy="461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03307AD3-D312-48C9-BE5B-5DD4512479B9}"/>
                  </a:ext>
                </a:extLst>
              </p:cNvPr>
              <p:cNvSpPr txBox="1"/>
              <p:nvPr/>
            </p:nvSpPr>
            <p:spPr>
              <a:xfrm>
                <a:off x="1335511" y="3120926"/>
                <a:ext cx="563942" cy="461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0.1</a:t>
                </a: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9F58DDAE-F23B-4B5F-890B-F2EA5B2D3D5C}"/>
                  </a:ext>
                </a:extLst>
              </p:cNvPr>
              <p:cNvSpPr txBox="1"/>
              <p:nvPr/>
            </p:nvSpPr>
            <p:spPr>
              <a:xfrm>
                <a:off x="1295635" y="1078765"/>
                <a:ext cx="563942" cy="461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0.2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927E6F1B-A764-4818-84C7-AF7E053AD468}"/>
                      </a:ext>
                    </a:extLst>
                  </p:cNvPr>
                  <p:cNvSpPr txBox="1"/>
                  <p:nvPr/>
                </p:nvSpPr>
                <p:spPr>
                  <a:xfrm>
                    <a:off x="2958234" y="1414996"/>
                    <a:ext cx="1187962" cy="46123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/5</m:t>
                          </m:r>
                        </m:oMath>
                      </m:oMathPara>
                    </a14:m>
                    <a:endParaRPr lang="en-US" sz="14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61D21C21-B5E5-4CE6-BE42-B9E3BE85165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58234" y="1414996"/>
                    <a:ext cx="1187962" cy="46123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588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AA3CF064-2876-451A-969F-B69DD17FA8DC}"/>
                      </a:ext>
                    </a:extLst>
                  </p:cNvPr>
                  <p:cNvSpPr txBox="1"/>
                  <p:nvPr/>
                </p:nvSpPr>
                <p:spPr>
                  <a:xfrm>
                    <a:off x="4816393" y="1403094"/>
                    <a:ext cx="1067368" cy="46123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=3</m:t>
                          </m:r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oMath>
                      </m:oMathPara>
                    </a14:m>
                    <a:endParaRPr lang="en-US" sz="14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51D4F160-1D7B-40F8-ADE6-65EE9D82365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16393" y="1403094"/>
                    <a:ext cx="1067368" cy="46123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1" name="TextBox 110">
                    <a:extLst>
                      <a:ext uri="{FF2B5EF4-FFF2-40B4-BE49-F238E27FC236}">
                        <a16:creationId xmlns:a16="http://schemas.microsoft.com/office/drawing/2014/main" id="{8F8C1562-3C68-46A7-8BC6-162BAEF14083}"/>
                      </a:ext>
                    </a:extLst>
                  </p:cNvPr>
                  <p:cNvSpPr txBox="1"/>
                  <p:nvPr/>
                </p:nvSpPr>
                <p:spPr>
                  <a:xfrm>
                    <a:off x="6389678" y="2343686"/>
                    <a:ext cx="1067368" cy="46123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=5</m:t>
                          </m:r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oMath>
                      </m:oMathPara>
                    </a14:m>
                    <a:endParaRPr lang="en-US" sz="14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77A2AB49-26C4-41FC-93B3-702BC2AC907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89678" y="2343686"/>
                    <a:ext cx="1067368" cy="46123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590220E4-D019-4D52-AF6E-265B89F98E05}"/>
                  </a:ext>
                </a:extLst>
              </p:cNvPr>
              <p:cNvSpPr txBox="1"/>
              <p:nvPr/>
            </p:nvSpPr>
            <p:spPr>
              <a:xfrm rot="16200000">
                <a:off x="598240" y="3060848"/>
                <a:ext cx="912668" cy="420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prstClr val="black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Strain</a:t>
                </a:r>
                <a:endParaRPr lang="en-US" sz="14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5FA7535A-6F48-46DE-8067-7DA0A7AE5B0E}"/>
                  </a:ext>
                </a:extLst>
              </p:cNvPr>
              <p:cNvSpPr txBox="1"/>
              <p:nvPr/>
            </p:nvSpPr>
            <p:spPr>
              <a:xfrm>
                <a:off x="4414923" y="6282154"/>
                <a:ext cx="802938" cy="461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prstClr val="black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Time </a:t>
                </a:r>
                <a:endParaRPr lang="en-US" sz="14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1025660-4A13-4684-9373-23A9E0BC43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2000" y="3320748"/>
              <a:ext cx="4113104" cy="0"/>
            </a:xfrm>
            <a:prstGeom prst="line">
              <a:avLst/>
            </a:prstGeom>
            <a:ln w="12700">
              <a:solidFill>
                <a:srgbClr val="7030A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36996B5E-9E9D-4A7E-ABCA-F101187D557E}"/>
                    </a:ext>
                  </a:extLst>
                </p:cNvPr>
                <p:cNvSpPr txBox="1"/>
                <p:nvPr/>
              </p:nvSpPr>
              <p:spPr>
                <a:xfrm>
                  <a:off x="4997893" y="3051631"/>
                  <a:ext cx="26282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AFA18E60-59A3-416A-931C-9BB9BD43CD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7893" y="3051631"/>
                  <a:ext cx="262829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11364" b="-10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6B318967-6CDC-483A-B112-7CA8E516C673}"/>
                    </a:ext>
                  </a:extLst>
                </p:cNvPr>
                <p:cNvSpPr txBox="1"/>
                <p:nvPr/>
              </p:nvSpPr>
              <p:spPr>
                <a:xfrm>
                  <a:off x="4178323" y="1338054"/>
                  <a:ext cx="460049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Growth of a perturbation for different wavelengths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Λ</m:t>
                      </m:r>
                    </m:oMath>
                  </a14:m>
                  <a:endParaRPr lang="en-US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81646CDC-1F64-431E-A865-ADB797BFD3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8323" y="1338054"/>
                  <a:ext cx="4600490" cy="338554"/>
                </a:xfrm>
                <a:prstGeom prst="rect">
                  <a:avLst/>
                </a:prstGeom>
                <a:blipFill>
                  <a:blip r:embed="rId8"/>
                  <a:stretch>
                    <a:fillRect l="-662" t="-5357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5DD36F67-E572-4066-9FEC-F623DB8E50BB}"/>
                </a:ext>
              </a:extLst>
            </p:cNvPr>
            <p:cNvCxnSpPr/>
            <p:nvPr/>
          </p:nvCxnSpPr>
          <p:spPr>
            <a:xfrm>
              <a:off x="7704083" y="3320748"/>
              <a:ext cx="0" cy="1818811"/>
            </a:xfrm>
            <a:prstGeom prst="line">
              <a:avLst/>
            </a:prstGeom>
            <a:ln w="12700">
              <a:solidFill>
                <a:srgbClr val="7030A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E8FFEFD4-B2BC-4D76-B366-6E6D64F006BE}"/>
                    </a:ext>
                  </a:extLst>
                </p:cNvPr>
                <p:cNvSpPr txBox="1"/>
                <p:nvPr/>
              </p:nvSpPr>
              <p:spPr>
                <a:xfrm>
                  <a:off x="7536797" y="5152795"/>
                  <a:ext cx="478913" cy="2992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𝑓𝑎𝑖𝑙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C4411E4-1098-4770-8935-FDCD1930A8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6797" y="5152795"/>
                  <a:ext cx="478913" cy="299249"/>
                </a:xfrm>
                <a:prstGeom prst="rect">
                  <a:avLst/>
                </a:prstGeom>
                <a:blipFill>
                  <a:blip r:embed="rId9"/>
                  <a:stretch>
                    <a:fillRect l="-8861" r="-6329" b="-306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34A00E4C-AD6F-4249-A251-8C1489FFAFED}"/>
              </a:ext>
            </a:extLst>
          </p:cNvPr>
          <p:cNvGrpSpPr/>
          <p:nvPr/>
        </p:nvGrpSpPr>
        <p:grpSpPr>
          <a:xfrm>
            <a:off x="1648850" y="1780531"/>
            <a:ext cx="3244881" cy="3894674"/>
            <a:chOff x="247856" y="1381293"/>
            <a:chExt cx="3244881" cy="3894674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A573627-52BE-4F17-B0B5-57837AD776FD}"/>
                </a:ext>
              </a:extLst>
            </p:cNvPr>
            <p:cNvSpPr/>
            <p:nvPr/>
          </p:nvSpPr>
          <p:spPr>
            <a:xfrm>
              <a:off x="247856" y="1381293"/>
              <a:ext cx="3202868" cy="389467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93AA7090-715E-4962-B9B3-BD2263242FC1}"/>
                </a:ext>
              </a:extLst>
            </p:cNvPr>
            <p:cNvCxnSpPr/>
            <p:nvPr/>
          </p:nvCxnSpPr>
          <p:spPr>
            <a:xfrm flipV="1">
              <a:off x="1022723" y="2475415"/>
              <a:ext cx="0" cy="242789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91ACA784-3AC1-443A-9B9A-8A5DB1429A86}"/>
                </a:ext>
              </a:extLst>
            </p:cNvPr>
            <p:cNvCxnSpPr>
              <a:cxnSpLocks/>
            </p:cNvCxnSpPr>
            <p:nvPr/>
          </p:nvCxnSpPr>
          <p:spPr>
            <a:xfrm>
              <a:off x="455164" y="3135033"/>
              <a:ext cx="287661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BD5815EE-74C4-4271-9756-A9803EE39943}"/>
                    </a:ext>
                  </a:extLst>
                </p:cNvPr>
                <p:cNvSpPr txBox="1"/>
                <p:nvPr/>
              </p:nvSpPr>
              <p:spPr>
                <a:xfrm>
                  <a:off x="554421" y="2146946"/>
                  <a:ext cx="936603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14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Bond force </a:t>
                  </a:r>
                  <a14:m>
                    <m:oMath xmlns:m="http://schemas.openxmlformats.org/officeDocument/2006/math"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a14:m>
                  <a:endParaRPr lang="en-US" sz="1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428671F-6B5C-4D0A-BE78-C4731DE0B8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421" y="2146946"/>
                  <a:ext cx="936603" cy="215444"/>
                </a:xfrm>
                <a:prstGeom prst="rect">
                  <a:avLst/>
                </a:prstGeom>
                <a:blipFill>
                  <a:blip r:embed="rId10"/>
                  <a:stretch>
                    <a:fillRect l="-11688" t="-28571" r="-6494" b="-5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33085C4B-C56D-4140-8F91-7A67120818DA}"/>
                    </a:ext>
                  </a:extLst>
                </p:cNvPr>
                <p:cNvSpPr txBox="1"/>
                <p:nvPr/>
              </p:nvSpPr>
              <p:spPr>
                <a:xfrm>
                  <a:off x="2763469" y="3206391"/>
                  <a:ext cx="729268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40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Bond strain </a:t>
                  </a:r>
                  <a14:m>
                    <m:oMath xmlns:m="http://schemas.openxmlformats.org/officeDocument/2006/math"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a14:m>
                  <a:endParaRPr lang="en-US" sz="14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400BEAA-67A2-4BC8-BA18-82C83E87C8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3469" y="3206391"/>
                  <a:ext cx="729268" cy="430887"/>
                </a:xfrm>
                <a:prstGeom prst="rect">
                  <a:avLst/>
                </a:prstGeom>
                <a:blipFill>
                  <a:blip r:embed="rId11"/>
                  <a:stretch>
                    <a:fillRect l="-15000" t="-12676" b="-239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63420841-9537-4395-B29A-3176E7C96148}"/>
                </a:ext>
              </a:extLst>
            </p:cNvPr>
            <p:cNvCxnSpPr/>
            <p:nvPr/>
          </p:nvCxnSpPr>
          <p:spPr>
            <a:xfrm>
              <a:off x="646951" y="2734891"/>
              <a:ext cx="1882636" cy="1949199"/>
            </a:xfrm>
            <a:prstGeom prst="line">
              <a:avLst/>
            </a:prstGeom>
            <a:ln w="28575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5D1A40DC-5EB9-42D1-BCB5-2331219FA76C}"/>
                </a:ext>
              </a:extLst>
            </p:cNvPr>
            <p:cNvSpPr txBox="1"/>
            <p:nvPr/>
          </p:nvSpPr>
          <p:spPr>
            <a:xfrm>
              <a:off x="554421" y="1544984"/>
              <a:ext cx="25232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Peridynamic material model</a:t>
              </a:r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8FA677EE-A698-4E26-9DE0-04ECFAA68C6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348613" y="3945380"/>
              <a:ext cx="1696633" cy="0"/>
            </a:xfrm>
            <a:prstGeom prst="line">
              <a:avLst/>
            </a:prstGeom>
            <a:ln w="12700">
              <a:solidFill>
                <a:srgbClr val="7030A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51181F4A-A83A-43DD-BA30-17D77ADAD669}"/>
                    </a:ext>
                  </a:extLst>
                </p:cNvPr>
                <p:cNvSpPr txBox="1"/>
                <p:nvPr/>
              </p:nvSpPr>
              <p:spPr>
                <a:xfrm>
                  <a:off x="2096871" y="2811363"/>
                  <a:ext cx="26282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0B4861D7-943E-479C-A949-1DB1E6F4F5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6871" y="2811363"/>
                  <a:ext cx="262829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1628" r="-2326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337D251-F0E1-4AF2-AC77-055A60B92459}"/>
                  </a:ext>
                </a:extLst>
              </p:cNvPr>
              <p:cNvSpPr txBox="1"/>
              <p:nvPr/>
            </p:nvSpPr>
            <p:spPr>
              <a:xfrm>
                <a:off x="1351342" y="1002158"/>
                <a:ext cx="9109994" cy="392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Arial Nova" panose="020B0504020202020204" pitchFamily="34" charset="0"/>
                    <a:cs typeface="Calibri" panose="020F0502020204030204" pitchFamily="34" charset="0"/>
                  </a:rPr>
                  <a:t>Suppose the material “fails” when the local strain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</m:sub>
                    </m:sSub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Arial Nova" panose="020B0504020202020204" pitchFamily="34" charset="0"/>
                    <a:cs typeface="Calibri" panose="020F0502020204030204" pitchFamily="34" charset="0"/>
                  </a:rPr>
                  <a:t>exceeds some given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𝜖</m:t>
                        </m:r>
                      </m:e>
                      <m:sub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Arial Nova" panose="020B0504020202020204" pitchFamily="34" charset="0"/>
                    <a:cs typeface="Calibri" panose="020F0502020204030204" pitchFamily="34" charset="0"/>
                  </a:rPr>
                  <a:t> .   </a:t>
                </a: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337D251-F0E1-4AF2-AC77-055A60B92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342" y="1002158"/>
                <a:ext cx="9109994" cy="392993"/>
              </a:xfrm>
              <a:prstGeom prst="rect">
                <a:avLst/>
              </a:prstGeom>
              <a:blipFill>
                <a:blip r:embed="rId13"/>
                <a:stretch>
                  <a:fillRect l="-469" t="-1538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566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480752" cy="570225"/>
          </a:xfrm>
        </p:spPr>
        <p:txBody>
          <a:bodyPr/>
          <a:lstStyle/>
          <a:p>
            <a:r>
              <a:rPr lang="en-US" dirty="0"/>
              <a:t>Failure kinetics: How much </a:t>
            </a:r>
            <a:r>
              <a:rPr lang="en-US" u="sng" dirty="0"/>
              <a:t>time</a:t>
            </a:r>
            <a:r>
              <a:rPr lang="en-US" dirty="0"/>
              <a:t> does it take for material to fail?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16</a:t>
            </a:fld>
            <a:endParaRPr lang="en-US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5181CBE-5807-422F-BBF6-A07C07BF1170}"/>
              </a:ext>
            </a:extLst>
          </p:cNvPr>
          <p:cNvSpPr txBox="1"/>
          <p:nvPr/>
        </p:nvSpPr>
        <p:spPr>
          <a:xfrm>
            <a:off x="274649" y="805520"/>
            <a:ext cx="67916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Example: Stretching of a bar with an unstable material model.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Bar is stretched from the ends at a constant rate.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The bond force vs. strain curve has a descending branch.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What happens?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E5E4F4C-592F-4769-9E42-0B6492A2F060}"/>
              </a:ext>
            </a:extLst>
          </p:cNvPr>
          <p:cNvGrpSpPr/>
          <p:nvPr/>
        </p:nvGrpSpPr>
        <p:grpSpPr>
          <a:xfrm>
            <a:off x="620383" y="2259627"/>
            <a:ext cx="5943255" cy="1080460"/>
            <a:chOff x="1559073" y="2081312"/>
            <a:chExt cx="4595477" cy="1080460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0A85B966-69BA-476A-8338-EA7A473BC7AA}"/>
                </a:ext>
              </a:extLst>
            </p:cNvPr>
            <p:cNvGrpSpPr/>
            <p:nvPr/>
          </p:nvGrpSpPr>
          <p:grpSpPr>
            <a:xfrm>
              <a:off x="2016288" y="2980075"/>
              <a:ext cx="4138262" cy="181697"/>
              <a:chOff x="713509" y="4315494"/>
              <a:chExt cx="7716982" cy="273269"/>
            </a:xfrm>
            <a:solidFill>
              <a:srgbClr val="C00000"/>
            </a:solidFill>
          </p:grpSpPr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8147A58-84D0-4736-A884-7DF064EC8956}"/>
                  </a:ext>
                </a:extLst>
              </p:cNvPr>
              <p:cNvSpPr/>
              <p:nvPr/>
            </p:nvSpPr>
            <p:spPr>
              <a:xfrm>
                <a:off x="4678298" y="4315494"/>
                <a:ext cx="3752193" cy="273269"/>
              </a:xfrm>
              <a:custGeom>
                <a:avLst/>
                <a:gdLst>
                  <a:gd name="connsiteX0" fmla="*/ 42041 w 3752193"/>
                  <a:gd name="connsiteY0" fmla="*/ 0 h 451945"/>
                  <a:gd name="connsiteX1" fmla="*/ 0 w 3752193"/>
                  <a:gd name="connsiteY1" fmla="*/ 73572 h 451945"/>
                  <a:gd name="connsiteX2" fmla="*/ 63062 w 3752193"/>
                  <a:gd name="connsiteY2" fmla="*/ 210207 h 451945"/>
                  <a:gd name="connsiteX3" fmla="*/ 10510 w 3752193"/>
                  <a:gd name="connsiteY3" fmla="*/ 325820 h 451945"/>
                  <a:gd name="connsiteX4" fmla="*/ 73572 w 3752193"/>
                  <a:gd name="connsiteY4" fmla="*/ 451945 h 451945"/>
                  <a:gd name="connsiteX5" fmla="*/ 3752193 w 3752193"/>
                  <a:gd name="connsiteY5" fmla="*/ 451945 h 451945"/>
                  <a:gd name="connsiteX6" fmla="*/ 3752193 w 3752193"/>
                  <a:gd name="connsiteY6" fmla="*/ 0 h 451945"/>
                  <a:gd name="connsiteX7" fmla="*/ 42041 w 3752193"/>
                  <a:gd name="connsiteY7" fmla="*/ 0 h 451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52193" h="451945">
                    <a:moveTo>
                      <a:pt x="42041" y="0"/>
                    </a:moveTo>
                    <a:lnTo>
                      <a:pt x="0" y="73572"/>
                    </a:lnTo>
                    <a:lnTo>
                      <a:pt x="63062" y="210207"/>
                    </a:lnTo>
                    <a:lnTo>
                      <a:pt x="10510" y="325820"/>
                    </a:lnTo>
                    <a:lnTo>
                      <a:pt x="73572" y="451945"/>
                    </a:lnTo>
                    <a:lnTo>
                      <a:pt x="3752193" y="451945"/>
                    </a:lnTo>
                    <a:lnTo>
                      <a:pt x="3752193" y="0"/>
                    </a:lnTo>
                    <a:lnTo>
                      <a:pt x="42041" y="0"/>
                    </a:lnTo>
                    <a:close/>
                  </a:path>
                </a:pathLst>
              </a:custGeom>
              <a:grpFill/>
              <a:ln w="9525" cap="flat" cmpd="sng" algn="ctr">
                <a:solidFill>
                  <a:srgbClr val="AD0101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2C421FC4-7CAE-4DA5-9448-7D0D98E22398}"/>
                  </a:ext>
                </a:extLst>
              </p:cNvPr>
              <p:cNvSpPr/>
              <p:nvPr/>
            </p:nvSpPr>
            <p:spPr>
              <a:xfrm flipH="1">
                <a:off x="713509" y="4315494"/>
                <a:ext cx="3858491" cy="273269"/>
              </a:xfrm>
              <a:custGeom>
                <a:avLst/>
                <a:gdLst>
                  <a:gd name="connsiteX0" fmla="*/ 42041 w 3752193"/>
                  <a:gd name="connsiteY0" fmla="*/ 0 h 451945"/>
                  <a:gd name="connsiteX1" fmla="*/ 0 w 3752193"/>
                  <a:gd name="connsiteY1" fmla="*/ 73572 h 451945"/>
                  <a:gd name="connsiteX2" fmla="*/ 63062 w 3752193"/>
                  <a:gd name="connsiteY2" fmla="*/ 210207 h 451945"/>
                  <a:gd name="connsiteX3" fmla="*/ 10510 w 3752193"/>
                  <a:gd name="connsiteY3" fmla="*/ 325820 h 451945"/>
                  <a:gd name="connsiteX4" fmla="*/ 73572 w 3752193"/>
                  <a:gd name="connsiteY4" fmla="*/ 451945 h 451945"/>
                  <a:gd name="connsiteX5" fmla="*/ 3752193 w 3752193"/>
                  <a:gd name="connsiteY5" fmla="*/ 451945 h 451945"/>
                  <a:gd name="connsiteX6" fmla="*/ 3752193 w 3752193"/>
                  <a:gd name="connsiteY6" fmla="*/ 0 h 451945"/>
                  <a:gd name="connsiteX7" fmla="*/ 42041 w 3752193"/>
                  <a:gd name="connsiteY7" fmla="*/ 0 h 451945"/>
                  <a:gd name="connsiteX0" fmla="*/ 31531 w 3741683"/>
                  <a:gd name="connsiteY0" fmla="*/ 0 h 451945"/>
                  <a:gd name="connsiteX1" fmla="*/ 81815 w 3741683"/>
                  <a:gd name="connsiteY1" fmla="*/ 73572 h 451945"/>
                  <a:gd name="connsiteX2" fmla="*/ 52552 w 3741683"/>
                  <a:gd name="connsiteY2" fmla="*/ 210207 h 451945"/>
                  <a:gd name="connsiteX3" fmla="*/ 0 w 3741683"/>
                  <a:gd name="connsiteY3" fmla="*/ 325820 h 451945"/>
                  <a:gd name="connsiteX4" fmla="*/ 63062 w 3741683"/>
                  <a:gd name="connsiteY4" fmla="*/ 451945 h 451945"/>
                  <a:gd name="connsiteX5" fmla="*/ 3741683 w 3741683"/>
                  <a:gd name="connsiteY5" fmla="*/ 451945 h 451945"/>
                  <a:gd name="connsiteX6" fmla="*/ 3741683 w 3741683"/>
                  <a:gd name="connsiteY6" fmla="*/ 0 h 451945"/>
                  <a:gd name="connsiteX7" fmla="*/ 31531 w 3741683"/>
                  <a:gd name="connsiteY7" fmla="*/ 0 h 451945"/>
                  <a:gd name="connsiteX0" fmla="*/ 71304 w 3781456"/>
                  <a:gd name="connsiteY0" fmla="*/ 0 h 451945"/>
                  <a:gd name="connsiteX1" fmla="*/ 121588 w 3781456"/>
                  <a:gd name="connsiteY1" fmla="*/ 73572 h 451945"/>
                  <a:gd name="connsiteX2" fmla="*/ 0 w 3781456"/>
                  <a:gd name="connsiteY2" fmla="*/ 189300 h 451945"/>
                  <a:gd name="connsiteX3" fmla="*/ 39773 w 3781456"/>
                  <a:gd name="connsiteY3" fmla="*/ 325820 h 451945"/>
                  <a:gd name="connsiteX4" fmla="*/ 102835 w 3781456"/>
                  <a:gd name="connsiteY4" fmla="*/ 451945 h 451945"/>
                  <a:gd name="connsiteX5" fmla="*/ 3781456 w 3781456"/>
                  <a:gd name="connsiteY5" fmla="*/ 451945 h 451945"/>
                  <a:gd name="connsiteX6" fmla="*/ 3781456 w 3781456"/>
                  <a:gd name="connsiteY6" fmla="*/ 0 h 451945"/>
                  <a:gd name="connsiteX7" fmla="*/ 71304 w 3781456"/>
                  <a:gd name="connsiteY7" fmla="*/ 0 h 451945"/>
                  <a:gd name="connsiteX0" fmla="*/ 71304 w 3781456"/>
                  <a:gd name="connsiteY0" fmla="*/ 0 h 451945"/>
                  <a:gd name="connsiteX1" fmla="*/ 121588 w 3781456"/>
                  <a:gd name="connsiteY1" fmla="*/ 73572 h 451945"/>
                  <a:gd name="connsiteX2" fmla="*/ 0 w 3781456"/>
                  <a:gd name="connsiteY2" fmla="*/ 189300 h 451945"/>
                  <a:gd name="connsiteX3" fmla="*/ 132098 w 3781456"/>
                  <a:gd name="connsiteY3" fmla="*/ 320593 h 451945"/>
                  <a:gd name="connsiteX4" fmla="*/ 102835 w 3781456"/>
                  <a:gd name="connsiteY4" fmla="*/ 451945 h 451945"/>
                  <a:gd name="connsiteX5" fmla="*/ 3781456 w 3781456"/>
                  <a:gd name="connsiteY5" fmla="*/ 451945 h 451945"/>
                  <a:gd name="connsiteX6" fmla="*/ 3781456 w 3781456"/>
                  <a:gd name="connsiteY6" fmla="*/ 0 h 451945"/>
                  <a:gd name="connsiteX7" fmla="*/ 71304 w 3781456"/>
                  <a:gd name="connsiteY7" fmla="*/ 0 h 451945"/>
                  <a:gd name="connsiteX0" fmla="*/ 27721 w 3737873"/>
                  <a:gd name="connsiteY0" fmla="*/ 0 h 451945"/>
                  <a:gd name="connsiteX1" fmla="*/ 78005 w 3737873"/>
                  <a:gd name="connsiteY1" fmla="*/ 73572 h 451945"/>
                  <a:gd name="connsiteX2" fmla="*/ 0 w 3737873"/>
                  <a:gd name="connsiteY2" fmla="*/ 189299 h 451945"/>
                  <a:gd name="connsiteX3" fmla="*/ 88515 w 3737873"/>
                  <a:gd name="connsiteY3" fmla="*/ 320593 h 451945"/>
                  <a:gd name="connsiteX4" fmla="*/ 59252 w 3737873"/>
                  <a:gd name="connsiteY4" fmla="*/ 451945 h 451945"/>
                  <a:gd name="connsiteX5" fmla="*/ 3737873 w 3737873"/>
                  <a:gd name="connsiteY5" fmla="*/ 451945 h 451945"/>
                  <a:gd name="connsiteX6" fmla="*/ 3737873 w 3737873"/>
                  <a:gd name="connsiteY6" fmla="*/ 0 h 451945"/>
                  <a:gd name="connsiteX7" fmla="*/ 27721 w 3737873"/>
                  <a:gd name="connsiteY7" fmla="*/ 0 h 451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37873" h="451945">
                    <a:moveTo>
                      <a:pt x="27721" y="0"/>
                    </a:moveTo>
                    <a:lnTo>
                      <a:pt x="78005" y="73572"/>
                    </a:lnTo>
                    <a:lnTo>
                      <a:pt x="0" y="189299"/>
                    </a:lnTo>
                    <a:lnTo>
                      <a:pt x="88515" y="320593"/>
                    </a:lnTo>
                    <a:lnTo>
                      <a:pt x="59252" y="451945"/>
                    </a:lnTo>
                    <a:lnTo>
                      <a:pt x="3737873" y="451945"/>
                    </a:lnTo>
                    <a:lnTo>
                      <a:pt x="3737873" y="0"/>
                    </a:lnTo>
                    <a:lnTo>
                      <a:pt x="27721" y="0"/>
                    </a:lnTo>
                    <a:close/>
                  </a:path>
                </a:pathLst>
              </a:custGeom>
              <a:grpFill/>
              <a:ln w="9525" cap="flat" cmpd="sng" algn="ctr">
                <a:solidFill>
                  <a:srgbClr val="AD0101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4EF88476-2790-4EDD-AFB8-F39391CE504A}"/>
                </a:ext>
              </a:extLst>
            </p:cNvPr>
            <p:cNvSpPr txBox="1"/>
            <p:nvPr/>
          </p:nvSpPr>
          <p:spPr>
            <a:xfrm>
              <a:off x="4126929" y="2649853"/>
              <a:ext cx="10795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Weak spot</a:t>
              </a:r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7D8AD3A2-2945-45F5-AC91-4CC8D4D35B92}"/>
                </a:ext>
              </a:extLst>
            </p:cNvPr>
            <p:cNvGrpSpPr/>
            <p:nvPr/>
          </p:nvGrpSpPr>
          <p:grpSpPr>
            <a:xfrm>
              <a:off x="2008131" y="2418675"/>
              <a:ext cx="4064295" cy="181696"/>
              <a:chOff x="409903" y="3040403"/>
              <a:chExt cx="8324194" cy="268884"/>
            </a:xfrm>
          </p:grpSpPr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55B5A8C2-4940-434C-8337-D59606489100}"/>
                  </a:ext>
                </a:extLst>
              </p:cNvPr>
              <p:cNvGrpSpPr/>
              <p:nvPr/>
            </p:nvGrpSpPr>
            <p:grpSpPr>
              <a:xfrm>
                <a:off x="870746" y="3040403"/>
                <a:ext cx="7402508" cy="268884"/>
                <a:chOff x="-893379" y="3139965"/>
                <a:chExt cx="8597462" cy="312683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CF97F9C6-6FBD-4AC6-9F8D-E4788775ABCD}"/>
                    </a:ext>
                  </a:extLst>
                </p:cNvPr>
                <p:cNvSpPr/>
                <p:nvPr/>
              </p:nvSpPr>
              <p:spPr>
                <a:xfrm>
                  <a:off x="3405352" y="3139965"/>
                  <a:ext cx="4298731" cy="312683"/>
                </a:xfrm>
                <a:prstGeom prst="rect">
                  <a:avLst/>
                </a:prstGeom>
                <a:gradFill flip="none" rotWithShape="1">
                  <a:gsLst>
                    <a:gs pos="83000">
                      <a:srgbClr val="E34A4A"/>
                    </a:gs>
                    <a:gs pos="0">
                      <a:srgbClr val="AD0101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AD0101">
                        <a:tint val="50000"/>
                        <a:shade val="100000"/>
                        <a:satMod val="350000"/>
                        <a:lumMod val="48000"/>
                        <a:lumOff val="52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1EA88908-0494-49E2-B987-4A6D7AAE67D3}"/>
                    </a:ext>
                  </a:extLst>
                </p:cNvPr>
                <p:cNvSpPr/>
                <p:nvPr/>
              </p:nvSpPr>
              <p:spPr>
                <a:xfrm flipH="1">
                  <a:off x="-893379" y="3139965"/>
                  <a:ext cx="4298731" cy="312683"/>
                </a:xfrm>
                <a:prstGeom prst="rect">
                  <a:avLst/>
                </a:prstGeom>
                <a:gradFill flip="none" rotWithShape="1">
                  <a:gsLst>
                    <a:gs pos="83000">
                      <a:srgbClr val="E34A4A"/>
                    </a:gs>
                    <a:gs pos="0">
                      <a:srgbClr val="AD0101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AD0101">
                        <a:tint val="50000"/>
                        <a:shade val="100000"/>
                        <a:satMod val="350000"/>
                        <a:lumMod val="48000"/>
                        <a:lumOff val="52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45" name="Straight Arrow Connector 144">
                <a:extLst>
                  <a:ext uri="{FF2B5EF4-FFF2-40B4-BE49-F238E27FC236}">
                    <a16:creationId xmlns:a16="http://schemas.microsoft.com/office/drawing/2014/main" id="{E04DC5FE-7DA1-48C3-AA97-B089351E359C}"/>
                  </a:ext>
                </a:extLst>
              </p:cNvPr>
              <p:cNvCxnSpPr>
                <a:stCxn id="147" idx="3"/>
              </p:cNvCxnSpPr>
              <p:nvPr/>
            </p:nvCxnSpPr>
            <p:spPr>
              <a:xfrm>
                <a:off x="8273254" y="3174845"/>
                <a:ext cx="460843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6" name="Straight Arrow Connector 145">
                <a:extLst>
                  <a:ext uri="{FF2B5EF4-FFF2-40B4-BE49-F238E27FC236}">
                    <a16:creationId xmlns:a16="http://schemas.microsoft.com/office/drawing/2014/main" id="{28133F08-6D05-435E-83EB-8B7B253F5F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9903" y="3174845"/>
                <a:ext cx="460843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20D7045-CA50-461B-B6C9-FC85E6A3AC1E}"/>
                </a:ext>
              </a:extLst>
            </p:cNvPr>
            <p:cNvSpPr txBox="1"/>
            <p:nvPr/>
          </p:nvSpPr>
          <p:spPr>
            <a:xfrm>
              <a:off x="1559073" y="2081312"/>
              <a:ext cx="5616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Strain rate</a:t>
              </a:r>
            </a:p>
          </p:txBody>
        </p: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3E26A72D-0845-4AA8-BAC4-E9798665CE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40277" y="2610891"/>
              <a:ext cx="66723" cy="170808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arrow" w="med" len="med"/>
            </a:ln>
            <a:effectLst/>
          </p:spPr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0943E6-920A-42F5-BA02-9E0E55AEFFAF}"/>
              </a:ext>
            </a:extLst>
          </p:cNvPr>
          <p:cNvGrpSpPr/>
          <p:nvPr/>
        </p:nvGrpSpPr>
        <p:grpSpPr>
          <a:xfrm>
            <a:off x="1431128" y="3941448"/>
            <a:ext cx="4594976" cy="2402174"/>
            <a:chOff x="1471399" y="3800691"/>
            <a:chExt cx="4594976" cy="2402174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454E0D67-1085-4213-888D-15794FF9CBF6}"/>
                </a:ext>
              </a:extLst>
            </p:cNvPr>
            <p:cNvSpPr/>
            <p:nvPr/>
          </p:nvSpPr>
          <p:spPr>
            <a:xfrm>
              <a:off x="1471399" y="3800691"/>
              <a:ext cx="4594976" cy="2402174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glow rad="63500">
                <a:srgbClr val="726056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C37AA42A-9101-448E-91FD-DF20F9109F42}"/>
                </a:ext>
              </a:extLst>
            </p:cNvPr>
            <p:cNvCxnSpPr/>
            <p:nvPr/>
          </p:nvCxnSpPr>
          <p:spPr>
            <a:xfrm flipV="1">
              <a:off x="2621621" y="4226220"/>
              <a:ext cx="0" cy="1633594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arrow" w="med" len="med"/>
            </a:ln>
            <a:effectLst/>
          </p:spPr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8E31464F-04CF-49EA-AE58-AA80C79E1C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3086" y="5344135"/>
              <a:ext cx="2774577" cy="17261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arrow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24FEEAB2-BA5C-48EE-8F37-25D8025D394C}"/>
                    </a:ext>
                  </a:extLst>
                </p:cNvPr>
                <p:cNvSpPr txBox="1"/>
                <p:nvPr/>
              </p:nvSpPr>
              <p:spPr>
                <a:xfrm>
                  <a:off x="4818603" y="5479664"/>
                  <a:ext cx="1104430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Bond strain </a:t>
                  </a:r>
                  <a14:m>
                    <m:oMath xmlns:m="http://schemas.openxmlformats.org/officeDocument/2006/math">
                      <m:r>
                        <a:rPr kumimoji="0" lang="en-US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a14:m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24FEEAB2-BA5C-48EE-8F37-25D8025D39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8603" y="5479664"/>
                  <a:ext cx="1104430" cy="215444"/>
                </a:xfrm>
                <a:prstGeom prst="rect">
                  <a:avLst/>
                </a:prstGeom>
                <a:blipFill>
                  <a:blip r:embed="rId3"/>
                  <a:stretch>
                    <a:fillRect l="-9945" t="-25714" b="-5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68AC3CB6-2FEE-4C2D-99F3-26068D047E28}"/>
                    </a:ext>
                  </a:extLst>
                </p:cNvPr>
                <p:cNvSpPr txBox="1"/>
                <p:nvPr/>
              </p:nvSpPr>
              <p:spPr>
                <a:xfrm>
                  <a:off x="1749801" y="3969702"/>
                  <a:ext cx="1034527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Bond force </a:t>
                  </a:r>
                  <a14:m>
                    <m:oMath xmlns:m="http://schemas.openxmlformats.org/officeDocument/2006/math">
                      <m:r>
                        <a:rPr kumimoji="0" lang="en-US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𝑓</m:t>
                      </m:r>
                    </m:oMath>
                  </a14:m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68AC3CB6-2FEE-4C2D-99F3-26068D047E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9801" y="3969702"/>
                  <a:ext cx="1034527" cy="215444"/>
                </a:xfrm>
                <a:prstGeom prst="rect">
                  <a:avLst/>
                </a:prstGeom>
                <a:blipFill>
                  <a:blip r:embed="rId4"/>
                  <a:stretch>
                    <a:fillRect l="-10588" t="-25000" b="-47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33DDD0B4-6373-4EF5-8C05-DCC24513AAF1}"/>
                </a:ext>
              </a:extLst>
            </p:cNvPr>
            <p:cNvSpPr/>
            <p:nvPr/>
          </p:nvSpPr>
          <p:spPr>
            <a:xfrm>
              <a:off x="2621621" y="4402628"/>
              <a:ext cx="2718284" cy="956872"/>
            </a:xfrm>
            <a:custGeom>
              <a:avLst/>
              <a:gdLst>
                <a:gd name="connsiteX0" fmla="*/ 0 w 2815772"/>
                <a:gd name="connsiteY0" fmla="*/ 1059543 h 1132115"/>
                <a:gd name="connsiteX1" fmla="*/ 943429 w 2815772"/>
                <a:gd name="connsiteY1" fmla="*/ 0 h 1132115"/>
                <a:gd name="connsiteX2" fmla="*/ 2090057 w 2815772"/>
                <a:gd name="connsiteY2" fmla="*/ 1117600 h 1132115"/>
                <a:gd name="connsiteX3" fmla="*/ 2815772 w 2815772"/>
                <a:gd name="connsiteY3" fmla="*/ 1132115 h 1132115"/>
                <a:gd name="connsiteX0" fmla="*/ 0 w 2815772"/>
                <a:gd name="connsiteY0" fmla="*/ 1059543 h 1132115"/>
                <a:gd name="connsiteX1" fmla="*/ 943429 w 2815772"/>
                <a:gd name="connsiteY1" fmla="*/ 0 h 1132115"/>
                <a:gd name="connsiteX2" fmla="*/ 2090057 w 2815772"/>
                <a:gd name="connsiteY2" fmla="*/ 1059543 h 1132115"/>
                <a:gd name="connsiteX3" fmla="*/ 2815772 w 2815772"/>
                <a:gd name="connsiteY3" fmla="*/ 1132115 h 1132115"/>
                <a:gd name="connsiteX0" fmla="*/ 0 w 3164115"/>
                <a:gd name="connsiteY0" fmla="*/ 1059543 h 1059544"/>
                <a:gd name="connsiteX1" fmla="*/ 943429 w 3164115"/>
                <a:gd name="connsiteY1" fmla="*/ 0 h 1059544"/>
                <a:gd name="connsiteX2" fmla="*/ 2090057 w 3164115"/>
                <a:gd name="connsiteY2" fmla="*/ 1059543 h 1059544"/>
                <a:gd name="connsiteX3" fmla="*/ 3164115 w 3164115"/>
                <a:gd name="connsiteY3" fmla="*/ 1059544 h 105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64115" h="1059544">
                  <a:moveTo>
                    <a:pt x="0" y="1059543"/>
                  </a:moveTo>
                  <a:lnTo>
                    <a:pt x="943429" y="0"/>
                  </a:lnTo>
                  <a:lnTo>
                    <a:pt x="2090057" y="1059543"/>
                  </a:lnTo>
                  <a:lnTo>
                    <a:pt x="3164115" y="1059544"/>
                  </a:lnTo>
                </a:path>
              </a:pathLst>
            </a:custGeom>
            <a:noFill/>
            <a:ln w="28575" cap="flat" cmpd="sng" algn="ctr">
              <a:solidFill>
                <a:srgbClr val="7030A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8FFF8904-DD8A-439C-89C8-B7890198061D}"/>
                    </a:ext>
                  </a:extLst>
                </p:cNvPr>
                <p:cNvSpPr txBox="1"/>
                <p:nvPr/>
              </p:nvSpPr>
              <p:spPr>
                <a:xfrm>
                  <a:off x="4304444" y="5368424"/>
                  <a:ext cx="255322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  <m:sub>
                          <m:r>
                            <a:rPr kumimoji="0" lang="en-US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8FFF8904-DD8A-439C-89C8-B789019806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4444" y="5368424"/>
                  <a:ext cx="255322" cy="246221"/>
                </a:xfrm>
                <a:prstGeom prst="rect">
                  <a:avLst/>
                </a:prstGeom>
                <a:blipFill>
                  <a:blip r:embed="rId5"/>
                  <a:stretch>
                    <a:fillRect l="-21951"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C729ED16-5F53-451E-B4E1-DA8FFAF4DC08}"/>
                    </a:ext>
                  </a:extLst>
                </p:cNvPr>
                <p:cNvSpPr txBox="1"/>
                <p:nvPr/>
              </p:nvSpPr>
              <p:spPr>
                <a:xfrm>
                  <a:off x="3287983" y="5378665"/>
                  <a:ext cx="250081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  <m:sub>
                          <m:r>
                            <a:rPr kumimoji="0" lang="en-US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C729ED16-5F53-451E-B4E1-DA8FFAF4DC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7983" y="5378665"/>
                  <a:ext cx="250081" cy="246221"/>
                </a:xfrm>
                <a:prstGeom prst="rect">
                  <a:avLst/>
                </a:prstGeom>
                <a:blipFill>
                  <a:blip r:embed="rId6"/>
                  <a:stretch>
                    <a:fillRect l="-21951" b="-121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52968F26-47D0-473E-A309-E4F5DEBDA425}"/>
                </a:ext>
              </a:extLst>
            </p:cNvPr>
            <p:cNvCxnSpPr/>
            <p:nvPr/>
          </p:nvCxnSpPr>
          <p:spPr>
            <a:xfrm flipH="1">
              <a:off x="3439368" y="4426917"/>
              <a:ext cx="0" cy="917218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646B99A-CF9A-44AD-91DA-C84D00B1F8C2}"/>
                </a:ext>
              </a:extLst>
            </p:cNvPr>
            <p:cNvSpPr txBox="1"/>
            <p:nvPr/>
          </p:nvSpPr>
          <p:spPr>
            <a:xfrm>
              <a:off x="3925876" y="4109731"/>
              <a:ext cx="15234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Nova" panose="020B0504020202020204" pitchFamily="34" charset="0"/>
                </a:rPr>
                <a:t>Material model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71FAD62-E357-4D44-A6FE-806037885714}"/>
              </a:ext>
            </a:extLst>
          </p:cNvPr>
          <p:cNvGrpSpPr/>
          <p:nvPr/>
        </p:nvGrpSpPr>
        <p:grpSpPr>
          <a:xfrm>
            <a:off x="7275950" y="802777"/>
            <a:ext cx="4070848" cy="5947634"/>
            <a:chOff x="7275950" y="802777"/>
            <a:chExt cx="4070848" cy="59476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1BD702A-20D9-4CBD-A607-34DD233716D6}"/>
                </a:ext>
              </a:extLst>
            </p:cNvPr>
            <p:cNvSpPr/>
            <p:nvPr/>
          </p:nvSpPr>
          <p:spPr>
            <a:xfrm>
              <a:off x="7275950" y="802777"/>
              <a:ext cx="4070848" cy="59476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FBB3481D-8AF5-48D2-A693-80E43CFCC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4278" t="6193" r="16010" b="22857"/>
            <a:stretch/>
          </p:blipFill>
          <p:spPr>
            <a:xfrm>
              <a:off x="8030840" y="1399318"/>
              <a:ext cx="2730032" cy="2432876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FC24237-DE32-44C0-9078-9A9A7B33D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5397" t="6273" r="16247" b="22777"/>
            <a:stretch/>
          </p:blipFill>
          <p:spPr>
            <a:xfrm>
              <a:off x="8092836" y="3908922"/>
              <a:ext cx="2668036" cy="2432876"/>
            </a:xfrm>
            <a:prstGeom prst="rect">
              <a:avLst/>
            </a:prstGeom>
          </p:spPr>
        </p:pic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2271014-AA89-4172-B8ED-94F4A923021C}"/>
                </a:ext>
              </a:extLst>
            </p:cNvPr>
            <p:cNvCxnSpPr>
              <a:cxnSpLocks/>
            </p:cNvCxnSpPr>
            <p:nvPr/>
          </p:nvCxnSpPr>
          <p:spPr>
            <a:xfrm>
              <a:off x="9524672" y="1399318"/>
              <a:ext cx="0" cy="48421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9DC5DF0-56B7-43B0-8F7C-9ED8FF8F68FA}"/>
                </a:ext>
              </a:extLst>
            </p:cNvPr>
            <p:cNvSpPr txBox="1"/>
            <p:nvPr/>
          </p:nvSpPr>
          <p:spPr>
            <a:xfrm rot="16200000">
              <a:off x="7009697" y="2463583"/>
              <a:ext cx="16123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Nova" panose="020B0504020202020204" pitchFamily="34" charset="0"/>
                </a:rPr>
                <a:t>Stress at center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5941A05-F914-4392-8C2B-C205B6272622}"/>
                </a:ext>
              </a:extLst>
            </p:cNvPr>
            <p:cNvSpPr txBox="1"/>
            <p:nvPr/>
          </p:nvSpPr>
          <p:spPr>
            <a:xfrm rot="16200000">
              <a:off x="7028485" y="4956083"/>
              <a:ext cx="15747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Nova" panose="020B0504020202020204" pitchFamily="34" charset="0"/>
                </a:rPr>
                <a:t>Strain at center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947448E-5CA2-427D-8430-B156C954895F}"/>
                </a:ext>
              </a:extLst>
            </p:cNvPr>
            <p:cNvSpPr txBox="1"/>
            <p:nvPr/>
          </p:nvSpPr>
          <p:spPr>
            <a:xfrm>
              <a:off x="9209329" y="6326681"/>
              <a:ext cx="6306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Nova" panose="020B0504020202020204" pitchFamily="34" charset="0"/>
                </a:rPr>
                <a:t>Time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D630D4-6221-47B6-82C2-AB16EEDBD2C9}"/>
                </a:ext>
              </a:extLst>
            </p:cNvPr>
            <p:cNvSpPr txBox="1"/>
            <p:nvPr/>
          </p:nvSpPr>
          <p:spPr>
            <a:xfrm>
              <a:off x="7867040" y="987398"/>
              <a:ext cx="3057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Arial Nova" panose="020B0504020202020204" pitchFamily="34" charset="0"/>
                </a:rPr>
                <a:t>Numerical simulation results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B652D5E-6D04-412B-9605-9D2D0D7CA4E3}"/>
                </a:ext>
              </a:extLst>
            </p:cNvPr>
            <p:cNvCxnSpPr/>
            <p:nvPr/>
          </p:nvCxnSpPr>
          <p:spPr>
            <a:xfrm>
              <a:off x="9524672" y="2778686"/>
              <a:ext cx="74667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92F7660-5D7C-47C6-B959-4332B275A6B9}"/>
                </a:ext>
              </a:extLst>
            </p:cNvPr>
            <p:cNvSpPr txBox="1"/>
            <p:nvPr/>
          </p:nvSpPr>
          <p:spPr>
            <a:xfrm>
              <a:off x="9579850" y="2780027"/>
              <a:ext cx="8368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 Nova" panose="020B0504020202020204" pitchFamily="34" charset="0"/>
                </a:rPr>
                <a:t>Failure 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188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480752" cy="570225"/>
          </a:xfrm>
        </p:spPr>
        <p:txBody>
          <a:bodyPr/>
          <a:lstStyle/>
          <a:p>
            <a:r>
              <a:rPr lang="en-US" dirty="0"/>
              <a:t>Self-shaping of a fiber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17</a:t>
            </a:fld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3549AC8-9FA0-43ED-9044-56C42270B255}"/>
              </a:ext>
            </a:extLst>
          </p:cNvPr>
          <p:cNvSpPr txBox="1"/>
          <p:nvPr/>
        </p:nvSpPr>
        <p:spPr>
          <a:xfrm>
            <a:off x="866247" y="873927"/>
            <a:ext cx="57475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String made of </a:t>
            </a:r>
            <a:r>
              <a:rPr lang="en-US" dirty="0" err="1">
                <a:solidFill>
                  <a:prstClr val="black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microelastic</a:t>
            </a:r>
            <a:r>
              <a:rPr lang="en-US" dirty="0">
                <a:solidFill>
                  <a:prstClr val="black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Constant long-range forces between material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Allow rotations (unlike true 1D)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Study transverse waves and their stability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9985B61-D710-427B-8BD6-F1E1EFDF1CA8}"/>
              </a:ext>
            </a:extLst>
          </p:cNvPr>
          <p:cNvGrpSpPr/>
          <p:nvPr/>
        </p:nvGrpSpPr>
        <p:grpSpPr>
          <a:xfrm>
            <a:off x="1062302" y="4153043"/>
            <a:ext cx="9627962" cy="2167126"/>
            <a:chOff x="1282019" y="3158500"/>
            <a:chExt cx="9627962" cy="2167126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03B335C-89B8-43BF-BA3C-60A3DCC973D2}"/>
                </a:ext>
              </a:extLst>
            </p:cNvPr>
            <p:cNvGrpSpPr/>
            <p:nvPr/>
          </p:nvGrpSpPr>
          <p:grpSpPr>
            <a:xfrm>
              <a:off x="2278236" y="3928073"/>
              <a:ext cx="7958288" cy="705049"/>
              <a:chOff x="1778560" y="4047822"/>
              <a:chExt cx="7958288" cy="705049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47C25194-A293-4134-9CAF-0DCD02079C68}"/>
                  </a:ext>
                </a:extLst>
              </p:cNvPr>
              <p:cNvGrpSpPr/>
              <p:nvPr/>
            </p:nvGrpSpPr>
            <p:grpSpPr>
              <a:xfrm>
                <a:off x="1778560" y="4049487"/>
                <a:ext cx="3979144" cy="703384"/>
                <a:chOff x="1778560" y="4049487"/>
                <a:chExt cx="3979144" cy="703384"/>
              </a:xfrm>
            </p:grpSpPr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FF041907-83B5-4639-B81C-1B8BBA9A9FA4}"/>
                    </a:ext>
                  </a:extLst>
                </p:cNvPr>
                <p:cNvGrpSpPr/>
                <p:nvPr/>
              </p:nvGrpSpPr>
              <p:grpSpPr>
                <a:xfrm>
                  <a:off x="1778560" y="4049487"/>
                  <a:ext cx="1989572" cy="703384"/>
                  <a:chOff x="1778560" y="4049487"/>
                  <a:chExt cx="1989572" cy="703384"/>
                </a:xfrm>
              </p:grpSpPr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52EAF451-F78F-47C2-8751-84F0391683E9}"/>
                      </a:ext>
                    </a:extLst>
                  </p:cNvPr>
                  <p:cNvSpPr/>
                  <p:nvPr/>
                </p:nvSpPr>
                <p:spPr>
                  <a:xfrm>
                    <a:off x="1778560" y="4049487"/>
                    <a:ext cx="994786" cy="351692"/>
                  </a:xfrm>
                  <a:custGeom>
                    <a:avLst/>
                    <a:gdLst>
                      <a:gd name="connsiteX0" fmla="*/ 0 w 1004835"/>
                      <a:gd name="connsiteY0" fmla="*/ 20525 h 311927"/>
                      <a:gd name="connsiteX1" fmla="*/ 452176 w 1004835"/>
                      <a:gd name="connsiteY1" fmla="*/ 30573 h 311927"/>
                      <a:gd name="connsiteX2" fmla="*/ 1004835 w 1004835"/>
                      <a:gd name="connsiteY2" fmla="*/ 311927 h 311927"/>
                      <a:gd name="connsiteX0" fmla="*/ 0 w 994786"/>
                      <a:gd name="connsiteY0" fmla="*/ 4855 h 356547"/>
                      <a:gd name="connsiteX1" fmla="*/ 442127 w 994786"/>
                      <a:gd name="connsiteY1" fmla="*/ 75193 h 356547"/>
                      <a:gd name="connsiteX2" fmla="*/ 994786 w 994786"/>
                      <a:gd name="connsiteY2" fmla="*/ 356547 h 356547"/>
                      <a:gd name="connsiteX0" fmla="*/ 0 w 994786"/>
                      <a:gd name="connsiteY0" fmla="*/ 0 h 351692"/>
                      <a:gd name="connsiteX1" fmla="*/ 442127 w 994786"/>
                      <a:gd name="connsiteY1" fmla="*/ 70338 h 351692"/>
                      <a:gd name="connsiteX2" fmla="*/ 994786 w 994786"/>
                      <a:gd name="connsiteY2" fmla="*/ 351692 h 351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94786" h="351692">
                        <a:moveTo>
                          <a:pt x="0" y="0"/>
                        </a:moveTo>
                        <a:cubicBezTo>
                          <a:pt x="222739" y="10885"/>
                          <a:pt x="274655" y="21771"/>
                          <a:pt x="442127" y="70338"/>
                        </a:cubicBezTo>
                        <a:cubicBezTo>
                          <a:pt x="609599" y="118905"/>
                          <a:pt x="802192" y="235298"/>
                          <a:pt x="994786" y="351692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rgbClr val="00B0F0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242A7C7A-D949-4660-AA73-486C0DF2101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773346" y="4401179"/>
                    <a:ext cx="994786" cy="351692"/>
                  </a:xfrm>
                  <a:custGeom>
                    <a:avLst/>
                    <a:gdLst>
                      <a:gd name="connsiteX0" fmla="*/ 0 w 1004835"/>
                      <a:gd name="connsiteY0" fmla="*/ 20525 h 311927"/>
                      <a:gd name="connsiteX1" fmla="*/ 452176 w 1004835"/>
                      <a:gd name="connsiteY1" fmla="*/ 30573 h 311927"/>
                      <a:gd name="connsiteX2" fmla="*/ 1004835 w 1004835"/>
                      <a:gd name="connsiteY2" fmla="*/ 311927 h 311927"/>
                      <a:gd name="connsiteX0" fmla="*/ 0 w 994786"/>
                      <a:gd name="connsiteY0" fmla="*/ 4855 h 356547"/>
                      <a:gd name="connsiteX1" fmla="*/ 442127 w 994786"/>
                      <a:gd name="connsiteY1" fmla="*/ 75193 h 356547"/>
                      <a:gd name="connsiteX2" fmla="*/ 994786 w 994786"/>
                      <a:gd name="connsiteY2" fmla="*/ 356547 h 356547"/>
                      <a:gd name="connsiteX0" fmla="*/ 0 w 994786"/>
                      <a:gd name="connsiteY0" fmla="*/ 0 h 351692"/>
                      <a:gd name="connsiteX1" fmla="*/ 442127 w 994786"/>
                      <a:gd name="connsiteY1" fmla="*/ 70338 h 351692"/>
                      <a:gd name="connsiteX2" fmla="*/ 994786 w 994786"/>
                      <a:gd name="connsiteY2" fmla="*/ 351692 h 351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94786" h="351692">
                        <a:moveTo>
                          <a:pt x="0" y="0"/>
                        </a:moveTo>
                        <a:cubicBezTo>
                          <a:pt x="222739" y="10885"/>
                          <a:pt x="274655" y="21771"/>
                          <a:pt x="442127" y="70338"/>
                        </a:cubicBezTo>
                        <a:cubicBezTo>
                          <a:pt x="609599" y="118905"/>
                          <a:pt x="802192" y="235298"/>
                          <a:pt x="994786" y="351692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rgbClr val="00B0F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BE2DE6A4-F22E-4555-8883-B2C428577FE8}"/>
                    </a:ext>
                  </a:extLst>
                </p:cNvPr>
                <p:cNvGrpSpPr/>
                <p:nvPr/>
              </p:nvGrpSpPr>
              <p:grpSpPr>
                <a:xfrm flipH="1">
                  <a:off x="3768132" y="4049487"/>
                  <a:ext cx="1989572" cy="703384"/>
                  <a:chOff x="1778560" y="4049487"/>
                  <a:chExt cx="1989572" cy="703384"/>
                </a:xfrm>
              </p:grpSpPr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6981487F-5740-4802-AAAE-F65371AEAD96}"/>
                      </a:ext>
                    </a:extLst>
                  </p:cNvPr>
                  <p:cNvSpPr/>
                  <p:nvPr/>
                </p:nvSpPr>
                <p:spPr>
                  <a:xfrm>
                    <a:off x="1778560" y="4049487"/>
                    <a:ext cx="994786" cy="351692"/>
                  </a:xfrm>
                  <a:custGeom>
                    <a:avLst/>
                    <a:gdLst>
                      <a:gd name="connsiteX0" fmla="*/ 0 w 1004835"/>
                      <a:gd name="connsiteY0" fmla="*/ 20525 h 311927"/>
                      <a:gd name="connsiteX1" fmla="*/ 452176 w 1004835"/>
                      <a:gd name="connsiteY1" fmla="*/ 30573 h 311927"/>
                      <a:gd name="connsiteX2" fmla="*/ 1004835 w 1004835"/>
                      <a:gd name="connsiteY2" fmla="*/ 311927 h 311927"/>
                      <a:gd name="connsiteX0" fmla="*/ 0 w 994786"/>
                      <a:gd name="connsiteY0" fmla="*/ 4855 h 356547"/>
                      <a:gd name="connsiteX1" fmla="*/ 442127 w 994786"/>
                      <a:gd name="connsiteY1" fmla="*/ 75193 h 356547"/>
                      <a:gd name="connsiteX2" fmla="*/ 994786 w 994786"/>
                      <a:gd name="connsiteY2" fmla="*/ 356547 h 356547"/>
                      <a:gd name="connsiteX0" fmla="*/ 0 w 994786"/>
                      <a:gd name="connsiteY0" fmla="*/ 0 h 351692"/>
                      <a:gd name="connsiteX1" fmla="*/ 442127 w 994786"/>
                      <a:gd name="connsiteY1" fmla="*/ 70338 h 351692"/>
                      <a:gd name="connsiteX2" fmla="*/ 994786 w 994786"/>
                      <a:gd name="connsiteY2" fmla="*/ 351692 h 351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94786" h="351692">
                        <a:moveTo>
                          <a:pt x="0" y="0"/>
                        </a:moveTo>
                        <a:cubicBezTo>
                          <a:pt x="222739" y="10885"/>
                          <a:pt x="274655" y="21771"/>
                          <a:pt x="442127" y="70338"/>
                        </a:cubicBezTo>
                        <a:cubicBezTo>
                          <a:pt x="609599" y="118905"/>
                          <a:pt x="802192" y="235298"/>
                          <a:pt x="994786" y="351692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rgbClr val="00B0F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4B89993E-57E9-4E49-88DF-9352C17E0BE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773346" y="4401179"/>
                    <a:ext cx="994786" cy="351692"/>
                  </a:xfrm>
                  <a:custGeom>
                    <a:avLst/>
                    <a:gdLst>
                      <a:gd name="connsiteX0" fmla="*/ 0 w 1004835"/>
                      <a:gd name="connsiteY0" fmla="*/ 20525 h 311927"/>
                      <a:gd name="connsiteX1" fmla="*/ 452176 w 1004835"/>
                      <a:gd name="connsiteY1" fmla="*/ 30573 h 311927"/>
                      <a:gd name="connsiteX2" fmla="*/ 1004835 w 1004835"/>
                      <a:gd name="connsiteY2" fmla="*/ 311927 h 311927"/>
                      <a:gd name="connsiteX0" fmla="*/ 0 w 994786"/>
                      <a:gd name="connsiteY0" fmla="*/ 4855 h 356547"/>
                      <a:gd name="connsiteX1" fmla="*/ 442127 w 994786"/>
                      <a:gd name="connsiteY1" fmla="*/ 75193 h 356547"/>
                      <a:gd name="connsiteX2" fmla="*/ 994786 w 994786"/>
                      <a:gd name="connsiteY2" fmla="*/ 356547 h 356547"/>
                      <a:gd name="connsiteX0" fmla="*/ 0 w 994786"/>
                      <a:gd name="connsiteY0" fmla="*/ 0 h 351692"/>
                      <a:gd name="connsiteX1" fmla="*/ 442127 w 994786"/>
                      <a:gd name="connsiteY1" fmla="*/ 70338 h 351692"/>
                      <a:gd name="connsiteX2" fmla="*/ 994786 w 994786"/>
                      <a:gd name="connsiteY2" fmla="*/ 351692 h 351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94786" h="351692">
                        <a:moveTo>
                          <a:pt x="0" y="0"/>
                        </a:moveTo>
                        <a:cubicBezTo>
                          <a:pt x="222739" y="10885"/>
                          <a:pt x="274655" y="21771"/>
                          <a:pt x="442127" y="70338"/>
                        </a:cubicBezTo>
                        <a:cubicBezTo>
                          <a:pt x="609599" y="118905"/>
                          <a:pt x="802192" y="235298"/>
                          <a:pt x="994786" y="351692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rgbClr val="00B0F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F3A53ACD-8BA1-4FB7-9795-DF4557534D70}"/>
                  </a:ext>
                </a:extLst>
              </p:cNvPr>
              <p:cNvGrpSpPr/>
              <p:nvPr/>
            </p:nvGrpSpPr>
            <p:grpSpPr>
              <a:xfrm>
                <a:off x="5757704" y="4047822"/>
                <a:ext cx="3979144" cy="703384"/>
                <a:chOff x="1778560" y="4049487"/>
                <a:chExt cx="3979144" cy="703384"/>
              </a:xfrm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8FDD05D9-A851-4BAB-9330-06910296307C}"/>
                    </a:ext>
                  </a:extLst>
                </p:cNvPr>
                <p:cNvGrpSpPr/>
                <p:nvPr/>
              </p:nvGrpSpPr>
              <p:grpSpPr>
                <a:xfrm>
                  <a:off x="1778560" y="4049487"/>
                  <a:ext cx="1989572" cy="703384"/>
                  <a:chOff x="1778560" y="4049487"/>
                  <a:chExt cx="1989572" cy="703384"/>
                </a:xfrm>
              </p:grpSpPr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F8085E07-54E8-4347-A955-6D091817D6FD}"/>
                      </a:ext>
                    </a:extLst>
                  </p:cNvPr>
                  <p:cNvSpPr/>
                  <p:nvPr/>
                </p:nvSpPr>
                <p:spPr>
                  <a:xfrm>
                    <a:off x="1778560" y="4049487"/>
                    <a:ext cx="994786" cy="351692"/>
                  </a:xfrm>
                  <a:custGeom>
                    <a:avLst/>
                    <a:gdLst>
                      <a:gd name="connsiteX0" fmla="*/ 0 w 1004835"/>
                      <a:gd name="connsiteY0" fmla="*/ 20525 h 311927"/>
                      <a:gd name="connsiteX1" fmla="*/ 452176 w 1004835"/>
                      <a:gd name="connsiteY1" fmla="*/ 30573 h 311927"/>
                      <a:gd name="connsiteX2" fmla="*/ 1004835 w 1004835"/>
                      <a:gd name="connsiteY2" fmla="*/ 311927 h 311927"/>
                      <a:gd name="connsiteX0" fmla="*/ 0 w 994786"/>
                      <a:gd name="connsiteY0" fmla="*/ 4855 h 356547"/>
                      <a:gd name="connsiteX1" fmla="*/ 442127 w 994786"/>
                      <a:gd name="connsiteY1" fmla="*/ 75193 h 356547"/>
                      <a:gd name="connsiteX2" fmla="*/ 994786 w 994786"/>
                      <a:gd name="connsiteY2" fmla="*/ 356547 h 356547"/>
                      <a:gd name="connsiteX0" fmla="*/ 0 w 994786"/>
                      <a:gd name="connsiteY0" fmla="*/ 0 h 351692"/>
                      <a:gd name="connsiteX1" fmla="*/ 442127 w 994786"/>
                      <a:gd name="connsiteY1" fmla="*/ 70338 h 351692"/>
                      <a:gd name="connsiteX2" fmla="*/ 994786 w 994786"/>
                      <a:gd name="connsiteY2" fmla="*/ 351692 h 351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94786" h="351692">
                        <a:moveTo>
                          <a:pt x="0" y="0"/>
                        </a:moveTo>
                        <a:cubicBezTo>
                          <a:pt x="222739" y="10885"/>
                          <a:pt x="274655" y="21771"/>
                          <a:pt x="442127" y="70338"/>
                        </a:cubicBezTo>
                        <a:cubicBezTo>
                          <a:pt x="609599" y="118905"/>
                          <a:pt x="802192" y="235298"/>
                          <a:pt x="994786" y="351692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rgbClr val="00B0F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582076EA-AE10-4B85-AC9F-44A4242BA679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773346" y="4401179"/>
                    <a:ext cx="994786" cy="351692"/>
                  </a:xfrm>
                  <a:custGeom>
                    <a:avLst/>
                    <a:gdLst>
                      <a:gd name="connsiteX0" fmla="*/ 0 w 1004835"/>
                      <a:gd name="connsiteY0" fmla="*/ 20525 h 311927"/>
                      <a:gd name="connsiteX1" fmla="*/ 452176 w 1004835"/>
                      <a:gd name="connsiteY1" fmla="*/ 30573 h 311927"/>
                      <a:gd name="connsiteX2" fmla="*/ 1004835 w 1004835"/>
                      <a:gd name="connsiteY2" fmla="*/ 311927 h 311927"/>
                      <a:gd name="connsiteX0" fmla="*/ 0 w 994786"/>
                      <a:gd name="connsiteY0" fmla="*/ 4855 h 356547"/>
                      <a:gd name="connsiteX1" fmla="*/ 442127 w 994786"/>
                      <a:gd name="connsiteY1" fmla="*/ 75193 h 356547"/>
                      <a:gd name="connsiteX2" fmla="*/ 994786 w 994786"/>
                      <a:gd name="connsiteY2" fmla="*/ 356547 h 356547"/>
                      <a:gd name="connsiteX0" fmla="*/ 0 w 994786"/>
                      <a:gd name="connsiteY0" fmla="*/ 0 h 351692"/>
                      <a:gd name="connsiteX1" fmla="*/ 442127 w 994786"/>
                      <a:gd name="connsiteY1" fmla="*/ 70338 h 351692"/>
                      <a:gd name="connsiteX2" fmla="*/ 994786 w 994786"/>
                      <a:gd name="connsiteY2" fmla="*/ 351692 h 351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94786" h="351692">
                        <a:moveTo>
                          <a:pt x="0" y="0"/>
                        </a:moveTo>
                        <a:cubicBezTo>
                          <a:pt x="222739" y="10885"/>
                          <a:pt x="274655" y="21771"/>
                          <a:pt x="442127" y="70338"/>
                        </a:cubicBezTo>
                        <a:cubicBezTo>
                          <a:pt x="609599" y="118905"/>
                          <a:pt x="802192" y="235298"/>
                          <a:pt x="994786" y="351692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rgbClr val="00B0F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90121687-F6DE-489B-BC30-4D2B34E997C7}"/>
                    </a:ext>
                  </a:extLst>
                </p:cNvPr>
                <p:cNvGrpSpPr/>
                <p:nvPr/>
              </p:nvGrpSpPr>
              <p:grpSpPr>
                <a:xfrm flipH="1">
                  <a:off x="3768132" y="4049487"/>
                  <a:ext cx="1989572" cy="703384"/>
                  <a:chOff x="1778560" y="4049487"/>
                  <a:chExt cx="1989572" cy="703384"/>
                </a:xfrm>
              </p:grpSpPr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123E0DC3-0DFC-4CD8-9B0E-3151D155C678}"/>
                      </a:ext>
                    </a:extLst>
                  </p:cNvPr>
                  <p:cNvSpPr/>
                  <p:nvPr/>
                </p:nvSpPr>
                <p:spPr>
                  <a:xfrm>
                    <a:off x="1778560" y="4049487"/>
                    <a:ext cx="994786" cy="351692"/>
                  </a:xfrm>
                  <a:custGeom>
                    <a:avLst/>
                    <a:gdLst>
                      <a:gd name="connsiteX0" fmla="*/ 0 w 1004835"/>
                      <a:gd name="connsiteY0" fmla="*/ 20525 h 311927"/>
                      <a:gd name="connsiteX1" fmla="*/ 452176 w 1004835"/>
                      <a:gd name="connsiteY1" fmla="*/ 30573 h 311927"/>
                      <a:gd name="connsiteX2" fmla="*/ 1004835 w 1004835"/>
                      <a:gd name="connsiteY2" fmla="*/ 311927 h 311927"/>
                      <a:gd name="connsiteX0" fmla="*/ 0 w 994786"/>
                      <a:gd name="connsiteY0" fmla="*/ 4855 h 356547"/>
                      <a:gd name="connsiteX1" fmla="*/ 442127 w 994786"/>
                      <a:gd name="connsiteY1" fmla="*/ 75193 h 356547"/>
                      <a:gd name="connsiteX2" fmla="*/ 994786 w 994786"/>
                      <a:gd name="connsiteY2" fmla="*/ 356547 h 356547"/>
                      <a:gd name="connsiteX0" fmla="*/ 0 w 994786"/>
                      <a:gd name="connsiteY0" fmla="*/ 0 h 351692"/>
                      <a:gd name="connsiteX1" fmla="*/ 442127 w 994786"/>
                      <a:gd name="connsiteY1" fmla="*/ 70338 h 351692"/>
                      <a:gd name="connsiteX2" fmla="*/ 994786 w 994786"/>
                      <a:gd name="connsiteY2" fmla="*/ 351692 h 351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94786" h="351692">
                        <a:moveTo>
                          <a:pt x="0" y="0"/>
                        </a:moveTo>
                        <a:cubicBezTo>
                          <a:pt x="222739" y="10885"/>
                          <a:pt x="274655" y="21771"/>
                          <a:pt x="442127" y="70338"/>
                        </a:cubicBezTo>
                        <a:cubicBezTo>
                          <a:pt x="609599" y="118905"/>
                          <a:pt x="802192" y="235298"/>
                          <a:pt x="994786" y="351692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rgbClr val="00B0F0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46260D9D-174A-425F-A188-11C836B568E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773346" y="4401179"/>
                    <a:ext cx="994786" cy="351692"/>
                  </a:xfrm>
                  <a:custGeom>
                    <a:avLst/>
                    <a:gdLst>
                      <a:gd name="connsiteX0" fmla="*/ 0 w 1004835"/>
                      <a:gd name="connsiteY0" fmla="*/ 20525 h 311927"/>
                      <a:gd name="connsiteX1" fmla="*/ 452176 w 1004835"/>
                      <a:gd name="connsiteY1" fmla="*/ 30573 h 311927"/>
                      <a:gd name="connsiteX2" fmla="*/ 1004835 w 1004835"/>
                      <a:gd name="connsiteY2" fmla="*/ 311927 h 311927"/>
                      <a:gd name="connsiteX0" fmla="*/ 0 w 994786"/>
                      <a:gd name="connsiteY0" fmla="*/ 4855 h 356547"/>
                      <a:gd name="connsiteX1" fmla="*/ 442127 w 994786"/>
                      <a:gd name="connsiteY1" fmla="*/ 75193 h 356547"/>
                      <a:gd name="connsiteX2" fmla="*/ 994786 w 994786"/>
                      <a:gd name="connsiteY2" fmla="*/ 356547 h 356547"/>
                      <a:gd name="connsiteX0" fmla="*/ 0 w 994786"/>
                      <a:gd name="connsiteY0" fmla="*/ 0 h 351692"/>
                      <a:gd name="connsiteX1" fmla="*/ 442127 w 994786"/>
                      <a:gd name="connsiteY1" fmla="*/ 70338 h 351692"/>
                      <a:gd name="connsiteX2" fmla="*/ 994786 w 994786"/>
                      <a:gd name="connsiteY2" fmla="*/ 351692 h 351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94786" h="351692">
                        <a:moveTo>
                          <a:pt x="0" y="0"/>
                        </a:moveTo>
                        <a:cubicBezTo>
                          <a:pt x="222739" y="10885"/>
                          <a:pt x="274655" y="21771"/>
                          <a:pt x="442127" y="70338"/>
                        </a:cubicBezTo>
                        <a:cubicBezTo>
                          <a:pt x="609599" y="118905"/>
                          <a:pt x="802192" y="235298"/>
                          <a:pt x="994786" y="351692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rgbClr val="00B0F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08A5670-441F-4092-83D6-A634D1A52646}"/>
                </a:ext>
              </a:extLst>
            </p:cNvPr>
            <p:cNvCxnSpPr>
              <a:cxnSpLocks/>
            </p:cNvCxnSpPr>
            <p:nvPr/>
          </p:nvCxnSpPr>
          <p:spPr>
            <a:xfrm>
              <a:off x="1644341" y="4280598"/>
              <a:ext cx="9127590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5355A332-AD8D-4064-8903-6F23FF8F26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4341" y="3275763"/>
              <a:ext cx="0" cy="2049863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BFDB9FF-33D0-4EE8-A602-E8177E30410A}"/>
                    </a:ext>
                  </a:extLst>
                </p:cNvPr>
                <p:cNvSpPr txBox="1"/>
                <p:nvPr/>
              </p:nvSpPr>
              <p:spPr>
                <a:xfrm>
                  <a:off x="10633880" y="4317111"/>
                  <a:ext cx="27610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4D8D11E-9ADC-4E87-AFD1-6D672FD086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33880" y="4317111"/>
                  <a:ext cx="276101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13043" r="-6522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6615E97E-1ED7-4F3A-89DF-2DD9F7B03BCB}"/>
                    </a:ext>
                  </a:extLst>
                </p:cNvPr>
                <p:cNvSpPr txBox="1"/>
                <p:nvPr/>
              </p:nvSpPr>
              <p:spPr>
                <a:xfrm>
                  <a:off x="1282019" y="3158500"/>
                  <a:ext cx="2814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9F5C13A-319C-4FF3-85DF-F3F657BA44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2019" y="3158500"/>
                  <a:ext cx="281423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3043" r="-8696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9334C144-339C-4769-92C5-50365017C4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19468" y="3928073"/>
              <a:ext cx="0" cy="351692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FE4E0FC8-5416-4E69-858A-A2F69BAF4FDD}"/>
                    </a:ext>
                  </a:extLst>
                </p:cNvPr>
                <p:cNvSpPr txBox="1"/>
                <p:nvPr/>
              </p:nvSpPr>
              <p:spPr>
                <a:xfrm>
                  <a:off x="6173752" y="3927240"/>
                  <a:ext cx="29328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B32253CD-26B2-46D3-9D80-A3C14C4892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3752" y="3927240"/>
                  <a:ext cx="293285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12500" r="-6250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9E9944C1-EABB-4F9D-A47A-8227BFCCBA56}"/>
                </a:ext>
              </a:extLst>
            </p:cNvPr>
            <p:cNvCxnSpPr/>
            <p:nvPr/>
          </p:nvCxnSpPr>
          <p:spPr>
            <a:xfrm>
              <a:off x="3697793" y="3587262"/>
              <a:ext cx="1067407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D1EE089F-835C-4D78-8FE3-1797AB606FC4}"/>
                    </a:ext>
                  </a:extLst>
                </p:cNvPr>
                <p:cNvSpPr txBox="1"/>
                <p:nvPr/>
              </p:nvSpPr>
              <p:spPr>
                <a:xfrm>
                  <a:off x="3425615" y="3158500"/>
                  <a:ext cx="152003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Wave velocity </a:t>
                  </a:r>
                  <a14:m>
                    <m:oMath xmlns:m="http://schemas.openxmlformats.org/officeDocument/2006/math">
                      <m:r>
                        <a:rPr kumimoji="0" lang="en-US" sz="1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𝑉</m:t>
                      </m:r>
                    </m:oMath>
                  </a14:m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0D8377CD-FDBE-4C13-9BEA-8F80A63BC8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5615" y="3158500"/>
                  <a:ext cx="1520031" cy="338554"/>
                </a:xfrm>
                <a:prstGeom prst="rect">
                  <a:avLst/>
                </a:prstGeom>
                <a:blipFill>
                  <a:blip r:embed="rId6"/>
                  <a:stretch>
                    <a:fillRect l="-2410" t="-5357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C5CB1A1D-455A-403D-8DBC-163F7B152E42}"/>
                    </a:ext>
                  </a:extLst>
                </p:cNvPr>
                <p:cNvSpPr txBox="1"/>
                <p:nvPr/>
              </p:nvSpPr>
              <p:spPr>
                <a:xfrm>
                  <a:off x="1929022" y="3750327"/>
                  <a:ext cx="2791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8856C25B-9B6C-48E2-B8D4-3CA21E549A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9022" y="3750327"/>
                  <a:ext cx="279114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13043" r="-6522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344095AD-4600-4CF9-ACE1-872DD15DCEDA}"/>
                    </a:ext>
                  </a:extLst>
                </p:cNvPr>
                <p:cNvSpPr txBox="1"/>
                <p:nvPr/>
              </p:nvSpPr>
              <p:spPr>
                <a:xfrm>
                  <a:off x="10352265" y="3758311"/>
                  <a:ext cx="2791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kumimoji="0" lang="en-US" sz="18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6FE45B4F-23B3-4CD5-AE13-BB5A3B59C0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52265" y="3758311"/>
                  <a:ext cx="279114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3043" r="-6522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4078B63-027A-478B-AB6B-8BAF8D6F7234}"/>
                </a:ext>
              </a:extLst>
            </p:cNvPr>
            <p:cNvSpPr txBox="1"/>
            <p:nvPr/>
          </p:nvSpPr>
          <p:spPr>
            <a:xfrm>
              <a:off x="9382606" y="3200915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Fiber</a:t>
              </a: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B6AABD00-0B76-4C5B-B06E-1CF6A64A0723}"/>
                </a:ext>
              </a:extLst>
            </p:cNvPr>
            <p:cNvCxnSpPr>
              <a:cxnSpLocks/>
              <a:stCxn id="78" idx="2"/>
            </p:cNvCxnSpPr>
            <p:nvPr/>
          </p:nvCxnSpPr>
          <p:spPr>
            <a:xfrm flipH="1">
              <a:off x="9592927" y="3539469"/>
              <a:ext cx="93609" cy="54713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4E71797F-0914-48C1-9A83-F34530A50065}"/>
                </a:ext>
              </a:extLst>
            </p:cNvPr>
            <p:cNvCxnSpPr>
              <a:cxnSpLocks/>
              <a:endCxn id="88" idx="1"/>
            </p:cNvCxnSpPr>
            <p:nvPr/>
          </p:nvCxnSpPr>
          <p:spPr>
            <a:xfrm>
              <a:off x="7606535" y="4474591"/>
              <a:ext cx="1082544" cy="86528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F0ED73EB-8A01-42E9-99AC-744372284759}"/>
                    </a:ext>
                  </a:extLst>
                </p:cNvPr>
                <p:cNvSpPr txBox="1"/>
                <p:nvPr/>
              </p:nvSpPr>
              <p:spPr>
                <a:xfrm>
                  <a:off x="7245587" y="3688457"/>
                  <a:ext cx="178850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600" kern="0" dirty="0">
                      <a:solidFill>
                        <a:prstClr val="black"/>
                      </a:solidFill>
                      <a:latin typeface="Calibri" panose="020F0502020204030204"/>
                    </a:rPr>
                    <a:t>Internal force</a:t>
                  </a: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0" lang="en-US" sz="1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kumimoji="0" lang="en-US" sz="1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kumimoji="0" lang="en-US" sz="1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kumimoji="0" lang="en-US" sz="1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F0ED73EB-8A01-42E9-99AC-7443722847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5587" y="3688457"/>
                  <a:ext cx="1788503" cy="338554"/>
                </a:xfrm>
                <a:prstGeom prst="rect">
                  <a:avLst/>
                </a:prstGeom>
                <a:blipFill>
                  <a:blip r:embed="rId9"/>
                  <a:stretch>
                    <a:fillRect l="-2048" t="-5357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5A56CF6-AA95-4853-BFE1-0D28C325B855}"/>
                </a:ext>
              </a:extLst>
            </p:cNvPr>
            <p:cNvSpPr/>
            <p:nvPr/>
          </p:nvSpPr>
          <p:spPr>
            <a:xfrm>
              <a:off x="8109020" y="4009292"/>
              <a:ext cx="239204" cy="472273"/>
            </a:xfrm>
            <a:custGeom>
              <a:avLst/>
              <a:gdLst>
                <a:gd name="connsiteX0" fmla="*/ 231112 w 239204"/>
                <a:gd name="connsiteY0" fmla="*/ 0 h 472273"/>
                <a:gd name="connsiteX1" fmla="*/ 211015 w 239204"/>
                <a:gd name="connsiteY1" fmla="*/ 231112 h 472273"/>
                <a:gd name="connsiteX2" fmla="*/ 0 w 239204"/>
                <a:gd name="connsiteY2" fmla="*/ 472273 h 472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9204" h="472273">
                  <a:moveTo>
                    <a:pt x="231112" y="0"/>
                  </a:moveTo>
                  <a:cubicBezTo>
                    <a:pt x="240323" y="76200"/>
                    <a:pt x="249534" y="152400"/>
                    <a:pt x="211015" y="231112"/>
                  </a:cubicBezTo>
                  <a:cubicBezTo>
                    <a:pt x="172496" y="309824"/>
                    <a:pt x="86248" y="391048"/>
                    <a:pt x="0" y="472273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79CD2D1-C82F-445C-B95C-FDC9DA2B86C7}"/>
              </a:ext>
            </a:extLst>
          </p:cNvPr>
          <p:cNvGrpSpPr/>
          <p:nvPr/>
        </p:nvGrpSpPr>
        <p:grpSpPr>
          <a:xfrm>
            <a:off x="2296508" y="2283778"/>
            <a:ext cx="6487523" cy="1253000"/>
            <a:chOff x="3816426" y="586188"/>
            <a:chExt cx="6487523" cy="1253000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7889B9EA-4A35-4F47-BED2-3117340952EB}"/>
                </a:ext>
              </a:extLst>
            </p:cNvPr>
            <p:cNvGrpSpPr/>
            <p:nvPr/>
          </p:nvGrpSpPr>
          <p:grpSpPr>
            <a:xfrm>
              <a:off x="4909120" y="1053194"/>
              <a:ext cx="5394829" cy="438993"/>
              <a:chOff x="4086932" y="827283"/>
              <a:chExt cx="2729123" cy="438993"/>
            </a:xfrm>
          </p:grpSpPr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C485A0E2-3895-4D77-99C8-2300102336C0}"/>
                  </a:ext>
                </a:extLst>
              </p:cNvPr>
              <p:cNvSpPr/>
              <p:nvPr/>
            </p:nvSpPr>
            <p:spPr>
              <a:xfrm>
                <a:off x="4156816" y="827283"/>
                <a:ext cx="2659239" cy="438993"/>
              </a:xfrm>
              <a:custGeom>
                <a:avLst/>
                <a:gdLst>
                  <a:gd name="connsiteX0" fmla="*/ 0 w 3125037"/>
                  <a:gd name="connsiteY0" fmla="*/ 0 h 391886"/>
                  <a:gd name="connsiteX1" fmla="*/ 3034602 w 3125037"/>
                  <a:gd name="connsiteY1" fmla="*/ 30145 h 391886"/>
                  <a:gd name="connsiteX2" fmla="*/ 3034602 w 3125037"/>
                  <a:gd name="connsiteY2" fmla="*/ 30145 h 391886"/>
                  <a:gd name="connsiteX3" fmla="*/ 3125037 w 3125037"/>
                  <a:gd name="connsiteY3" fmla="*/ 170822 h 391886"/>
                  <a:gd name="connsiteX4" fmla="*/ 3104940 w 3125037"/>
                  <a:gd name="connsiteY4" fmla="*/ 301451 h 391886"/>
                  <a:gd name="connsiteX5" fmla="*/ 3064747 w 3125037"/>
                  <a:gd name="connsiteY5" fmla="*/ 361741 h 391886"/>
                  <a:gd name="connsiteX6" fmla="*/ 3024553 w 3125037"/>
                  <a:gd name="connsiteY6" fmla="*/ 391886 h 391886"/>
                  <a:gd name="connsiteX7" fmla="*/ 50241 w 3125037"/>
                  <a:gd name="connsiteY7" fmla="*/ 331596 h 391886"/>
                  <a:gd name="connsiteX8" fmla="*/ 70338 w 3125037"/>
                  <a:gd name="connsiteY8" fmla="*/ 10049 h 391886"/>
                  <a:gd name="connsiteX0" fmla="*/ 0 w 3125037"/>
                  <a:gd name="connsiteY0" fmla="*/ 6729 h 398615"/>
                  <a:gd name="connsiteX1" fmla="*/ 3034602 w 3125037"/>
                  <a:gd name="connsiteY1" fmla="*/ 36874 h 398615"/>
                  <a:gd name="connsiteX2" fmla="*/ 3034602 w 3125037"/>
                  <a:gd name="connsiteY2" fmla="*/ 36874 h 398615"/>
                  <a:gd name="connsiteX3" fmla="*/ 3125037 w 3125037"/>
                  <a:gd name="connsiteY3" fmla="*/ 177551 h 398615"/>
                  <a:gd name="connsiteX4" fmla="*/ 3104940 w 3125037"/>
                  <a:gd name="connsiteY4" fmla="*/ 308180 h 398615"/>
                  <a:gd name="connsiteX5" fmla="*/ 3064747 w 3125037"/>
                  <a:gd name="connsiteY5" fmla="*/ 368470 h 398615"/>
                  <a:gd name="connsiteX6" fmla="*/ 3024553 w 3125037"/>
                  <a:gd name="connsiteY6" fmla="*/ 398615 h 398615"/>
                  <a:gd name="connsiteX7" fmla="*/ 50241 w 3125037"/>
                  <a:gd name="connsiteY7" fmla="*/ 338325 h 398615"/>
                  <a:gd name="connsiteX8" fmla="*/ 3226 w 3125037"/>
                  <a:gd name="connsiteY8" fmla="*/ 0 h 398615"/>
                  <a:gd name="connsiteX0" fmla="*/ 0 w 3125037"/>
                  <a:gd name="connsiteY0" fmla="*/ 6729 h 398615"/>
                  <a:gd name="connsiteX1" fmla="*/ 3034602 w 3125037"/>
                  <a:gd name="connsiteY1" fmla="*/ 36874 h 398615"/>
                  <a:gd name="connsiteX2" fmla="*/ 3034602 w 3125037"/>
                  <a:gd name="connsiteY2" fmla="*/ 36874 h 398615"/>
                  <a:gd name="connsiteX3" fmla="*/ 3125037 w 3125037"/>
                  <a:gd name="connsiteY3" fmla="*/ 177551 h 398615"/>
                  <a:gd name="connsiteX4" fmla="*/ 3104940 w 3125037"/>
                  <a:gd name="connsiteY4" fmla="*/ 308180 h 398615"/>
                  <a:gd name="connsiteX5" fmla="*/ 3064747 w 3125037"/>
                  <a:gd name="connsiteY5" fmla="*/ 368470 h 398615"/>
                  <a:gd name="connsiteX6" fmla="*/ 3024553 w 3125037"/>
                  <a:gd name="connsiteY6" fmla="*/ 398615 h 398615"/>
                  <a:gd name="connsiteX7" fmla="*/ 25074 w 3125037"/>
                  <a:gd name="connsiteY7" fmla="*/ 325741 h 398615"/>
                  <a:gd name="connsiteX8" fmla="*/ 3226 w 3125037"/>
                  <a:gd name="connsiteY8" fmla="*/ 0 h 398615"/>
                  <a:gd name="connsiteX0" fmla="*/ 8482 w 3133519"/>
                  <a:gd name="connsiteY0" fmla="*/ 6729 h 398615"/>
                  <a:gd name="connsiteX1" fmla="*/ 3043084 w 3133519"/>
                  <a:gd name="connsiteY1" fmla="*/ 36874 h 398615"/>
                  <a:gd name="connsiteX2" fmla="*/ 3043084 w 3133519"/>
                  <a:gd name="connsiteY2" fmla="*/ 36874 h 398615"/>
                  <a:gd name="connsiteX3" fmla="*/ 3133519 w 3133519"/>
                  <a:gd name="connsiteY3" fmla="*/ 177551 h 398615"/>
                  <a:gd name="connsiteX4" fmla="*/ 3113422 w 3133519"/>
                  <a:gd name="connsiteY4" fmla="*/ 308180 h 398615"/>
                  <a:gd name="connsiteX5" fmla="*/ 3073229 w 3133519"/>
                  <a:gd name="connsiteY5" fmla="*/ 368470 h 398615"/>
                  <a:gd name="connsiteX6" fmla="*/ 3033035 w 3133519"/>
                  <a:gd name="connsiteY6" fmla="*/ 398615 h 398615"/>
                  <a:gd name="connsiteX7" fmla="*/ 0 w 3133519"/>
                  <a:gd name="connsiteY7" fmla="*/ 329936 h 398615"/>
                  <a:gd name="connsiteX8" fmla="*/ 11708 w 3133519"/>
                  <a:gd name="connsiteY8" fmla="*/ 0 h 398615"/>
                  <a:gd name="connsiteX0" fmla="*/ 0 w 3125037"/>
                  <a:gd name="connsiteY0" fmla="*/ 6729 h 398615"/>
                  <a:gd name="connsiteX1" fmla="*/ 3034602 w 3125037"/>
                  <a:gd name="connsiteY1" fmla="*/ 36874 h 398615"/>
                  <a:gd name="connsiteX2" fmla="*/ 3034602 w 3125037"/>
                  <a:gd name="connsiteY2" fmla="*/ 36874 h 398615"/>
                  <a:gd name="connsiteX3" fmla="*/ 3125037 w 3125037"/>
                  <a:gd name="connsiteY3" fmla="*/ 177551 h 398615"/>
                  <a:gd name="connsiteX4" fmla="*/ 3104940 w 3125037"/>
                  <a:gd name="connsiteY4" fmla="*/ 308180 h 398615"/>
                  <a:gd name="connsiteX5" fmla="*/ 3064747 w 3125037"/>
                  <a:gd name="connsiteY5" fmla="*/ 368470 h 398615"/>
                  <a:gd name="connsiteX6" fmla="*/ 3024553 w 3125037"/>
                  <a:gd name="connsiteY6" fmla="*/ 398615 h 398615"/>
                  <a:gd name="connsiteX7" fmla="*/ 25074 w 3125037"/>
                  <a:gd name="connsiteY7" fmla="*/ 342520 h 398615"/>
                  <a:gd name="connsiteX8" fmla="*/ 3226 w 3125037"/>
                  <a:gd name="connsiteY8" fmla="*/ 0 h 398615"/>
                  <a:gd name="connsiteX0" fmla="*/ 0 w 3125037"/>
                  <a:gd name="connsiteY0" fmla="*/ 6729 h 398615"/>
                  <a:gd name="connsiteX1" fmla="*/ 3034602 w 3125037"/>
                  <a:gd name="connsiteY1" fmla="*/ 36874 h 398615"/>
                  <a:gd name="connsiteX2" fmla="*/ 3034602 w 3125037"/>
                  <a:gd name="connsiteY2" fmla="*/ 36874 h 398615"/>
                  <a:gd name="connsiteX3" fmla="*/ 3125037 w 3125037"/>
                  <a:gd name="connsiteY3" fmla="*/ 177551 h 398615"/>
                  <a:gd name="connsiteX4" fmla="*/ 3104940 w 3125037"/>
                  <a:gd name="connsiteY4" fmla="*/ 308180 h 398615"/>
                  <a:gd name="connsiteX5" fmla="*/ 3064747 w 3125037"/>
                  <a:gd name="connsiteY5" fmla="*/ 368470 h 398615"/>
                  <a:gd name="connsiteX6" fmla="*/ 3024553 w 3125037"/>
                  <a:gd name="connsiteY6" fmla="*/ 398615 h 398615"/>
                  <a:gd name="connsiteX7" fmla="*/ 25074 w 3125037"/>
                  <a:gd name="connsiteY7" fmla="*/ 342520 h 398615"/>
                  <a:gd name="connsiteX8" fmla="*/ 28393 w 3125037"/>
                  <a:gd name="connsiteY8" fmla="*/ 0 h 398615"/>
                  <a:gd name="connsiteX0" fmla="*/ 0 w 3125037"/>
                  <a:gd name="connsiteY0" fmla="*/ 6729 h 398615"/>
                  <a:gd name="connsiteX1" fmla="*/ 3034602 w 3125037"/>
                  <a:gd name="connsiteY1" fmla="*/ 36874 h 398615"/>
                  <a:gd name="connsiteX2" fmla="*/ 3034602 w 3125037"/>
                  <a:gd name="connsiteY2" fmla="*/ 36874 h 398615"/>
                  <a:gd name="connsiteX3" fmla="*/ 3075487 w 3125037"/>
                  <a:gd name="connsiteY3" fmla="*/ 95506 h 398615"/>
                  <a:gd name="connsiteX4" fmla="*/ 3125037 w 3125037"/>
                  <a:gd name="connsiteY4" fmla="*/ 177551 h 398615"/>
                  <a:gd name="connsiteX5" fmla="*/ 3104940 w 3125037"/>
                  <a:gd name="connsiteY5" fmla="*/ 308180 h 398615"/>
                  <a:gd name="connsiteX6" fmla="*/ 3064747 w 3125037"/>
                  <a:gd name="connsiteY6" fmla="*/ 368470 h 398615"/>
                  <a:gd name="connsiteX7" fmla="*/ 3024553 w 3125037"/>
                  <a:gd name="connsiteY7" fmla="*/ 398615 h 398615"/>
                  <a:gd name="connsiteX8" fmla="*/ 25074 w 3125037"/>
                  <a:gd name="connsiteY8" fmla="*/ 342520 h 398615"/>
                  <a:gd name="connsiteX9" fmla="*/ 28393 w 3125037"/>
                  <a:gd name="connsiteY9" fmla="*/ 0 h 398615"/>
                  <a:gd name="connsiteX0" fmla="*/ 0 w 3125037"/>
                  <a:gd name="connsiteY0" fmla="*/ 6729 h 398615"/>
                  <a:gd name="connsiteX1" fmla="*/ 3034602 w 3125037"/>
                  <a:gd name="connsiteY1" fmla="*/ 36874 h 398615"/>
                  <a:gd name="connsiteX2" fmla="*/ 3034602 w 3125037"/>
                  <a:gd name="connsiteY2" fmla="*/ 36874 h 398615"/>
                  <a:gd name="connsiteX3" fmla="*/ 3096459 w 3125037"/>
                  <a:gd name="connsiteY3" fmla="*/ 95506 h 398615"/>
                  <a:gd name="connsiteX4" fmla="*/ 3125037 w 3125037"/>
                  <a:gd name="connsiteY4" fmla="*/ 177551 h 398615"/>
                  <a:gd name="connsiteX5" fmla="*/ 3104940 w 3125037"/>
                  <a:gd name="connsiteY5" fmla="*/ 308180 h 398615"/>
                  <a:gd name="connsiteX6" fmla="*/ 3064747 w 3125037"/>
                  <a:gd name="connsiteY6" fmla="*/ 368470 h 398615"/>
                  <a:gd name="connsiteX7" fmla="*/ 3024553 w 3125037"/>
                  <a:gd name="connsiteY7" fmla="*/ 398615 h 398615"/>
                  <a:gd name="connsiteX8" fmla="*/ 25074 w 3125037"/>
                  <a:gd name="connsiteY8" fmla="*/ 342520 h 398615"/>
                  <a:gd name="connsiteX9" fmla="*/ 28393 w 3125037"/>
                  <a:gd name="connsiteY9" fmla="*/ 0 h 398615"/>
                  <a:gd name="connsiteX0" fmla="*/ 0 w 3125037"/>
                  <a:gd name="connsiteY0" fmla="*/ 6729 h 438993"/>
                  <a:gd name="connsiteX1" fmla="*/ 3034602 w 3125037"/>
                  <a:gd name="connsiteY1" fmla="*/ 36874 h 438993"/>
                  <a:gd name="connsiteX2" fmla="*/ 3034602 w 3125037"/>
                  <a:gd name="connsiteY2" fmla="*/ 36874 h 438993"/>
                  <a:gd name="connsiteX3" fmla="*/ 3096459 w 3125037"/>
                  <a:gd name="connsiteY3" fmla="*/ 95506 h 438993"/>
                  <a:gd name="connsiteX4" fmla="*/ 3125037 w 3125037"/>
                  <a:gd name="connsiteY4" fmla="*/ 177551 h 438993"/>
                  <a:gd name="connsiteX5" fmla="*/ 3104940 w 3125037"/>
                  <a:gd name="connsiteY5" fmla="*/ 308180 h 438993"/>
                  <a:gd name="connsiteX6" fmla="*/ 3064747 w 3125037"/>
                  <a:gd name="connsiteY6" fmla="*/ 368470 h 438993"/>
                  <a:gd name="connsiteX7" fmla="*/ 3024553 w 3125037"/>
                  <a:gd name="connsiteY7" fmla="*/ 398615 h 438993"/>
                  <a:gd name="connsiteX8" fmla="*/ 25074 w 3125037"/>
                  <a:gd name="connsiteY8" fmla="*/ 438993 h 438993"/>
                  <a:gd name="connsiteX9" fmla="*/ 28393 w 3125037"/>
                  <a:gd name="connsiteY9" fmla="*/ 0 h 438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037" h="438993">
                    <a:moveTo>
                      <a:pt x="0" y="6729"/>
                    </a:moveTo>
                    <a:lnTo>
                      <a:pt x="3034602" y="36874"/>
                    </a:lnTo>
                    <a:lnTo>
                      <a:pt x="3034602" y="36874"/>
                    </a:lnTo>
                    <a:cubicBezTo>
                      <a:pt x="3041416" y="46646"/>
                      <a:pt x="3081387" y="72060"/>
                      <a:pt x="3096459" y="95506"/>
                    </a:cubicBezTo>
                    <a:cubicBezTo>
                      <a:pt x="3111531" y="118952"/>
                      <a:pt x="3120128" y="142105"/>
                      <a:pt x="3125037" y="177551"/>
                    </a:cubicBezTo>
                    <a:cubicBezTo>
                      <a:pt x="3123558" y="192345"/>
                      <a:pt x="3122607" y="276380"/>
                      <a:pt x="3104940" y="308180"/>
                    </a:cubicBezTo>
                    <a:cubicBezTo>
                      <a:pt x="3093210" y="329294"/>
                      <a:pt x="3084844" y="355072"/>
                      <a:pt x="3064747" y="368470"/>
                    </a:cubicBezTo>
                    <a:cubicBezTo>
                      <a:pt x="3030661" y="391195"/>
                      <a:pt x="3043142" y="380028"/>
                      <a:pt x="3024553" y="398615"/>
                    </a:cubicBezTo>
                    <a:lnTo>
                      <a:pt x="25074" y="438993"/>
                    </a:lnTo>
                    <a:cubicBezTo>
                      <a:pt x="31773" y="331811"/>
                      <a:pt x="21694" y="107182"/>
                      <a:pt x="28393" y="0"/>
                    </a:cubicBez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7000"/>
                    </a:srgbClr>
                  </a:gs>
                  <a:gs pos="48000">
                    <a:srgbClr val="5B9BD5">
                      <a:lumMod val="97000"/>
                      <a:lumOff val="3000"/>
                    </a:srgbClr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 w="9525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D3FBF09A-A6C2-40CD-935F-0ECBBB27D7E9}"/>
                  </a:ext>
                </a:extLst>
              </p:cNvPr>
              <p:cNvSpPr/>
              <p:nvPr/>
            </p:nvSpPr>
            <p:spPr>
              <a:xfrm>
                <a:off x="4086932" y="835416"/>
                <a:ext cx="147822" cy="430860"/>
              </a:xfrm>
              <a:prstGeom prst="ellipse">
                <a:avLst/>
              </a:prstGeom>
              <a:solidFill>
                <a:srgbClr val="5B9BD5">
                  <a:lumMod val="20000"/>
                  <a:lumOff val="80000"/>
                </a:srgbClr>
              </a:solidFill>
              <a:ln w="9525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0B9D65B0-7732-4AC1-B1E0-E68D72E92CC3}"/>
                    </a:ext>
                  </a:extLst>
                </p:cNvPr>
                <p:cNvSpPr txBox="1"/>
                <p:nvPr/>
              </p:nvSpPr>
              <p:spPr>
                <a:xfrm>
                  <a:off x="3816426" y="586188"/>
                  <a:ext cx="73840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Area </a:t>
                  </a:r>
                  <a14:m>
                    <m:oMath xmlns:m="http://schemas.openxmlformats.org/officeDocument/2006/math">
                      <m:r>
                        <a:rPr kumimoji="0" lang="en-US" sz="1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𝑎</m:t>
                      </m:r>
                    </m:oMath>
                  </a14:m>
                  <a:endPara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2F953AE6-FC52-4CD4-941E-3E2875B674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6426" y="586188"/>
                  <a:ext cx="738407" cy="338554"/>
                </a:xfrm>
                <a:prstGeom prst="rect">
                  <a:avLst/>
                </a:prstGeom>
                <a:blipFill>
                  <a:blip r:embed="rId10"/>
                  <a:stretch>
                    <a:fillRect l="-4959" t="-5455" b="-2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B401FD7B-DE40-4DB2-9A44-F0F1C6961B07}"/>
                </a:ext>
              </a:extLst>
            </p:cNvPr>
            <p:cNvCxnSpPr/>
            <p:nvPr/>
          </p:nvCxnSpPr>
          <p:spPr>
            <a:xfrm>
              <a:off x="4267807" y="925158"/>
              <a:ext cx="779457" cy="347532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0E42809-38E6-42A1-BF39-EBD9E8CDA84D}"/>
                </a:ext>
              </a:extLst>
            </p:cNvPr>
            <p:cNvSpPr txBox="1"/>
            <p:nvPr/>
          </p:nvSpPr>
          <p:spPr>
            <a:xfrm>
              <a:off x="7599846" y="1500634"/>
              <a:ext cx="607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Fiber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555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480752" cy="570225"/>
          </a:xfrm>
        </p:spPr>
        <p:txBody>
          <a:bodyPr/>
          <a:lstStyle/>
          <a:p>
            <a:r>
              <a:rPr lang="en-US" dirty="0"/>
              <a:t>Internal loading in a fiber accounting for bond rotations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202780-09DA-4C19-B0BE-5C0BF31D2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013" y="1062283"/>
            <a:ext cx="8831766" cy="41844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3CF8BC4-1AAC-4A3B-B629-B26C4D88C8AB}"/>
              </a:ext>
            </a:extLst>
          </p:cNvPr>
          <p:cNvGrpSpPr/>
          <p:nvPr/>
        </p:nvGrpSpPr>
        <p:grpSpPr>
          <a:xfrm>
            <a:off x="8608066" y="1980810"/>
            <a:ext cx="3241964" cy="3546230"/>
            <a:chOff x="8780319" y="2719488"/>
            <a:chExt cx="3241964" cy="354623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063E76-EC8A-4656-8AC3-D68256D850A7}"/>
                </a:ext>
              </a:extLst>
            </p:cNvPr>
            <p:cNvSpPr/>
            <p:nvPr/>
          </p:nvSpPr>
          <p:spPr>
            <a:xfrm>
              <a:off x="8780319" y="2719488"/>
              <a:ext cx="3241964" cy="35462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17E8BEF-BE52-4C69-A599-2C89802AD100}"/>
                </a:ext>
              </a:extLst>
            </p:cNvPr>
            <p:cNvCxnSpPr/>
            <p:nvPr/>
          </p:nvCxnSpPr>
          <p:spPr>
            <a:xfrm flipV="1">
              <a:off x="9590050" y="3429000"/>
              <a:ext cx="0" cy="2486722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DD201381-DB0D-4DC4-A0FA-62A4F24CF133}"/>
                </a:ext>
              </a:extLst>
            </p:cNvPr>
            <p:cNvCxnSpPr>
              <a:cxnSpLocks/>
            </p:cNvCxnSpPr>
            <p:nvPr/>
          </p:nvCxnSpPr>
          <p:spPr>
            <a:xfrm>
              <a:off x="8896717" y="4980981"/>
              <a:ext cx="2953313" cy="0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92899AD-F760-44FA-9B3E-34A41952366A}"/>
                </a:ext>
              </a:extLst>
            </p:cNvPr>
            <p:cNvCxnSpPr>
              <a:cxnSpLocks/>
            </p:cNvCxnSpPr>
            <p:nvPr/>
          </p:nvCxnSpPr>
          <p:spPr>
            <a:xfrm>
              <a:off x="9590050" y="4415883"/>
              <a:ext cx="1717287" cy="937683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0C4D210-8857-45A7-9307-A58E7A5FD420}"/>
                </a:ext>
              </a:extLst>
            </p:cNvPr>
            <p:cNvCxnSpPr/>
            <p:nvPr/>
          </p:nvCxnSpPr>
          <p:spPr>
            <a:xfrm flipV="1">
              <a:off x="11307337" y="4980981"/>
              <a:ext cx="0" cy="3725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03A3A34-B419-4C6C-B5AD-7464BC362D08}"/>
                    </a:ext>
                  </a:extLst>
                </p:cNvPr>
                <p:cNvSpPr txBox="1"/>
                <p:nvPr/>
              </p:nvSpPr>
              <p:spPr>
                <a:xfrm>
                  <a:off x="11755741" y="4608397"/>
                  <a:ext cx="18857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03A3A34-B419-4C6C-B5AD-7464BC362D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55741" y="4608397"/>
                  <a:ext cx="188578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8710" r="-35484" b="-3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4B88B6C-40C8-4D66-8469-F8B8E03F5F15}"/>
                    </a:ext>
                  </a:extLst>
                </p:cNvPr>
                <p:cNvSpPr txBox="1"/>
                <p:nvPr/>
              </p:nvSpPr>
              <p:spPr>
                <a:xfrm>
                  <a:off x="11201400" y="4656189"/>
                  <a:ext cx="20140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4B88B6C-40C8-4D66-8469-F8B8E03F5F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01400" y="4656189"/>
                  <a:ext cx="201402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24242" r="-21212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9A7C018-5299-4649-BB99-F516184A659F}"/>
                    </a:ext>
                  </a:extLst>
                </p:cNvPr>
                <p:cNvSpPr txBox="1"/>
                <p:nvPr/>
              </p:nvSpPr>
              <p:spPr>
                <a:xfrm>
                  <a:off x="9688447" y="3290500"/>
                  <a:ext cx="23416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9A7C018-5299-4649-BB99-F516184A65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8447" y="3290500"/>
                  <a:ext cx="234167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31579" t="-2222" r="-18421" b="-3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E60CDB4-A94D-45D1-9FD2-484EEAD5ABD9}"/>
                </a:ext>
              </a:extLst>
            </p:cNvPr>
            <p:cNvSpPr txBox="1"/>
            <p:nvPr/>
          </p:nvSpPr>
          <p:spPr>
            <a:xfrm flipH="1">
              <a:off x="9198568" y="2719488"/>
              <a:ext cx="25571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 Nova" panose="020B0504020202020204" pitchFamily="34" charset="0"/>
                </a:rPr>
                <a:t>Internal loading as a function of bond length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193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480752" cy="570225"/>
          </a:xfrm>
        </p:spPr>
        <p:txBody>
          <a:bodyPr/>
          <a:lstStyle/>
          <a:p>
            <a:r>
              <a:rPr lang="en-US" dirty="0"/>
              <a:t>Transverse waves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CA0E6-E438-4E4C-93E3-9B818F1A6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264" y="1427657"/>
            <a:ext cx="7344644" cy="398342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5A97EDF-B007-4740-99E2-CE6B8B6B0953}"/>
              </a:ext>
            </a:extLst>
          </p:cNvPr>
          <p:cNvGrpSpPr/>
          <p:nvPr/>
        </p:nvGrpSpPr>
        <p:grpSpPr>
          <a:xfrm>
            <a:off x="7849495" y="929997"/>
            <a:ext cx="3105713" cy="5303522"/>
            <a:chOff x="7849495" y="929997"/>
            <a:chExt cx="3105713" cy="5303522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17E8BEF-BE52-4C69-A599-2C89802AD100}"/>
                </a:ext>
              </a:extLst>
            </p:cNvPr>
            <p:cNvCxnSpPr/>
            <p:nvPr/>
          </p:nvCxnSpPr>
          <p:spPr>
            <a:xfrm flipV="1">
              <a:off x="8542828" y="1068497"/>
              <a:ext cx="0" cy="2486722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DD201381-DB0D-4DC4-A0FA-62A4F24CF133}"/>
                </a:ext>
              </a:extLst>
            </p:cNvPr>
            <p:cNvCxnSpPr>
              <a:cxnSpLocks/>
            </p:cNvCxnSpPr>
            <p:nvPr/>
          </p:nvCxnSpPr>
          <p:spPr>
            <a:xfrm>
              <a:off x="7849495" y="2620478"/>
              <a:ext cx="2953313" cy="0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92899AD-F760-44FA-9B3E-34A41952366A}"/>
                </a:ext>
              </a:extLst>
            </p:cNvPr>
            <p:cNvCxnSpPr>
              <a:cxnSpLocks/>
            </p:cNvCxnSpPr>
            <p:nvPr/>
          </p:nvCxnSpPr>
          <p:spPr>
            <a:xfrm>
              <a:off x="8542828" y="2055380"/>
              <a:ext cx="1717287" cy="937683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0C4D210-8857-45A7-9307-A58E7A5FD420}"/>
                </a:ext>
              </a:extLst>
            </p:cNvPr>
            <p:cNvCxnSpPr/>
            <p:nvPr/>
          </p:nvCxnSpPr>
          <p:spPr>
            <a:xfrm flipV="1">
              <a:off x="10260115" y="2620478"/>
              <a:ext cx="0" cy="3725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03A3A34-B419-4C6C-B5AD-7464BC362D08}"/>
                    </a:ext>
                  </a:extLst>
                </p:cNvPr>
                <p:cNvSpPr txBox="1"/>
                <p:nvPr/>
              </p:nvSpPr>
              <p:spPr>
                <a:xfrm>
                  <a:off x="10708519" y="2247894"/>
                  <a:ext cx="18857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03A3A34-B419-4C6C-B5AD-7464BC362D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08519" y="2247894"/>
                  <a:ext cx="188578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8710" t="-2222" r="-35484" b="-3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4B88B6C-40C8-4D66-8469-F8B8E03F5F15}"/>
                    </a:ext>
                  </a:extLst>
                </p:cNvPr>
                <p:cNvSpPr txBox="1"/>
                <p:nvPr/>
              </p:nvSpPr>
              <p:spPr>
                <a:xfrm>
                  <a:off x="10154178" y="2295686"/>
                  <a:ext cx="20140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4B88B6C-40C8-4D66-8469-F8B8E03F5F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54178" y="2295686"/>
                  <a:ext cx="201402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24242" r="-21212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9A7C018-5299-4649-BB99-F516184A659F}"/>
                    </a:ext>
                  </a:extLst>
                </p:cNvPr>
                <p:cNvSpPr txBox="1"/>
                <p:nvPr/>
              </p:nvSpPr>
              <p:spPr>
                <a:xfrm>
                  <a:off x="8641225" y="929997"/>
                  <a:ext cx="23416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9A7C018-5299-4649-BB99-F516184A65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1225" y="929997"/>
                  <a:ext cx="234167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31579" t="-2222" r="-18421" b="-3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AA81778-B760-45A0-88D6-7A0EC74EE243}"/>
                </a:ext>
              </a:extLst>
            </p:cNvPr>
            <p:cNvCxnSpPr/>
            <p:nvPr/>
          </p:nvCxnSpPr>
          <p:spPr>
            <a:xfrm flipV="1">
              <a:off x="8600939" y="3746797"/>
              <a:ext cx="0" cy="2486722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52EA333-3677-42D5-9E57-AA23F60901DD}"/>
                </a:ext>
              </a:extLst>
            </p:cNvPr>
            <p:cNvCxnSpPr>
              <a:cxnSpLocks/>
            </p:cNvCxnSpPr>
            <p:nvPr/>
          </p:nvCxnSpPr>
          <p:spPr>
            <a:xfrm>
              <a:off x="7907606" y="5298778"/>
              <a:ext cx="2953313" cy="0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66423EB-05EF-481F-B95C-4E0CDE46B8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09443" y="4926194"/>
              <a:ext cx="1717287" cy="937683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9512352-EE57-45CE-8D6C-831C056A8B64}"/>
                </a:ext>
              </a:extLst>
            </p:cNvPr>
            <p:cNvCxnSpPr/>
            <p:nvPr/>
          </p:nvCxnSpPr>
          <p:spPr>
            <a:xfrm flipV="1">
              <a:off x="10318226" y="4926193"/>
              <a:ext cx="0" cy="3725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3AF7B6D-5E8B-4B2C-8A9E-C2E2AB2ABDDB}"/>
                    </a:ext>
                  </a:extLst>
                </p:cNvPr>
                <p:cNvSpPr txBox="1"/>
                <p:nvPr/>
              </p:nvSpPr>
              <p:spPr>
                <a:xfrm>
                  <a:off x="10766630" y="4926194"/>
                  <a:ext cx="18857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3AF7B6D-5E8B-4B2C-8A9E-C2E2AB2ABD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66630" y="4926194"/>
                  <a:ext cx="188578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38710" r="-35484" b="-347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D70D3BA-293E-4DC7-80B1-17C61162D6F0}"/>
                    </a:ext>
                  </a:extLst>
                </p:cNvPr>
                <p:cNvSpPr txBox="1"/>
                <p:nvPr/>
              </p:nvSpPr>
              <p:spPr>
                <a:xfrm>
                  <a:off x="10254879" y="5394363"/>
                  <a:ext cx="20140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D70D3BA-293E-4DC7-80B1-17C61162D6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4879" y="5394363"/>
                  <a:ext cx="201402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24242" r="-21212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C7E6340-09A0-46CB-AFB7-A1E72E583F4F}"/>
                    </a:ext>
                  </a:extLst>
                </p:cNvPr>
                <p:cNvSpPr txBox="1"/>
                <p:nvPr/>
              </p:nvSpPr>
              <p:spPr>
                <a:xfrm>
                  <a:off x="8699336" y="3608297"/>
                  <a:ext cx="23416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C7E6340-09A0-46CB-AFB7-A1E72E583F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9336" y="3608297"/>
                  <a:ext cx="234167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31579" r="-18421" b="-3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C55E6A-4726-452A-9349-2B09404F5B3D}"/>
                </a:ext>
              </a:extLst>
            </p:cNvPr>
            <p:cNvSpPr txBox="1"/>
            <p:nvPr/>
          </p:nvSpPr>
          <p:spPr>
            <a:xfrm>
              <a:off x="9225698" y="1901491"/>
              <a:ext cx="6896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Nova" panose="020B0504020202020204" pitchFamily="34" charset="0"/>
                </a:rPr>
                <a:t>Stable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3285BE6-B96F-4CB4-B466-704BA559EE23}"/>
                </a:ext>
              </a:extLst>
            </p:cNvPr>
            <p:cNvSpPr txBox="1"/>
            <p:nvPr/>
          </p:nvSpPr>
          <p:spPr>
            <a:xfrm>
              <a:off x="9040840" y="4827092"/>
              <a:ext cx="8819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Nova" panose="020B0504020202020204" pitchFamily="34" charset="0"/>
                </a:rPr>
                <a:t>Unstable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511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480752" cy="570225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54759" y="1140998"/>
            <a:ext cx="10346641" cy="252736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latin typeface="Arial Nova" panose="020B0504020202020204" pitchFamily="34" charset="0"/>
                <a:cs typeface="Calibri" panose="020F0502020204030204" pitchFamily="34" charset="0"/>
              </a:rPr>
              <a:t>The nonlocal length scale affects all aspects of material stability.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Arial Nova" panose="020B0504020202020204" pitchFamily="34" charset="0"/>
                <a:cs typeface="Calibri" panose="020F0502020204030204" pitchFamily="34" charset="0"/>
              </a:rPr>
              <a:t> Failure kinetics: “Imaginary wave speeds” are useful.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Arial Nova" panose="020B0504020202020204" pitchFamily="34" charset="0"/>
                <a:cs typeface="Calibri" panose="020F0502020204030204" pitchFamily="34" charset="0"/>
              </a:rPr>
              <a:t> Material and structural instability are related, leading to models for: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dirty="0">
                <a:latin typeface="Arial Nova" panose="020B0504020202020204" pitchFamily="34" charset="0"/>
                <a:cs typeface="Calibri" panose="020F0502020204030204" pitchFamily="34" charset="0"/>
              </a:rPr>
              <a:t>Kink bands in composites.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dirty="0">
                <a:latin typeface="Arial Nova" panose="020B0504020202020204" pitchFamily="34" charset="0"/>
                <a:cs typeface="Calibri" panose="020F0502020204030204" pitchFamily="34" charset="0"/>
              </a:rPr>
              <a:t>Self-shaping of fibers.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Arial Nova" panose="020B0504020202020204" pitchFamily="34" charset="0"/>
                <a:cs typeface="Calibri" panose="020F0502020204030204" pitchFamily="34" charset="0"/>
              </a:rPr>
              <a:t> Phase boundaries contain an unstable core.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latin typeface="Arial Nova" panose="020B0504020202020204" pitchFamily="34" charset="0"/>
                <a:cs typeface="Calibri" panose="020F0502020204030204" pitchFamily="34" charset="0"/>
              </a:rPr>
              <a:t> Their motion lowers the energy in a polycrystal by reshaping and merging grains.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25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480752" cy="570225"/>
          </a:xfrm>
        </p:spPr>
        <p:txBody>
          <a:bodyPr/>
          <a:lstStyle/>
          <a:p>
            <a:r>
              <a:rPr lang="en-US" dirty="0"/>
              <a:t>If a straight fiber is unstable, what does equilibrium look like?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20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6E551C-74AF-4740-BED2-08FF6B552DD6}"/>
              </a:ext>
            </a:extLst>
          </p:cNvPr>
          <p:cNvGrpSpPr/>
          <p:nvPr/>
        </p:nvGrpSpPr>
        <p:grpSpPr>
          <a:xfrm>
            <a:off x="7406819" y="2520404"/>
            <a:ext cx="3047602" cy="2625222"/>
            <a:chOff x="7907606" y="3608297"/>
            <a:chExt cx="3047602" cy="2625222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AA81778-B760-45A0-88D6-7A0EC74EE243}"/>
                </a:ext>
              </a:extLst>
            </p:cNvPr>
            <p:cNvCxnSpPr/>
            <p:nvPr/>
          </p:nvCxnSpPr>
          <p:spPr>
            <a:xfrm flipV="1">
              <a:off x="8600939" y="3746797"/>
              <a:ext cx="0" cy="2486722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52EA333-3677-42D5-9E57-AA23F60901DD}"/>
                </a:ext>
              </a:extLst>
            </p:cNvPr>
            <p:cNvCxnSpPr>
              <a:cxnSpLocks/>
            </p:cNvCxnSpPr>
            <p:nvPr/>
          </p:nvCxnSpPr>
          <p:spPr>
            <a:xfrm>
              <a:off x="7907606" y="5298778"/>
              <a:ext cx="2953313" cy="0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66423EB-05EF-481F-B95C-4E0CDE46B8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09443" y="4926194"/>
              <a:ext cx="1717287" cy="937683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9512352-EE57-45CE-8D6C-831C056A8B64}"/>
                </a:ext>
              </a:extLst>
            </p:cNvPr>
            <p:cNvCxnSpPr/>
            <p:nvPr/>
          </p:nvCxnSpPr>
          <p:spPr>
            <a:xfrm flipV="1">
              <a:off x="10318226" y="4926193"/>
              <a:ext cx="0" cy="3725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3AF7B6D-5E8B-4B2C-8A9E-C2E2AB2ABDDB}"/>
                    </a:ext>
                  </a:extLst>
                </p:cNvPr>
                <p:cNvSpPr txBox="1"/>
                <p:nvPr/>
              </p:nvSpPr>
              <p:spPr>
                <a:xfrm>
                  <a:off x="10766630" y="4926194"/>
                  <a:ext cx="18857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3AF7B6D-5E8B-4B2C-8A9E-C2E2AB2ABD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66630" y="4926194"/>
                  <a:ext cx="188578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8710" t="-2222" r="-35484" b="-3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D70D3BA-293E-4DC7-80B1-17C61162D6F0}"/>
                    </a:ext>
                  </a:extLst>
                </p:cNvPr>
                <p:cNvSpPr txBox="1"/>
                <p:nvPr/>
              </p:nvSpPr>
              <p:spPr>
                <a:xfrm>
                  <a:off x="10254879" y="5394363"/>
                  <a:ext cx="20140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D70D3BA-293E-4DC7-80B1-17C61162D6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4879" y="5394363"/>
                  <a:ext cx="201402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24242" r="-21212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C7E6340-09A0-46CB-AFB7-A1E72E583F4F}"/>
                    </a:ext>
                  </a:extLst>
                </p:cNvPr>
                <p:cNvSpPr txBox="1"/>
                <p:nvPr/>
              </p:nvSpPr>
              <p:spPr>
                <a:xfrm>
                  <a:off x="8699336" y="3608297"/>
                  <a:ext cx="23416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C7E6340-09A0-46CB-AFB7-A1E72E583F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9336" y="3608297"/>
                  <a:ext cx="234167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1579" r="-18421" b="-347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7C55E6A-4726-452A-9349-2B09404F5B3D}"/>
                    </a:ext>
                  </a:extLst>
                </p:cNvPr>
                <p:cNvSpPr txBox="1"/>
                <p:nvPr/>
              </p:nvSpPr>
              <p:spPr>
                <a:xfrm>
                  <a:off x="9040840" y="4735401"/>
                  <a:ext cx="95821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Arial Nova" panose="020B0504020202020204" pitchFamily="34" charset="0"/>
                    </a:rPr>
                    <a:t>Slope = </a:t>
                  </a:r>
                  <a14:m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a14:m>
                  <a:endParaRPr lang="en-US" sz="1400" dirty="0">
                    <a:latin typeface="Arial Nova" panose="020B05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7C55E6A-4726-452A-9349-2B09404F5B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0840" y="4735401"/>
                  <a:ext cx="958211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1911" t="-1961" b="-19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36DD346-BF44-4AD1-AC48-5E4E21327FC5}"/>
              </a:ext>
            </a:extLst>
          </p:cNvPr>
          <p:cNvSpPr txBox="1"/>
          <p:nvPr/>
        </p:nvSpPr>
        <p:spPr>
          <a:xfrm>
            <a:off x="664549" y="1069443"/>
            <a:ext cx="6164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We can compute* the curvature of a fiber in equilibrium.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Result: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47F2D36-1960-4F9F-8FD1-242991C40E86}"/>
              </a:ext>
            </a:extLst>
          </p:cNvPr>
          <p:cNvGrpSpPr/>
          <p:nvPr/>
        </p:nvGrpSpPr>
        <p:grpSpPr>
          <a:xfrm>
            <a:off x="1567043" y="2265647"/>
            <a:ext cx="4475662" cy="2763721"/>
            <a:chOff x="720648" y="2761256"/>
            <a:chExt cx="4475662" cy="276372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3285BE6-B96F-4CB4-B466-704BA559EE23}"/>
                </a:ext>
              </a:extLst>
            </p:cNvPr>
            <p:cNvSpPr txBox="1"/>
            <p:nvPr/>
          </p:nvSpPr>
          <p:spPr>
            <a:xfrm>
              <a:off x="3396909" y="4457214"/>
              <a:ext cx="12939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 Nova" panose="020B0504020202020204" pitchFamily="34" charset="0"/>
                </a:rPr>
                <a:t>Straight is unstable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D52CCF54-48FD-4127-B5EC-D79DA1EA2E93}"/>
                </a:ext>
              </a:extLst>
            </p:cNvPr>
            <p:cNvCxnSpPr/>
            <p:nvPr/>
          </p:nvCxnSpPr>
          <p:spPr>
            <a:xfrm flipV="1">
              <a:off x="2514402" y="2899756"/>
              <a:ext cx="0" cy="2486722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81C48D7-50ED-4557-9097-B0BC4B2FD888}"/>
                </a:ext>
              </a:extLst>
            </p:cNvPr>
            <p:cNvCxnSpPr>
              <a:cxnSpLocks/>
            </p:cNvCxnSpPr>
            <p:nvPr/>
          </p:nvCxnSpPr>
          <p:spPr>
            <a:xfrm>
              <a:off x="720648" y="5386478"/>
              <a:ext cx="4148023" cy="0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6E590D3-4D1A-4CFD-8348-09F05A4FD1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7063" y="5382504"/>
              <a:ext cx="1477339" cy="3974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5B3F58A5-139A-4F54-B9E9-BFEF245C69FA}"/>
                    </a:ext>
                  </a:extLst>
                </p:cNvPr>
                <p:cNvSpPr txBox="1"/>
                <p:nvPr/>
              </p:nvSpPr>
              <p:spPr>
                <a:xfrm>
                  <a:off x="4980931" y="5247978"/>
                  <a:ext cx="21537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5B3F58A5-139A-4F54-B9E9-BFEF245C69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0931" y="5247978"/>
                  <a:ext cx="215379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34286" t="-2222" r="-34286" b="-3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C5D9732-C4AB-47BC-A9C1-B7223F7B608B}"/>
                </a:ext>
              </a:extLst>
            </p:cNvPr>
            <p:cNvSpPr txBox="1"/>
            <p:nvPr/>
          </p:nvSpPr>
          <p:spPr>
            <a:xfrm>
              <a:off x="2612799" y="2761256"/>
              <a:ext cx="901081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>
                  <a:latin typeface="Arial Nova" panose="020B0504020202020204" pitchFamily="34" charset="0"/>
                </a:rPr>
                <a:t>Curvature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9D0B9F0-E894-429B-A317-07249FFC3BD5}"/>
                </a:ext>
              </a:extLst>
            </p:cNvPr>
            <p:cNvSpPr/>
            <p:nvPr/>
          </p:nvSpPr>
          <p:spPr>
            <a:xfrm>
              <a:off x="2511127" y="3777437"/>
              <a:ext cx="2029898" cy="1597452"/>
            </a:xfrm>
            <a:custGeom>
              <a:avLst/>
              <a:gdLst>
                <a:gd name="connsiteX0" fmla="*/ 1788 w 726618"/>
                <a:gd name="connsiteY0" fmla="*/ 735981 h 735981"/>
                <a:gd name="connsiteX1" fmla="*/ 113301 w 726618"/>
                <a:gd name="connsiteY1" fmla="*/ 256478 h 735981"/>
                <a:gd name="connsiteX2" fmla="*/ 726618 w 726618"/>
                <a:gd name="connsiteY2" fmla="*/ 0 h 735981"/>
                <a:gd name="connsiteX0" fmla="*/ 398 w 725228"/>
                <a:gd name="connsiteY0" fmla="*/ 735981 h 735981"/>
                <a:gd name="connsiteX1" fmla="*/ 151752 w 725228"/>
                <a:gd name="connsiteY1" fmla="*/ 256478 h 735981"/>
                <a:gd name="connsiteX2" fmla="*/ 725228 w 725228"/>
                <a:gd name="connsiteY2" fmla="*/ 0 h 73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5228" h="735981">
                  <a:moveTo>
                    <a:pt x="398" y="735981"/>
                  </a:moveTo>
                  <a:cubicBezTo>
                    <a:pt x="-4248" y="557561"/>
                    <a:pt x="30947" y="379141"/>
                    <a:pt x="151752" y="256478"/>
                  </a:cubicBezTo>
                  <a:cubicBezTo>
                    <a:pt x="272557" y="133814"/>
                    <a:pt x="478972" y="66907"/>
                    <a:pt x="725228" y="0"/>
                  </a:cubicBezTo>
                </a:path>
              </a:pathLst>
            </a:cu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3722F71-CE35-43F1-BFD6-6E4F9D101170}"/>
                </a:ext>
              </a:extLst>
            </p:cNvPr>
            <p:cNvSpPr txBox="1"/>
            <p:nvPr/>
          </p:nvSpPr>
          <p:spPr>
            <a:xfrm>
              <a:off x="1127093" y="4457214"/>
              <a:ext cx="990804" cy="521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 Nova" panose="020B0504020202020204" pitchFamily="34" charset="0"/>
                </a:rPr>
                <a:t>Straight is stable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93D1E95B-2DD5-4336-BF38-EA55BDC75998}"/>
              </a:ext>
            </a:extLst>
          </p:cNvPr>
          <p:cNvSpPr txBox="1"/>
          <p:nvPr/>
        </p:nvSpPr>
        <p:spPr>
          <a:xfrm>
            <a:off x="2363973" y="6176885"/>
            <a:ext cx="7357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ova" panose="020B0504020202020204" pitchFamily="34" charset="0"/>
              </a:rPr>
              <a:t>* SS, “Self-induced curvature in an internally loading </a:t>
            </a:r>
            <a:r>
              <a:rPr lang="en-US" sz="1200" dirty="0" err="1">
                <a:latin typeface="Arial Nova" panose="020B0504020202020204" pitchFamily="34" charset="0"/>
              </a:rPr>
              <a:t>peridynamic</a:t>
            </a:r>
            <a:r>
              <a:rPr lang="en-US" sz="1200" dirty="0">
                <a:latin typeface="Arial Nova" panose="020B0504020202020204" pitchFamily="34" charset="0"/>
              </a:rPr>
              <a:t> fiber,” technical report SAND2022-5539</a:t>
            </a:r>
          </a:p>
        </p:txBody>
      </p:sp>
    </p:spTree>
    <p:extLst>
      <p:ext uri="{BB962C8B-B14F-4D97-AF65-F5344CB8AC3E}">
        <p14:creationId xmlns:p14="http://schemas.microsoft.com/office/powerpoint/2010/main" val="399975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AA2C28-2544-44AA-93D4-925D52F61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Emu simulation of an internally loaded fiber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CA27F-9B5D-41E2-AF30-4A01E3D82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21</a:t>
            </a:fld>
            <a:endParaRPr lang="en-US" dirty="0"/>
          </a:p>
        </p:txBody>
      </p:sp>
      <p:pic>
        <p:nvPicPr>
          <p:cNvPr id="6" name="string0">
            <a:hlinkClick r:id="" action="ppaction://media"/>
            <a:extLst>
              <a:ext uri="{FF2B5EF4-FFF2-40B4-BE49-F238E27FC236}">
                <a16:creationId xmlns:a16="http://schemas.microsoft.com/office/drawing/2014/main" id="{CF9288C6-AB29-48FF-A621-64C21FB83E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131" t="19877" r="30166" b="12806"/>
          <a:stretch/>
        </p:blipFill>
        <p:spPr>
          <a:xfrm>
            <a:off x="1475231" y="1876436"/>
            <a:ext cx="4498849" cy="407775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0E2C4D8-20B8-4A07-9684-727F0833CD7D}"/>
              </a:ext>
            </a:extLst>
          </p:cNvPr>
          <p:cNvGrpSpPr/>
          <p:nvPr/>
        </p:nvGrpSpPr>
        <p:grpSpPr>
          <a:xfrm>
            <a:off x="8059202" y="1817521"/>
            <a:ext cx="2937342" cy="4195587"/>
            <a:chOff x="8845674" y="1680957"/>
            <a:chExt cx="2937342" cy="419558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0BBEAF-199A-4347-8C69-85DBEFD25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805" t="14977" r="32903" b="14717"/>
            <a:stretch/>
          </p:blipFill>
          <p:spPr>
            <a:xfrm>
              <a:off x="8845674" y="3023751"/>
              <a:ext cx="2937342" cy="285279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997E89-06EF-4BE7-8228-F21B3C9298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4397" t="33094" r="31311" b="10321"/>
            <a:stretch/>
          </p:blipFill>
          <p:spPr>
            <a:xfrm>
              <a:off x="8845674" y="1680957"/>
              <a:ext cx="2937342" cy="229603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DBF6A76-27F4-4668-8DC7-23B21C991662}"/>
                </a:ext>
              </a:extLst>
            </p:cNvPr>
            <p:cNvSpPr txBox="1"/>
            <p:nvPr/>
          </p:nvSpPr>
          <p:spPr>
            <a:xfrm>
              <a:off x="10047284" y="2955416"/>
              <a:ext cx="5966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 Nova" panose="020B0504020202020204" pitchFamily="34" charset="0"/>
                </a:rPr>
                <a:t>Initial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1B7CD7-2800-42AE-88C7-7B5DDDF3E3ED}"/>
                </a:ext>
              </a:extLst>
            </p:cNvPr>
            <p:cNvSpPr txBox="1"/>
            <p:nvPr/>
          </p:nvSpPr>
          <p:spPr>
            <a:xfrm>
              <a:off x="10088705" y="5319786"/>
              <a:ext cx="5552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 Nova" panose="020B0504020202020204" pitchFamily="34" charset="0"/>
                </a:rPr>
                <a:t>Final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91033BE-7DF7-4F39-BF7B-62271373A130}"/>
              </a:ext>
            </a:extLst>
          </p:cNvPr>
          <p:cNvSpPr txBox="1"/>
          <p:nvPr/>
        </p:nvSpPr>
        <p:spPr>
          <a:xfrm>
            <a:off x="3335586" y="1444763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Nova" panose="020B0504020202020204" pitchFamily="34" charset="0"/>
              </a:rPr>
              <a:t>VIDEO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CDF075-5E0C-4D05-96E8-732773D09E76}"/>
              </a:ext>
            </a:extLst>
          </p:cNvPr>
          <p:cNvSpPr txBox="1"/>
          <p:nvPr/>
        </p:nvSpPr>
        <p:spPr>
          <a:xfrm>
            <a:off x="2920922" y="6013108"/>
            <a:ext cx="1696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 Nova" panose="020B0504020202020204" pitchFamily="34" charset="0"/>
              </a:rPr>
              <a:t>Colors show strain </a:t>
            </a:r>
          </a:p>
          <a:p>
            <a:pPr algn="ctr"/>
            <a:r>
              <a:rPr lang="en-US" sz="1400" dirty="0">
                <a:latin typeface="Arial Nova" panose="020B0504020202020204" pitchFamily="34" charset="0"/>
              </a:rPr>
              <a:t>(red = 0.01)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C0CC78-9CDE-421D-97B7-463EE541F6E6}"/>
              </a:ext>
            </a:extLst>
          </p:cNvPr>
          <p:cNvSpPr txBox="1"/>
          <p:nvPr/>
        </p:nvSpPr>
        <p:spPr>
          <a:xfrm>
            <a:off x="750007" y="859595"/>
            <a:ext cx="4341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Internal loading is turned on suddenly.</a:t>
            </a:r>
          </a:p>
        </p:txBody>
      </p:sp>
    </p:spTree>
    <p:extLst>
      <p:ext uri="{BB962C8B-B14F-4D97-AF65-F5344CB8AC3E}">
        <p14:creationId xmlns:p14="http://schemas.microsoft.com/office/powerpoint/2010/main" val="333546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A60E1-9D31-496C-B0E7-BCBD12494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058400" cy="901632"/>
          </a:xfrm>
        </p:spPr>
        <p:txBody>
          <a:bodyPr/>
          <a:lstStyle/>
          <a:p>
            <a:r>
              <a:rPr lang="en-US" dirty="0"/>
              <a:t>Homogenized model of many fibers: </a:t>
            </a:r>
            <a:br>
              <a:rPr lang="en-US" dirty="0"/>
            </a:br>
            <a:r>
              <a:rPr lang="en-US" dirty="0"/>
              <a:t>Kink bands in a fiber-reinforced composite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9ADED7-2CE0-4E59-A19F-34B6EDFD2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22</a:t>
            </a:fld>
            <a:endParaRPr lang="en-US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FEFC48E-4B90-4B00-9809-6C5857A28E9D}"/>
              </a:ext>
            </a:extLst>
          </p:cNvPr>
          <p:cNvGrpSpPr/>
          <p:nvPr/>
        </p:nvGrpSpPr>
        <p:grpSpPr>
          <a:xfrm>
            <a:off x="1411063" y="1597131"/>
            <a:ext cx="7925695" cy="2320394"/>
            <a:chOff x="1411063" y="1100194"/>
            <a:chExt cx="7925695" cy="2320394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B54C0EB-F349-4F5F-8819-C2B83B268854}"/>
                </a:ext>
              </a:extLst>
            </p:cNvPr>
            <p:cNvGrpSpPr/>
            <p:nvPr/>
          </p:nvGrpSpPr>
          <p:grpSpPr>
            <a:xfrm>
              <a:off x="6279573" y="1100194"/>
              <a:ext cx="3057185" cy="2027470"/>
              <a:chOff x="6279572" y="1598471"/>
              <a:chExt cx="3057185" cy="2027470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C688C438-57FB-4252-BD76-6D314F9E23B4}"/>
                  </a:ext>
                </a:extLst>
              </p:cNvPr>
              <p:cNvGrpSpPr/>
              <p:nvPr/>
            </p:nvGrpSpPr>
            <p:grpSpPr>
              <a:xfrm>
                <a:off x="6279572" y="1598471"/>
                <a:ext cx="2556165" cy="1705838"/>
                <a:chOff x="5053445" y="4426529"/>
                <a:chExt cx="2556165" cy="1444330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455567E7-EE58-4ABD-B2B9-4C70751EFACE}"/>
                    </a:ext>
                  </a:extLst>
                </p:cNvPr>
                <p:cNvSpPr/>
                <p:nvPr/>
              </p:nvSpPr>
              <p:spPr>
                <a:xfrm>
                  <a:off x="5053445" y="4426529"/>
                  <a:ext cx="2556163" cy="1444330"/>
                </a:xfrm>
                <a:custGeom>
                  <a:avLst/>
                  <a:gdLst>
                    <a:gd name="connsiteX0" fmla="*/ 0 w 2078182"/>
                    <a:gd name="connsiteY0" fmla="*/ 0 h 1402773"/>
                    <a:gd name="connsiteX1" fmla="*/ 2078182 w 2078182"/>
                    <a:gd name="connsiteY1" fmla="*/ 0 h 1402773"/>
                    <a:gd name="connsiteX2" fmla="*/ 2078182 w 2078182"/>
                    <a:gd name="connsiteY2" fmla="*/ 1402773 h 1402773"/>
                    <a:gd name="connsiteX3" fmla="*/ 0 w 2078182"/>
                    <a:gd name="connsiteY3" fmla="*/ 1402773 h 1402773"/>
                    <a:gd name="connsiteX4" fmla="*/ 0 w 2078182"/>
                    <a:gd name="connsiteY4" fmla="*/ 0 h 1402773"/>
                    <a:gd name="connsiteX0" fmla="*/ 0 w 2078182"/>
                    <a:gd name="connsiteY0" fmla="*/ 3244 h 1406017"/>
                    <a:gd name="connsiteX1" fmla="*/ 595746 w 2078182"/>
                    <a:gd name="connsiteY1" fmla="*/ 0 h 1406017"/>
                    <a:gd name="connsiteX2" fmla="*/ 2078182 w 2078182"/>
                    <a:gd name="connsiteY2" fmla="*/ 3244 h 1406017"/>
                    <a:gd name="connsiteX3" fmla="*/ 2078182 w 2078182"/>
                    <a:gd name="connsiteY3" fmla="*/ 1406017 h 1406017"/>
                    <a:gd name="connsiteX4" fmla="*/ 0 w 2078182"/>
                    <a:gd name="connsiteY4" fmla="*/ 1406017 h 1406017"/>
                    <a:gd name="connsiteX5" fmla="*/ 0 w 2078182"/>
                    <a:gd name="connsiteY5" fmla="*/ 3244 h 1406017"/>
                    <a:gd name="connsiteX0" fmla="*/ 0 w 2078182"/>
                    <a:gd name="connsiteY0" fmla="*/ 0 h 1402773"/>
                    <a:gd name="connsiteX1" fmla="*/ 616527 w 2078182"/>
                    <a:gd name="connsiteY1" fmla="*/ 90274 h 1402773"/>
                    <a:gd name="connsiteX2" fmla="*/ 2078182 w 2078182"/>
                    <a:gd name="connsiteY2" fmla="*/ 0 h 1402773"/>
                    <a:gd name="connsiteX3" fmla="*/ 2078182 w 2078182"/>
                    <a:gd name="connsiteY3" fmla="*/ 1402773 h 1402773"/>
                    <a:gd name="connsiteX4" fmla="*/ 0 w 2078182"/>
                    <a:gd name="connsiteY4" fmla="*/ 1402773 h 1402773"/>
                    <a:gd name="connsiteX5" fmla="*/ 0 w 2078182"/>
                    <a:gd name="connsiteY5" fmla="*/ 0 h 1402773"/>
                    <a:gd name="connsiteX0" fmla="*/ 0 w 2078182"/>
                    <a:gd name="connsiteY0" fmla="*/ 0 h 1402773"/>
                    <a:gd name="connsiteX1" fmla="*/ 616527 w 2078182"/>
                    <a:gd name="connsiteY1" fmla="*/ 90274 h 1402773"/>
                    <a:gd name="connsiteX2" fmla="*/ 1458191 w 2078182"/>
                    <a:gd name="connsiteY2" fmla="*/ 27928 h 1402773"/>
                    <a:gd name="connsiteX3" fmla="*/ 2078182 w 2078182"/>
                    <a:gd name="connsiteY3" fmla="*/ 0 h 1402773"/>
                    <a:gd name="connsiteX4" fmla="*/ 2078182 w 2078182"/>
                    <a:gd name="connsiteY4" fmla="*/ 1402773 h 1402773"/>
                    <a:gd name="connsiteX5" fmla="*/ 0 w 2078182"/>
                    <a:gd name="connsiteY5" fmla="*/ 1402773 h 1402773"/>
                    <a:gd name="connsiteX6" fmla="*/ 0 w 2078182"/>
                    <a:gd name="connsiteY6" fmla="*/ 0 h 1402773"/>
                    <a:gd name="connsiteX0" fmla="*/ 0 w 2078182"/>
                    <a:gd name="connsiteY0" fmla="*/ 55199 h 1457972"/>
                    <a:gd name="connsiteX1" fmla="*/ 616527 w 2078182"/>
                    <a:gd name="connsiteY1" fmla="*/ 145473 h 1457972"/>
                    <a:gd name="connsiteX2" fmla="*/ 1447800 w 2078182"/>
                    <a:gd name="connsiteY2" fmla="*/ 0 h 1457972"/>
                    <a:gd name="connsiteX3" fmla="*/ 2078182 w 2078182"/>
                    <a:gd name="connsiteY3" fmla="*/ 55199 h 1457972"/>
                    <a:gd name="connsiteX4" fmla="*/ 2078182 w 2078182"/>
                    <a:gd name="connsiteY4" fmla="*/ 1457972 h 1457972"/>
                    <a:gd name="connsiteX5" fmla="*/ 0 w 2078182"/>
                    <a:gd name="connsiteY5" fmla="*/ 1457972 h 1457972"/>
                    <a:gd name="connsiteX6" fmla="*/ 0 w 2078182"/>
                    <a:gd name="connsiteY6" fmla="*/ 55199 h 1457972"/>
                    <a:gd name="connsiteX0" fmla="*/ 0 w 2078182"/>
                    <a:gd name="connsiteY0" fmla="*/ 55199 h 1589815"/>
                    <a:gd name="connsiteX1" fmla="*/ 616527 w 2078182"/>
                    <a:gd name="connsiteY1" fmla="*/ 145473 h 1589815"/>
                    <a:gd name="connsiteX2" fmla="*/ 1447800 w 2078182"/>
                    <a:gd name="connsiteY2" fmla="*/ 0 h 1589815"/>
                    <a:gd name="connsiteX3" fmla="*/ 2078182 w 2078182"/>
                    <a:gd name="connsiteY3" fmla="*/ 55199 h 1589815"/>
                    <a:gd name="connsiteX4" fmla="*/ 2078182 w 2078182"/>
                    <a:gd name="connsiteY4" fmla="*/ 1457972 h 1589815"/>
                    <a:gd name="connsiteX5" fmla="*/ 626918 w 2078182"/>
                    <a:gd name="connsiteY5" fmla="*/ 1589809 h 1589815"/>
                    <a:gd name="connsiteX6" fmla="*/ 0 w 2078182"/>
                    <a:gd name="connsiteY6" fmla="*/ 1457972 h 1589815"/>
                    <a:gd name="connsiteX7" fmla="*/ 0 w 2078182"/>
                    <a:gd name="connsiteY7" fmla="*/ 55199 h 1589815"/>
                    <a:gd name="connsiteX0" fmla="*/ 0 w 2078182"/>
                    <a:gd name="connsiteY0" fmla="*/ 55199 h 1589844"/>
                    <a:gd name="connsiteX1" fmla="*/ 616527 w 2078182"/>
                    <a:gd name="connsiteY1" fmla="*/ 145473 h 1589844"/>
                    <a:gd name="connsiteX2" fmla="*/ 1447800 w 2078182"/>
                    <a:gd name="connsiteY2" fmla="*/ 0 h 1589844"/>
                    <a:gd name="connsiteX3" fmla="*/ 2078182 w 2078182"/>
                    <a:gd name="connsiteY3" fmla="*/ 55199 h 1589844"/>
                    <a:gd name="connsiteX4" fmla="*/ 2078182 w 2078182"/>
                    <a:gd name="connsiteY4" fmla="*/ 1457972 h 1589844"/>
                    <a:gd name="connsiteX5" fmla="*/ 1562100 w 2078182"/>
                    <a:gd name="connsiteY5" fmla="*/ 1392382 h 1589844"/>
                    <a:gd name="connsiteX6" fmla="*/ 626918 w 2078182"/>
                    <a:gd name="connsiteY6" fmla="*/ 1589809 h 1589844"/>
                    <a:gd name="connsiteX7" fmla="*/ 0 w 2078182"/>
                    <a:gd name="connsiteY7" fmla="*/ 1457972 h 1589844"/>
                    <a:gd name="connsiteX8" fmla="*/ 0 w 2078182"/>
                    <a:gd name="connsiteY8" fmla="*/ 55199 h 1589844"/>
                    <a:gd name="connsiteX0" fmla="*/ 0 w 2078182"/>
                    <a:gd name="connsiteY0" fmla="*/ 55199 h 1589844"/>
                    <a:gd name="connsiteX1" fmla="*/ 616527 w 2078182"/>
                    <a:gd name="connsiteY1" fmla="*/ 145473 h 1589844"/>
                    <a:gd name="connsiteX2" fmla="*/ 1447800 w 2078182"/>
                    <a:gd name="connsiteY2" fmla="*/ 0 h 1589844"/>
                    <a:gd name="connsiteX3" fmla="*/ 2078182 w 2078182"/>
                    <a:gd name="connsiteY3" fmla="*/ 55199 h 1589844"/>
                    <a:gd name="connsiteX4" fmla="*/ 2078182 w 2078182"/>
                    <a:gd name="connsiteY4" fmla="*/ 1457972 h 1589844"/>
                    <a:gd name="connsiteX5" fmla="*/ 1562100 w 2078182"/>
                    <a:gd name="connsiteY5" fmla="*/ 1392382 h 1589844"/>
                    <a:gd name="connsiteX6" fmla="*/ 626918 w 2078182"/>
                    <a:gd name="connsiteY6" fmla="*/ 1589809 h 1589844"/>
                    <a:gd name="connsiteX7" fmla="*/ 0 w 2078182"/>
                    <a:gd name="connsiteY7" fmla="*/ 1457972 h 1589844"/>
                    <a:gd name="connsiteX8" fmla="*/ 0 w 2078182"/>
                    <a:gd name="connsiteY8" fmla="*/ 55199 h 1589844"/>
                    <a:gd name="connsiteX0" fmla="*/ 0 w 2078182"/>
                    <a:gd name="connsiteY0" fmla="*/ 128755 h 1663400"/>
                    <a:gd name="connsiteX1" fmla="*/ 616527 w 2078182"/>
                    <a:gd name="connsiteY1" fmla="*/ 219029 h 1663400"/>
                    <a:gd name="connsiteX2" fmla="*/ 1447800 w 2078182"/>
                    <a:gd name="connsiteY2" fmla="*/ 73556 h 1663400"/>
                    <a:gd name="connsiteX3" fmla="*/ 2078182 w 2078182"/>
                    <a:gd name="connsiteY3" fmla="*/ 128755 h 1663400"/>
                    <a:gd name="connsiteX4" fmla="*/ 2078182 w 2078182"/>
                    <a:gd name="connsiteY4" fmla="*/ 1531528 h 1663400"/>
                    <a:gd name="connsiteX5" fmla="*/ 1562100 w 2078182"/>
                    <a:gd name="connsiteY5" fmla="*/ 1465938 h 1663400"/>
                    <a:gd name="connsiteX6" fmla="*/ 626918 w 2078182"/>
                    <a:gd name="connsiteY6" fmla="*/ 1663365 h 1663400"/>
                    <a:gd name="connsiteX7" fmla="*/ 0 w 2078182"/>
                    <a:gd name="connsiteY7" fmla="*/ 1531528 h 1663400"/>
                    <a:gd name="connsiteX8" fmla="*/ 0 w 2078182"/>
                    <a:gd name="connsiteY8" fmla="*/ 128755 h 1663400"/>
                    <a:gd name="connsiteX0" fmla="*/ 0 w 2078182"/>
                    <a:gd name="connsiteY0" fmla="*/ 73952 h 1608597"/>
                    <a:gd name="connsiteX1" fmla="*/ 616527 w 2078182"/>
                    <a:gd name="connsiteY1" fmla="*/ 164226 h 1608597"/>
                    <a:gd name="connsiteX2" fmla="*/ 1447800 w 2078182"/>
                    <a:gd name="connsiteY2" fmla="*/ 18753 h 1608597"/>
                    <a:gd name="connsiteX3" fmla="*/ 2078182 w 2078182"/>
                    <a:gd name="connsiteY3" fmla="*/ 73952 h 1608597"/>
                    <a:gd name="connsiteX4" fmla="*/ 2078182 w 2078182"/>
                    <a:gd name="connsiteY4" fmla="*/ 1476725 h 1608597"/>
                    <a:gd name="connsiteX5" fmla="*/ 1562100 w 2078182"/>
                    <a:gd name="connsiteY5" fmla="*/ 1411135 h 1608597"/>
                    <a:gd name="connsiteX6" fmla="*/ 626918 w 2078182"/>
                    <a:gd name="connsiteY6" fmla="*/ 1608562 h 1608597"/>
                    <a:gd name="connsiteX7" fmla="*/ 0 w 2078182"/>
                    <a:gd name="connsiteY7" fmla="*/ 1476725 h 1608597"/>
                    <a:gd name="connsiteX8" fmla="*/ 0 w 2078182"/>
                    <a:gd name="connsiteY8" fmla="*/ 73952 h 1608597"/>
                    <a:gd name="connsiteX0" fmla="*/ 0 w 2078182"/>
                    <a:gd name="connsiteY0" fmla="*/ 73952 h 1608597"/>
                    <a:gd name="connsiteX1" fmla="*/ 616527 w 2078182"/>
                    <a:gd name="connsiteY1" fmla="*/ 164226 h 1608597"/>
                    <a:gd name="connsiteX2" fmla="*/ 1447800 w 2078182"/>
                    <a:gd name="connsiteY2" fmla="*/ 18753 h 1608597"/>
                    <a:gd name="connsiteX3" fmla="*/ 2078182 w 2078182"/>
                    <a:gd name="connsiteY3" fmla="*/ 73952 h 1608597"/>
                    <a:gd name="connsiteX4" fmla="*/ 2078182 w 2078182"/>
                    <a:gd name="connsiteY4" fmla="*/ 1476725 h 1608597"/>
                    <a:gd name="connsiteX5" fmla="*/ 1562100 w 2078182"/>
                    <a:gd name="connsiteY5" fmla="*/ 1411135 h 1608597"/>
                    <a:gd name="connsiteX6" fmla="*/ 626918 w 2078182"/>
                    <a:gd name="connsiteY6" fmla="*/ 1608562 h 1608597"/>
                    <a:gd name="connsiteX7" fmla="*/ 0 w 2078182"/>
                    <a:gd name="connsiteY7" fmla="*/ 1476725 h 1608597"/>
                    <a:gd name="connsiteX8" fmla="*/ 0 w 2078182"/>
                    <a:gd name="connsiteY8" fmla="*/ 73952 h 1608597"/>
                    <a:gd name="connsiteX0" fmla="*/ 0 w 2078182"/>
                    <a:gd name="connsiteY0" fmla="*/ 76929 h 1611574"/>
                    <a:gd name="connsiteX1" fmla="*/ 616527 w 2078182"/>
                    <a:gd name="connsiteY1" fmla="*/ 167203 h 1611574"/>
                    <a:gd name="connsiteX2" fmla="*/ 1447800 w 2078182"/>
                    <a:gd name="connsiteY2" fmla="*/ 21730 h 1611574"/>
                    <a:gd name="connsiteX3" fmla="*/ 2078182 w 2078182"/>
                    <a:gd name="connsiteY3" fmla="*/ 76929 h 1611574"/>
                    <a:gd name="connsiteX4" fmla="*/ 2078182 w 2078182"/>
                    <a:gd name="connsiteY4" fmla="*/ 1479702 h 1611574"/>
                    <a:gd name="connsiteX5" fmla="*/ 1562100 w 2078182"/>
                    <a:gd name="connsiteY5" fmla="*/ 1414112 h 1611574"/>
                    <a:gd name="connsiteX6" fmla="*/ 626918 w 2078182"/>
                    <a:gd name="connsiteY6" fmla="*/ 1611539 h 1611574"/>
                    <a:gd name="connsiteX7" fmla="*/ 0 w 2078182"/>
                    <a:gd name="connsiteY7" fmla="*/ 1479702 h 1611574"/>
                    <a:gd name="connsiteX8" fmla="*/ 0 w 2078182"/>
                    <a:gd name="connsiteY8" fmla="*/ 76929 h 1611574"/>
                    <a:gd name="connsiteX0" fmla="*/ 0 w 2078182"/>
                    <a:gd name="connsiteY0" fmla="*/ 73952 h 1608597"/>
                    <a:gd name="connsiteX1" fmla="*/ 616527 w 2078182"/>
                    <a:gd name="connsiteY1" fmla="*/ 164226 h 1608597"/>
                    <a:gd name="connsiteX2" fmla="*/ 1447800 w 2078182"/>
                    <a:gd name="connsiteY2" fmla="*/ 18753 h 1608597"/>
                    <a:gd name="connsiteX3" fmla="*/ 2078182 w 2078182"/>
                    <a:gd name="connsiteY3" fmla="*/ 73952 h 1608597"/>
                    <a:gd name="connsiteX4" fmla="*/ 2078182 w 2078182"/>
                    <a:gd name="connsiteY4" fmla="*/ 1476725 h 1608597"/>
                    <a:gd name="connsiteX5" fmla="*/ 1562100 w 2078182"/>
                    <a:gd name="connsiteY5" fmla="*/ 1411135 h 1608597"/>
                    <a:gd name="connsiteX6" fmla="*/ 626918 w 2078182"/>
                    <a:gd name="connsiteY6" fmla="*/ 1608562 h 1608597"/>
                    <a:gd name="connsiteX7" fmla="*/ 0 w 2078182"/>
                    <a:gd name="connsiteY7" fmla="*/ 1476725 h 1608597"/>
                    <a:gd name="connsiteX8" fmla="*/ 0 w 2078182"/>
                    <a:gd name="connsiteY8" fmla="*/ 73952 h 1608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78182" h="1608597">
                      <a:moveTo>
                        <a:pt x="0" y="73952"/>
                      </a:moveTo>
                      <a:cubicBezTo>
                        <a:pt x="279400" y="11065"/>
                        <a:pt x="375227" y="173426"/>
                        <a:pt x="616527" y="164226"/>
                      </a:cubicBezTo>
                      <a:cubicBezTo>
                        <a:pt x="857827" y="155026"/>
                        <a:pt x="1204191" y="33799"/>
                        <a:pt x="1447800" y="18753"/>
                      </a:cubicBezTo>
                      <a:cubicBezTo>
                        <a:pt x="1691409" y="3707"/>
                        <a:pt x="1775690" y="-33961"/>
                        <a:pt x="2078182" y="73952"/>
                      </a:cubicBezTo>
                      <a:lnTo>
                        <a:pt x="2078182" y="1476725"/>
                      </a:lnTo>
                      <a:cubicBezTo>
                        <a:pt x="1858818" y="1432889"/>
                        <a:pt x="1803977" y="1389162"/>
                        <a:pt x="1562100" y="1411135"/>
                      </a:cubicBezTo>
                      <a:cubicBezTo>
                        <a:pt x="1320223" y="1433108"/>
                        <a:pt x="889000" y="1611485"/>
                        <a:pt x="626918" y="1608562"/>
                      </a:cubicBezTo>
                      <a:lnTo>
                        <a:pt x="0" y="1476725"/>
                      </a:lnTo>
                      <a:lnTo>
                        <a:pt x="0" y="73952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53373D8D-E59A-4523-82AA-78EBD304F836}"/>
                    </a:ext>
                  </a:extLst>
                </p:cNvPr>
                <p:cNvSpPr/>
                <p:nvPr/>
              </p:nvSpPr>
              <p:spPr>
                <a:xfrm>
                  <a:off x="5053446" y="4594095"/>
                  <a:ext cx="2556164" cy="156697"/>
                </a:xfrm>
                <a:custGeom>
                  <a:avLst/>
                  <a:gdLst>
                    <a:gd name="connsiteX0" fmla="*/ 0 w 2556164"/>
                    <a:gd name="connsiteY0" fmla="*/ 41855 h 156697"/>
                    <a:gd name="connsiteX1" fmla="*/ 748146 w 2556164"/>
                    <a:gd name="connsiteY1" fmla="*/ 156155 h 156697"/>
                    <a:gd name="connsiteX2" fmla="*/ 1724891 w 2556164"/>
                    <a:gd name="connsiteY2" fmla="*/ 292 h 156697"/>
                    <a:gd name="connsiteX3" fmla="*/ 2556164 w 2556164"/>
                    <a:gd name="connsiteY3" fmla="*/ 124983 h 15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56164" h="156697">
                      <a:moveTo>
                        <a:pt x="0" y="41855"/>
                      </a:moveTo>
                      <a:cubicBezTo>
                        <a:pt x="230332" y="102468"/>
                        <a:pt x="460664" y="163082"/>
                        <a:pt x="748146" y="156155"/>
                      </a:cubicBezTo>
                      <a:cubicBezTo>
                        <a:pt x="1035628" y="149228"/>
                        <a:pt x="1423555" y="5487"/>
                        <a:pt x="1724891" y="292"/>
                      </a:cubicBezTo>
                      <a:cubicBezTo>
                        <a:pt x="2026227" y="-4903"/>
                        <a:pt x="2291195" y="60040"/>
                        <a:pt x="2556164" y="124983"/>
                      </a:cubicBez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BDEBBA84-A54A-4755-8E64-D9A7824C9CAC}"/>
                    </a:ext>
                  </a:extLst>
                </p:cNvPr>
                <p:cNvSpPr/>
                <p:nvPr/>
              </p:nvSpPr>
              <p:spPr>
                <a:xfrm>
                  <a:off x="5053446" y="4720079"/>
                  <a:ext cx="2556164" cy="156697"/>
                </a:xfrm>
                <a:custGeom>
                  <a:avLst/>
                  <a:gdLst>
                    <a:gd name="connsiteX0" fmla="*/ 0 w 2556164"/>
                    <a:gd name="connsiteY0" fmla="*/ 41855 h 156697"/>
                    <a:gd name="connsiteX1" fmla="*/ 748146 w 2556164"/>
                    <a:gd name="connsiteY1" fmla="*/ 156155 h 156697"/>
                    <a:gd name="connsiteX2" fmla="*/ 1724891 w 2556164"/>
                    <a:gd name="connsiteY2" fmla="*/ 292 h 156697"/>
                    <a:gd name="connsiteX3" fmla="*/ 2556164 w 2556164"/>
                    <a:gd name="connsiteY3" fmla="*/ 124983 h 15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56164" h="156697">
                      <a:moveTo>
                        <a:pt x="0" y="41855"/>
                      </a:moveTo>
                      <a:cubicBezTo>
                        <a:pt x="230332" y="102468"/>
                        <a:pt x="460664" y="163082"/>
                        <a:pt x="748146" y="156155"/>
                      </a:cubicBezTo>
                      <a:cubicBezTo>
                        <a:pt x="1035628" y="149228"/>
                        <a:pt x="1423555" y="5487"/>
                        <a:pt x="1724891" y="292"/>
                      </a:cubicBezTo>
                      <a:cubicBezTo>
                        <a:pt x="2026227" y="-4903"/>
                        <a:pt x="2291195" y="60040"/>
                        <a:pt x="2556164" y="124983"/>
                      </a:cubicBez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C3865AA-3C55-47C2-BB61-0CA62E5B8B53}"/>
                    </a:ext>
                  </a:extLst>
                </p:cNvPr>
                <p:cNvSpPr/>
                <p:nvPr/>
              </p:nvSpPr>
              <p:spPr>
                <a:xfrm>
                  <a:off x="5053446" y="4871184"/>
                  <a:ext cx="2556164" cy="156697"/>
                </a:xfrm>
                <a:custGeom>
                  <a:avLst/>
                  <a:gdLst>
                    <a:gd name="connsiteX0" fmla="*/ 0 w 2556164"/>
                    <a:gd name="connsiteY0" fmla="*/ 41855 h 156697"/>
                    <a:gd name="connsiteX1" fmla="*/ 748146 w 2556164"/>
                    <a:gd name="connsiteY1" fmla="*/ 156155 h 156697"/>
                    <a:gd name="connsiteX2" fmla="*/ 1724891 w 2556164"/>
                    <a:gd name="connsiteY2" fmla="*/ 292 h 156697"/>
                    <a:gd name="connsiteX3" fmla="*/ 2556164 w 2556164"/>
                    <a:gd name="connsiteY3" fmla="*/ 124983 h 15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56164" h="156697">
                      <a:moveTo>
                        <a:pt x="0" y="41855"/>
                      </a:moveTo>
                      <a:cubicBezTo>
                        <a:pt x="230332" y="102468"/>
                        <a:pt x="460664" y="163082"/>
                        <a:pt x="748146" y="156155"/>
                      </a:cubicBezTo>
                      <a:cubicBezTo>
                        <a:pt x="1035628" y="149228"/>
                        <a:pt x="1423555" y="5487"/>
                        <a:pt x="1724891" y="292"/>
                      </a:cubicBezTo>
                      <a:cubicBezTo>
                        <a:pt x="2026227" y="-4903"/>
                        <a:pt x="2291195" y="60040"/>
                        <a:pt x="2556164" y="124983"/>
                      </a:cubicBez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2E3983BF-3587-4C87-9104-5583C9B2CF07}"/>
                    </a:ext>
                  </a:extLst>
                </p:cNvPr>
                <p:cNvSpPr/>
                <p:nvPr/>
              </p:nvSpPr>
              <p:spPr>
                <a:xfrm>
                  <a:off x="5053446" y="4997168"/>
                  <a:ext cx="2556164" cy="156697"/>
                </a:xfrm>
                <a:custGeom>
                  <a:avLst/>
                  <a:gdLst>
                    <a:gd name="connsiteX0" fmla="*/ 0 w 2556164"/>
                    <a:gd name="connsiteY0" fmla="*/ 41855 h 156697"/>
                    <a:gd name="connsiteX1" fmla="*/ 748146 w 2556164"/>
                    <a:gd name="connsiteY1" fmla="*/ 156155 h 156697"/>
                    <a:gd name="connsiteX2" fmla="*/ 1724891 w 2556164"/>
                    <a:gd name="connsiteY2" fmla="*/ 292 h 156697"/>
                    <a:gd name="connsiteX3" fmla="*/ 2556164 w 2556164"/>
                    <a:gd name="connsiteY3" fmla="*/ 124983 h 15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56164" h="156697">
                      <a:moveTo>
                        <a:pt x="0" y="41855"/>
                      </a:moveTo>
                      <a:cubicBezTo>
                        <a:pt x="230332" y="102468"/>
                        <a:pt x="460664" y="163082"/>
                        <a:pt x="748146" y="156155"/>
                      </a:cubicBezTo>
                      <a:cubicBezTo>
                        <a:pt x="1035628" y="149228"/>
                        <a:pt x="1423555" y="5487"/>
                        <a:pt x="1724891" y="292"/>
                      </a:cubicBezTo>
                      <a:cubicBezTo>
                        <a:pt x="2026227" y="-4903"/>
                        <a:pt x="2291195" y="60040"/>
                        <a:pt x="2556164" y="124983"/>
                      </a:cubicBez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E41AF4BB-FA71-470E-B0E6-B1D8F1405EDC}"/>
                    </a:ext>
                  </a:extLst>
                </p:cNvPr>
                <p:cNvSpPr/>
                <p:nvPr/>
              </p:nvSpPr>
              <p:spPr>
                <a:xfrm>
                  <a:off x="5053446" y="5134393"/>
                  <a:ext cx="2556164" cy="156697"/>
                </a:xfrm>
                <a:custGeom>
                  <a:avLst/>
                  <a:gdLst>
                    <a:gd name="connsiteX0" fmla="*/ 0 w 2556164"/>
                    <a:gd name="connsiteY0" fmla="*/ 41855 h 156697"/>
                    <a:gd name="connsiteX1" fmla="*/ 748146 w 2556164"/>
                    <a:gd name="connsiteY1" fmla="*/ 156155 h 156697"/>
                    <a:gd name="connsiteX2" fmla="*/ 1724891 w 2556164"/>
                    <a:gd name="connsiteY2" fmla="*/ 292 h 156697"/>
                    <a:gd name="connsiteX3" fmla="*/ 2556164 w 2556164"/>
                    <a:gd name="connsiteY3" fmla="*/ 124983 h 15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56164" h="156697">
                      <a:moveTo>
                        <a:pt x="0" y="41855"/>
                      </a:moveTo>
                      <a:cubicBezTo>
                        <a:pt x="230332" y="102468"/>
                        <a:pt x="460664" y="163082"/>
                        <a:pt x="748146" y="156155"/>
                      </a:cubicBezTo>
                      <a:cubicBezTo>
                        <a:pt x="1035628" y="149228"/>
                        <a:pt x="1423555" y="5487"/>
                        <a:pt x="1724891" y="292"/>
                      </a:cubicBezTo>
                      <a:cubicBezTo>
                        <a:pt x="2026227" y="-4903"/>
                        <a:pt x="2291195" y="60040"/>
                        <a:pt x="2556164" y="124983"/>
                      </a:cubicBez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7A6CE10D-4578-489B-8FD0-13B4EFB743F9}"/>
                    </a:ext>
                  </a:extLst>
                </p:cNvPr>
                <p:cNvSpPr/>
                <p:nvPr/>
              </p:nvSpPr>
              <p:spPr>
                <a:xfrm>
                  <a:off x="5053446" y="5260377"/>
                  <a:ext cx="2556164" cy="156697"/>
                </a:xfrm>
                <a:custGeom>
                  <a:avLst/>
                  <a:gdLst>
                    <a:gd name="connsiteX0" fmla="*/ 0 w 2556164"/>
                    <a:gd name="connsiteY0" fmla="*/ 41855 h 156697"/>
                    <a:gd name="connsiteX1" fmla="*/ 748146 w 2556164"/>
                    <a:gd name="connsiteY1" fmla="*/ 156155 h 156697"/>
                    <a:gd name="connsiteX2" fmla="*/ 1724891 w 2556164"/>
                    <a:gd name="connsiteY2" fmla="*/ 292 h 156697"/>
                    <a:gd name="connsiteX3" fmla="*/ 2556164 w 2556164"/>
                    <a:gd name="connsiteY3" fmla="*/ 124983 h 15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56164" h="156697">
                      <a:moveTo>
                        <a:pt x="0" y="41855"/>
                      </a:moveTo>
                      <a:cubicBezTo>
                        <a:pt x="230332" y="102468"/>
                        <a:pt x="460664" y="163082"/>
                        <a:pt x="748146" y="156155"/>
                      </a:cubicBezTo>
                      <a:cubicBezTo>
                        <a:pt x="1035628" y="149228"/>
                        <a:pt x="1423555" y="5487"/>
                        <a:pt x="1724891" y="292"/>
                      </a:cubicBezTo>
                      <a:cubicBezTo>
                        <a:pt x="2026227" y="-4903"/>
                        <a:pt x="2291195" y="60040"/>
                        <a:pt x="2556164" y="124983"/>
                      </a:cubicBez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3269AABC-2A1B-41A1-9C6E-DBE1D14A0F91}"/>
                    </a:ext>
                  </a:extLst>
                </p:cNvPr>
                <p:cNvSpPr/>
                <p:nvPr/>
              </p:nvSpPr>
              <p:spPr>
                <a:xfrm>
                  <a:off x="5053446" y="5411482"/>
                  <a:ext cx="2556164" cy="156697"/>
                </a:xfrm>
                <a:custGeom>
                  <a:avLst/>
                  <a:gdLst>
                    <a:gd name="connsiteX0" fmla="*/ 0 w 2556164"/>
                    <a:gd name="connsiteY0" fmla="*/ 41855 h 156697"/>
                    <a:gd name="connsiteX1" fmla="*/ 748146 w 2556164"/>
                    <a:gd name="connsiteY1" fmla="*/ 156155 h 156697"/>
                    <a:gd name="connsiteX2" fmla="*/ 1724891 w 2556164"/>
                    <a:gd name="connsiteY2" fmla="*/ 292 h 156697"/>
                    <a:gd name="connsiteX3" fmla="*/ 2556164 w 2556164"/>
                    <a:gd name="connsiteY3" fmla="*/ 124983 h 15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56164" h="156697">
                      <a:moveTo>
                        <a:pt x="0" y="41855"/>
                      </a:moveTo>
                      <a:cubicBezTo>
                        <a:pt x="230332" y="102468"/>
                        <a:pt x="460664" y="163082"/>
                        <a:pt x="748146" y="156155"/>
                      </a:cubicBezTo>
                      <a:cubicBezTo>
                        <a:pt x="1035628" y="149228"/>
                        <a:pt x="1423555" y="5487"/>
                        <a:pt x="1724891" y="292"/>
                      </a:cubicBezTo>
                      <a:cubicBezTo>
                        <a:pt x="2026227" y="-4903"/>
                        <a:pt x="2291195" y="60040"/>
                        <a:pt x="2556164" y="124983"/>
                      </a:cubicBez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98EBA213-B9A7-4EBE-9EE1-B1706D9D9576}"/>
                    </a:ext>
                  </a:extLst>
                </p:cNvPr>
                <p:cNvSpPr/>
                <p:nvPr/>
              </p:nvSpPr>
              <p:spPr>
                <a:xfrm>
                  <a:off x="5053446" y="5537466"/>
                  <a:ext cx="2556164" cy="156697"/>
                </a:xfrm>
                <a:custGeom>
                  <a:avLst/>
                  <a:gdLst>
                    <a:gd name="connsiteX0" fmla="*/ 0 w 2556164"/>
                    <a:gd name="connsiteY0" fmla="*/ 41855 h 156697"/>
                    <a:gd name="connsiteX1" fmla="*/ 748146 w 2556164"/>
                    <a:gd name="connsiteY1" fmla="*/ 156155 h 156697"/>
                    <a:gd name="connsiteX2" fmla="*/ 1724891 w 2556164"/>
                    <a:gd name="connsiteY2" fmla="*/ 292 h 156697"/>
                    <a:gd name="connsiteX3" fmla="*/ 2556164 w 2556164"/>
                    <a:gd name="connsiteY3" fmla="*/ 124983 h 156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56164" h="156697">
                      <a:moveTo>
                        <a:pt x="0" y="41855"/>
                      </a:moveTo>
                      <a:cubicBezTo>
                        <a:pt x="230332" y="102468"/>
                        <a:pt x="460664" y="163082"/>
                        <a:pt x="748146" y="156155"/>
                      </a:cubicBezTo>
                      <a:cubicBezTo>
                        <a:pt x="1035628" y="149228"/>
                        <a:pt x="1423555" y="5487"/>
                        <a:pt x="1724891" y="292"/>
                      </a:cubicBezTo>
                      <a:cubicBezTo>
                        <a:pt x="2026227" y="-4903"/>
                        <a:pt x="2291195" y="60040"/>
                        <a:pt x="2556164" y="124983"/>
                      </a:cubicBez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BC8770A-3F04-4364-B502-D733CFD1D8EC}"/>
                  </a:ext>
                </a:extLst>
              </p:cNvPr>
              <p:cNvSpPr txBox="1"/>
              <p:nvPr/>
            </p:nvSpPr>
            <p:spPr>
              <a:xfrm>
                <a:off x="6781800" y="3318164"/>
                <a:ext cx="197427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 Nova" panose="020B0504020202020204" pitchFamily="34" charset="0"/>
                  </a:rPr>
                  <a:t>Transverse wave</a:t>
                </a:r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0A73DC4C-3F1E-4F4D-AE7E-FEB9F0AC9CF3}"/>
                  </a:ext>
                </a:extLst>
              </p:cNvPr>
              <p:cNvCxnSpPr/>
              <p:nvPr/>
            </p:nvCxnSpPr>
            <p:spPr>
              <a:xfrm flipV="1">
                <a:off x="9008918" y="1796376"/>
                <a:ext cx="0" cy="5123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A4953886-1245-49D9-9F50-FBE7A6058AC7}"/>
                      </a:ext>
                    </a:extLst>
                  </p:cNvPr>
                  <p:cNvSpPr txBox="1"/>
                  <p:nvPr/>
                </p:nvSpPr>
                <p:spPr>
                  <a:xfrm>
                    <a:off x="9027442" y="1818409"/>
                    <a:ext cx="30931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A4953886-1245-49D9-9F50-FBE7A6058AC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27442" y="1818409"/>
                    <a:ext cx="309315" cy="276999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7843" r="-3922" b="-173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75DCDF5-5740-4502-A533-9DA604AD2A81}"/>
                </a:ext>
              </a:extLst>
            </p:cNvPr>
            <p:cNvGrpSpPr/>
            <p:nvPr/>
          </p:nvGrpSpPr>
          <p:grpSpPr>
            <a:xfrm>
              <a:off x="1411063" y="1226614"/>
              <a:ext cx="3492451" cy="2193974"/>
              <a:chOff x="1411062" y="1724891"/>
              <a:chExt cx="3492451" cy="219397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792E2DE-ABC0-4F05-91C6-F26745F6B41F}"/>
                  </a:ext>
                </a:extLst>
              </p:cNvPr>
              <p:cNvGrpSpPr/>
              <p:nvPr/>
            </p:nvGrpSpPr>
            <p:grpSpPr>
              <a:xfrm>
                <a:off x="1984664" y="1724891"/>
                <a:ext cx="2410691" cy="1402773"/>
                <a:chOff x="2317173" y="1724891"/>
                <a:chExt cx="2078182" cy="1402773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9529DB60-2715-470A-ABCE-C1825F82EBE6}"/>
                    </a:ext>
                  </a:extLst>
                </p:cNvPr>
                <p:cNvSpPr/>
                <p:nvPr/>
              </p:nvSpPr>
              <p:spPr>
                <a:xfrm>
                  <a:off x="2317173" y="1724891"/>
                  <a:ext cx="2078182" cy="1402773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" name="Straight Connector 4">
                  <a:extLst>
                    <a:ext uri="{FF2B5EF4-FFF2-40B4-BE49-F238E27FC236}">
                      <a16:creationId xmlns:a16="http://schemas.microsoft.com/office/drawing/2014/main" id="{E9524D6C-E25B-472F-A50C-521F6971E8CF}"/>
                    </a:ext>
                  </a:extLst>
                </p:cNvPr>
                <p:cNvCxnSpPr/>
                <p:nvPr/>
              </p:nvCxnSpPr>
              <p:spPr>
                <a:xfrm>
                  <a:off x="2317173" y="1818409"/>
                  <a:ext cx="2078182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Connector 5">
                  <a:extLst>
                    <a:ext uri="{FF2B5EF4-FFF2-40B4-BE49-F238E27FC236}">
                      <a16:creationId xmlns:a16="http://schemas.microsoft.com/office/drawing/2014/main" id="{D91AE906-FC2F-4E80-AFF8-4BC27B02C901}"/>
                    </a:ext>
                  </a:extLst>
                </p:cNvPr>
                <p:cNvCxnSpPr/>
                <p:nvPr/>
              </p:nvCxnSpPr>
              <p:spPr>
                <a:xfrm>
                  <a:off x="2317173" y="1970809"/>
                  <a:ext cx="2078182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AAF6C6C5-CBFA-452D-81B9-D0E60679A7CA}"/>
                    </a:ext>
                  </a:extLst>
                </p:cNvPr>
                <p:cNvCxnSpPr/>
                <p:nvPr/>
              </p:nvCxnSpPr>
              <p:spPr>
                <a:xfrm>
                  <a:off x="2317173" y="2137063"/>
                  <a:ext cx="2078182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8BB02F2A-5F1F-4C9A-8E32-74D8D06E1E77}"/>
                    </a:ext>
                  </a:extLst>
                </p:cNvPr>
                <p:cNvCxnSpPr/>
                <p:nvPr/>
              </p:nvCxnSpPr>
              <p:spPr>
                <a:xfrm>
                  <a:off x="2317173" y="2320636"/>
                  <a:ext cx="2078182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3D785D83-B3D7-4010-86BC-C57FBBBEFF68}"/>
                    </a:ext>
                  </a:extLst>
                </p:cNvPr>
                <p:cNvCxnSpPr/>
                <p:nvPr/>
              </p:nvCxnSpPr>
              <p:spPr>
                <a:xfrm>
                  <a:off x="2317173" y="2479964"/>
                  <a:ext cx="2078182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6AF7B334-17D0-49AF-9865-851856B75722}"/>
                    </a:ext>
                  </a:extLst>
                </p:cNvPr>
                <p:cNvCxnSpPr/>
                <p:nvPr/>
              </p:nvCxnSpPr>
              <p:spPr>
                <a:xfrm>
                  <a:off x="2317173" y="2632364"/>
                  <a:ext cx="2078182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D3FBFD31-5F98-4323-BAEE-A7EB6A90585C}"/>
                    </a:ext>
                  </a:extLst>
                </p:cNvPr>
                <p:cNvCxnSpPr/>
                <p:nvPr/>
              </p:nvCxnSpPr>
              <p:spPr>
                <a:xfrm>
                  <a:off x="2317173" y="2798618"/>
                  <a:ext cx="2078182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B0AF161E-A542-40F8-800F-5C83EF23A511}"/>
                    </a:ext>
                  </a:extLst>
                </p:cNvPr>
                <p:cNvCxnSpPr/>
                <p:nvPr/>
              </p:nvCxnSpPr>
              <p:spPr>
                <a:xfrm>
                  <a:off x="2317173" y="2982191"/>
                  <a:ext cx="2078182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AC0A3811-67AD-47BC-9AB3-5538D434AAB6}"/>
                      </a:ext>
                    </a:extLst>
                  </p:cNvPr>
                  <p:cNvSpPr txBox="1"/>
                  <p:nvPr/>
                </p:nvSpPr>
                <p:spPr>
                  <a:xfrm>
                    <a:off x="1958331" y="3180201"/>
                    <a:ext cx="2762274" cy="7386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latin typeface="Arial Nova" panose="020B0504020202020204" pitchFamily="34" charset="0"/>
                      </a:rPr>
                      <a:t>Fibers in a matrix</a:t>
                    </a:r>
                  </a:p>
                  <a:p>
                    <a:pPr algn="ctr"/>
                    <a:r>
                      <a:rPr lang="en-US" sz="1400" dirty="0">
                        <a:latin typeface="Arial Nova" panose="020B0504020202020204" pitchFamily="34" charset="0"/>
                      </a:rPr>
                      <a:t>Remote loading in fibers is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a14:m>
                    <a:endParaRPr lang="en-US" sz="1400" dirty="0">
                      <a:latin typeface="Arial Nova" panose="020B0504020202020204" pitchFamily="34" charset="0"/>
                    </a:endParaRPr>
                  </a:p>
                  <a:p>
                    <a:pPr algn="ctr"/>
                    <a:r>
                      <a:rPr lang="en-US" sz="1400" dirty="0">
                        <a:latin typeface="Arial Nova" panose="020B0504020202020204" pitchFamily="34" charset="0"/>
                      </a:rPr>
                      <a:t>Bonds can be either stiff or soft  </a:t>
                    </a: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AC0A3811-67AD-47BC-9AB3-5538D434AAB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8331" y="3180201"/>
                    <a:ext cx="2762274" cy="73866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t="-820" r="-1987" b="-737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6A8A90C5-03C8-4408-B822-B97D5A3BEAA2}"/>
                  </a:ext>
                </a:extLst>
              </p:cNvPr>
              <p:cNvCxnSpPr/>
              <p:nvPr/>
            </p:nvCxnSpPr>
            <p:spPr>
              <a:xfrm>
                <a:off x="4395355" y="1970809"/>
                <a:ext cx="426027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E2ABCC8B-6E12-4D70-84D6-3E4FA56C84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558637" y="1984908"/>
                <a:ext cx="426027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BABF099E-094F-42DB-A23F-9DA485F6A68E}"/>
                      </a:ext>
                    </a:extLst>
                  </p:cNvPr>
                  <p:cNvSpPr txBox="1"/>
                  <p:nvPr/>
                </p:nvSpPr>
                <p:spPr>
                  <a:xfrm>
                    <a:off x="4608368" y="1946939"/>
                    <a:ext cx="29514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BABF099E-094F-42DB-A23F-9DA485F6A68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08368" y="1946939"/>
                    <a:ext cx="295145" cy="276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8333" r="-4167" b="-173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E6D8E0F7-499B-4930-A6CB-6E9DFD0A208B}"/>
                      </a:ext>
                    </a:extLst>
                  </p:cNvPr>
                  <p:cNvSpPr txBox="1"/>
                  <p:nvPr/>
                </p:nvSpPr>
                <p:spPr>
                  <a:xfrm>
                    <a:off x="1411062" y="1985134"/>
                    <a:ext cx="29514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E6D8E0F7-499B-4930-A6CB-6E9DFD0A208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11062" y="1985134"/>
                    <a:ext cx="295145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8163" r="-4082" b="-173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97766F1-BEB6-4CAB-8CEB-CCD0FD83EA53}"/>
                  </a:ext>
                </a:extLst>
              </p:cNvPr>
              <p:cNvSpPr/>
              <p:nvPr/>
            </p:nvSpPr>
            <p:spPr>
              <a:xfrm>
                <a:off x="3001976" y="2753245"/>
                <a:ext cx="91440" cy="914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BFEF60FA-0F85-4177-A05E-2BF3E6FE049B}"/>
                  </a:ext>
                </a:extLst>
              </p:cNvPr>
              <p:cNvSpPr/>
              <p:nvPr/>
            </p:nvSpPr>
            <p:spPr>
              <a:xfrm>
                <a:off x="3881740" y="2448792"/>
                <a:ext cx="91440" cy="914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B90DC2A9-70C9-431A-9AAC-EDC0E7B4DF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01976" y="2526841"/>
                <a:ext cx="893155" cy="27212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8F453D99-06D1-4AB9-820E-13A307051316}"/>
                      </a:ext>
                    </a:extLst>
                  </p:cNvPr>
                  <p:cNvSpPr txBox="1"/>
                  <p:nvPr/>
                </p:nvSpPr>
                <p:spPr>
                  <a:xfrm>
                    <a:off x="2811219" y="2715792"/>
                    <a:ext cx="19075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oMath>
                      </m:oMathPara>
                    </a14:m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8F453D99-06D1-4AB9-820E-13A30705131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11219" y="2715792"/>
                    <a:ext cx="190757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2903" r="-161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4D452CC7-3A72-46AC-B954-FD940C097B80}"/>
                      </a:ext>
                    </a:extLst>
                  </p:cNvPr>
                  <p:cNvSpPr txBox="1"/>
                  <p:nvPr/>
                </p:nvSpPr>
                <p:spPr>
                  <a:xfrm>
                    <a:off x="3976521" y="2223938"/>
                    <a:ext cx="20839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𝐪</m:t>
                          </m:r>
                        </m:oMath>
                      </m:oMathPara>
                    </a14:m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4D452CC7-3A72-46AC-B954-FD940C097B8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76521" y="2223938"/>
                    <a:ext cx="208390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2857" r="-22857" b="-2888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3ACD3B89-543B-4CE7-8A72-2890B2800B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0806" y="4334519"/>
            <a:ext cx="8116908" cy="228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6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A60E1-9D31-496C-B0E7-BCBD12494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Emu simulation of instability in compression in a composite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9ADED7-2CE0-4E59-A19F-34B6EDFD2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23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7F26B8-BA64-4614-9E50-A62F126845AB}"/>
              </a:ext>
            </a:extLst>
          </p:cNvPr>
          <p:cNvGrpSpPr>
            <a:grpSpLocks noChangeAspect="1"/>
          </p:cNvGrpSpPr>
          <p:nvPr/>
        </p:nvGrpSpPr>
        <p:grpSpPr>
          <a:xfrm>
            <a:off x="9194103" y="2819262"/>
            <a:ext cx="2538178" cy="2810815"/>
            <a:chOff x="968475" y="2909549"/>
            <a:chExt cx="3115432" cy="345007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9D1E501-A8F3-4FC7-9E3E-F1710CA256D8}"/>
                </a:ext>
              </a:extLst>
            </p:cNvPr>
            <p:cNvSpPr txBox="1"/>
            <p:nvPr/>
          </p:nvSpPr>
          <p:spPr>
            <a:xfrm>
              <a:off x="1077239" y="5897961"/>
              <a:ext cx="27225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 Nova" panose="020B0504020202020204" pitchFamily="34" charset="0"/>
                </a:rPr>
                <a:t>Kink band in a composite</a:t>
              </a:r>
            </a:p>
            <a:p>
              <a:pPr algn="ctr"/>
              <a:r>
                <a:rPr lang="en-US" sz="1200" dirty="0">
                  <a:latin typeface="Arial Nova" panose="020B0504020202020204" pitchFamily="34" charset="0"/>
                </a:rPr>
                <a:t>Image: S.P.H. </a:t>
              </a:r>
              <a:r>
                <a:rPr lang="en-US" sz="1200" dirty="0" err="1">
                  <a:latin typeface="Arial Nova" panose="020B0504020202020204" pitchFamily="34" charset="0"/>
                </a:rPr>
                <a:t>Skovsgard</a:t>
              </a:r>
              <a:r>
                <a:rPr lang="en-US" sz="1200" dirty="0">
                  <a:latin typeface="Arial Nova" panose="020B0504020202020204" pitchFamily="34" charset="0"/>
                </a:rPr>
                <a:t>, thesis, 2019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BE87763-5736-406E-9C1B-8B861825F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8475" y="2909549"/>
              <a:ext cx="3115432" cy="2965158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13AF57E-0FCC-4733-9CEA-AE99D48A68EC}"/>
              </a:ext>
            </a:extLst>
          </p:cNvPr>
          <p:cNvGrpSpPr/>
          <p:nvPr/>
        </p:nvGrpSpPr>
        <p:grpSpPr>
          <a:xfrm>
            <a:off x="163064" y="2678620"/>
            <a:ext cx="5314113" cy="2737130"/>
            <a:chOff x="427265" y="1954226"/>
            <a:chExt cx="5314113" cy="273713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06E873B-EC7B-45ED-BD1F-ED5FFE3A3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424" t="24410" r="30548" b="1194"/>
            <a:stretch/>
          </p:blipFill>
          <p:spPr>
            <a:xfrm>
              <a:off x="2883599" y="1954226"/>
              <a:ext cx="2843265" cy="273395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C7D1120-D767-4B2D-A740-6E8BB1E854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726" t="24124" r="31041" b="1482"/>
            <a:stretch/>
          </p:blipFill>
          <p:spPr>
            <a:xfrm>
              <a:off x="427265" y="1954226"/>
              <a:ext cx="2706337" cy="2733954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79A1ED0-4FFF-4152-BF03-7BE01D8798A2}"/>
                </a:ext>
              </a:extLst>
            </p:cNvPr>
            <p:cNvGrpSpPr/>
            <p:nvPr/>
          </p:nvGrpSpPr>
          <p:grpSpPr>
            <a:xfrm>
              <a:off x="5342241" y="2585967"/>
              <a:ext cx="219213" cy="1267480"/>
              <a:chOff x="7139836" y="2908127"/>
              <a:chExt cx="277660" cy="1605419"/>
            </a:xfrm>
          </p:grpSpPr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760A5F60-016B-4737-B79A-24DA13E26B1D}"/>
                  </a:ext>
                </a:extLst>
              </p:cNvPr>
              <p:cNvCxnSpPr/>
              <p:nvPr/>
            </p:nvCxnSpPr>
            <p:spPr>
              <a:xfrm flipH="1">
                <a:off x="7139836" y="3732756"/>
                <a:ext cx="275572" cy="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F25F241C-5560-443B-A2E8-A4F4C8F8EB8C}"/>
                  </a:ext>
                </a:extLst>
              </p:cNvPr>
              <p:cNvCxnSpPr/>
              <p:nvPr/>
            </p:nvCxnSpPr>
            <p:spPr>
              <a:xfrm flipH="1">
                <a:off x="7139836" y="2908127"/>
                <a:ext cx="275572" cy="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48573E7E-7A6D-4B71-ACA7-0DB821483DB8}"/>
                  </a:ext>
                </a:extLst>
              </p:cNvPr>
              <p:cNvCxnSpPr/>
              <p:nvPr/>
            </p:nvCxnSpPr>
            <p:spPr>
              <a:xfrm flipH="1">
                <a:off x="7141924" y="4513546"/>
                <a:ext cx="275572" cy="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6329B71-963E-473B-92DB-1A11F8996870}"/>
                </a:ext>
              </a:extLst>
            </p:cNvPr>
            <p:cNvGrpSpPr/>
            <p:nvPr/>
          </p:nvGrpSpPr>
          <p:grpSpPr>
            <a:xfrm flipH="1">
              <a:off x="3167840" y="2603272"/>
              <a:ext cx="219213" cy="1267480"/>
              <a:chOff x="7139836" y="2908127"/>
              <a:chExt cx="277660" cy="1605419"/>
            </a:xfrm>
          </p:grpSpPr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FA8F0B90-7060-4BD0-9A51-3050BCB0D9A7}"/>
                  </a:ext>
                </a:extLst>
              </p:cNvPr>
              <p:cNvCxnSpPr/>
              <p:nvPr/>
            </p:nvCxnSpPr>
            <p:spPr>
              <a:xfrm flipH="1">
                <a:off x="7139836" y="3732756"/>
                <a:ext cx="275572" cy="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CA38A7A4-31E5-4297-966E-CB0BE96C40FE}"/>
                  </a:ext>
                </a:extLst>
              </p:cNvPr>
              <p:cNvCxnSpPr/>
              <p:nvPr/>
            </p:nvCxnSpPr>
            <p:spPr>
              <a:xfrm flipH="1">
                <a:off x="7139836" y="2908127"/>
                <a:ext cx="275572" cy="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9FEB5C3B-767C-4D9D-9822-15A698696249}"/>
                  </a:ext>
                </a:extLst>
              </p:cNvPr>
              <p:cNvCxnSpPr/>
              <p:nvPr/>
            </p:nvCxnSpPr>
            <p:spPr>
              <a:xfrm flipH="1">
                <a:off x="7141924" y="4513546"/>
                <a:ext cx="275572" cy="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3CF7BE3-9810-4CC7-B622-CA5F81468E40}"/>
                </a:ext>
              </a:extLst>
            </p:cNvPr>
            <p:cNvSpPr txBox="1"/>
            <p:nvPr/>
          </p:nvSpPr>
          <p:spPr>
            <a:xfrm>
              <a:off x="1505189" y="4369006"/>
              <a:ext cx="471046" cy="242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 Nova" panose="020B0504020202020204" pitchFamily="34" charset="0"/>
                </a:rPr>
                <a:t>Initial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7B3A1D9-0F0D-4150-959F-401DD1B49045}"/>
                </a:ext>
              </a:extLst>
            </p:cNvPr>
            <p:cNvSpPr txBox="1"/>
            <p:nvPr/>
          </p:nvSpPr>
          <p:spPr>
            <a:xfrm>
              <a:off x="3016017" y="4198913"/>
              <a:ext cx="272536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 Nova" panose="020B0504020202020204" pitchFamily="34" charset="0"/>
                </a:rPr>
                <a:t>Final</a:t>
              </a:r>
            </a:p>
            <a:p>
              <a:r>
                <a:rPr lang="en-US" sz="1200" dirty="0">
                  <a:solidFill>
                    <a:schemeClr val="bg1"/>
                  </a:solidFill>
                  <a:latin typeface="Arial Nova" panose="020B0504020202020204" pitchFamily="34" charset="0"/>
                </a:rPr>
                <a:t>Colors show displacement magnitude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9B102186-DEDD-41A2-AB8D-A0EA5373CCCC}"/>
              </a:ext>
            </a:extLst>
          </p:cNvPr>
          <p:cNvSpPr txBox="1"/>
          <p:nvPr/>
        </p:nvSpPr>
        <p:spPr>
          <a:xfrm>
            <a:off x="1089764" y="1215025"/>
            <a:ext cx="6942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Bonds in the horizontal direction are more stiff than the others.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Anisotropic, </a:t>
            </a:r>
            <a:r>
              <a:rPr lang="en-US" dirty="0" err="1">
                <a:latin typeface="Arial Nova" panose="020B0504020202020204" pitchFamily="34" charset="0"/>
              </a:rPr>
              <a:t>microelastic</a:t>
            </a:r>
            <a:r>
              <a:rPr lang="en-US" dirty="0">
                <a:latin typeface="Arial Nova" panose="020B0504020202020204" pitchFamily="34" charset="0"/>
              </a:rPr>
              <a:t> material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There is no damage (bond breakage) in the </a:t>
            </a:r>
            <a:r>
              <a:rPr lang="en-US" dirty="0" err="1">
                <a:latin typeface="Arial Nova" panose="020B0504020202020204" pitchFamily="34" charset="0"/>
              </a:rPr>
              <a:t>peridynamic</a:t>
            </a:r>
            <a:r>
              <a:rPr lang="en-US" dirty="0">
                <a:latin typeface="Arial Nova" panose="020B0504020202020204" pitchFamily="34" charset="0"/>
              </a:rPr>
              <a:t> model.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B578286F-A76B-4186-A90C-78E1C48D76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233" t="6273" r="15425" b="23425"/>
          <a:stretch/>
        </p:blipFill>
        <p:spPr>
          <a:xfrm>
            <a:off x="6076187" y="2819262"/>
            <a:ext cx="2629340" cy="2336214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B9156AAA-7387-4EF5-9F33-9053225545A5}"/>
              </a:ext>
            </a:extLst>
          </p:cNvPr>
          <p:cNvSpPr txBox="1"/>
          <p:nvPr/>
        </p:nvSpPr>
        <p:spPr>
          <a:xfrm>
            <a:off x="7057240" y="5155477"/>
            <a:ext cx="795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ova" panose="020B0504020202020204" pitchFamily="34" charset="0"/>
              </a:rPr>
              <a:t>Time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8DC8706-48C6-4A3B-A8BF-D9555EF40819}"/>
              </a:ext>
            </a:extLst>
          </p:cNvPr>
          <p:cNvSpPr txBox="1"/>
          <p:nvPr/>
        </p:nvSpPr>
        <p:spPr>
          <a:xfrm rot="16200000">
            <a:off x="5358611" y="4085777"/>
            <a:ext cx="961438" cy="1789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ova" panose="020B0504020202020204" pitchFamily="34" charset="0"/>
              </a:rPr>
              <a:t>Load in x-direction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68604F0-9D06-40FC-9B3E-28BF31101E44}"/>
              </a:ext>
            </a:extLst>
          </p:cNvPr>
          <p:cNvSpPr txBox="1"/>
          <p:nvPr/>
        </p:nvSpPr>
        <p:spPr>
          <a:xfrm>
            <a:off x="6636683" y="3310361"/>
            <a:ext cx="1645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ova" panose="020B0504020202020204" pitchFamily="34" charset="0"/>
              </a:rPr>
              <a:t>Compressive failure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6DC9C0B-2543-46CF-9ECD-949BC33B7F0E}"/>
              </a:ext>
            </a:extLst>
          </p:cNvPr>
          <p:cNvCxnSpPr/>
          <p:nvPr/>
        </p:nvCxnSpPr>
        <p:spPr>
          <a:xfrm>
            <a:off x="7164888" y="3833581"/>
            <a:ext cx="225969" cy="10897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12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A9679-1AB9-4489-A8D1-B43393FF1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Mechanically induced phase transformation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ED4A06-1BF6-4FA9-ADB8-9BCA382F5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24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4A3393-F5CE-44B2-819D-B40473B91453}"/>
              </a:ext>
            </a:extLst>
          </p:cNvPr>
          <p:cNvSpPr txBox="1"/>
          <p:nvPr/>
        </p:nvSpPr>
        <p:spPr>
          <a:xfrm>
            <a:off x="42784" y="1366753"/>
            <a:ext cx="7094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Here’s another type of nonconvex </a:t>
            </a:r>
            <a:r>
              <a:rPr lang="en-US" dirty="0" err="1">
                <a:latin typeface="Arial Nova" panose="020B0504020202020204" pitchFamily="34" charset="0"/>
              </a:rPr>
              <a:t>microelastic</a:t>
            </a:r>
            <a:r>
              <a:rPr lang="en-US" dirty="0">
                <a:latin typeface="Arial Nova" panose="020B0504020202020204" pitchFamily="34" charset="0"/>
              </a:rPr>
              <a:t> material: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449A99C-45A6-454D-B72F-8440D99197D9}"/>
              </a:ext>
            </a:extLst>
          </p:cNvPr>
          <p:cNvGrpSpPr/>
          <p:nvPr/>
        </p:nvGrpSpPr>
        <p:grpSpPr>
          <a:xfrm>
            <a:off x="6656545" y="1010192"/>
            <a:ext cx="4457396" cy="2696745"/>
            <a:chOff x="720648" y="2009936"/>
            <a:chExt cx="5541759" cy="3698547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E78B05A-C48F-4545-8FD2-809F46BA7736}"/>
                </a:ext>
              </a:extLst>
            </p:cNvPr>
            <p:cNvCxnSpPr>
              <a:cxnSpLocks/>
            </p:cNvCxnSpPr>
            <p:nvPr/>
          </p:nvCxnSpPr>
          <p:spPr>
            <a:xfrm>
              <a:off x="831932" y="4344226"/>
              <a:ext cx="408956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E37B1B0-1734-42E2-8398-36CD8393D80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24168" y="3879682"/>
              <a:ext cx="3657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2C891B8-F591-4AA6-B9D8-7D5AA69C9834}"/>
                </a:ext>
              </a:extLst>
            </p:cNvPr>
            <p:cNvGrpSpPr/>
            <p:nvPr/>
          </p:nvGrpSpPr>
          <p:grpSpPr>
            <a:xfrm>
              <a:off x="1566367" y="2009936"/>
              <a:ext cx="3059643" cy="3698547"/>
              <a:chOff x="5956609" y="2753827"/>
              <a:chExt cx="960614" cy="719129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646CEB9-5457-46AD-B1F0-B2134B81E892}"/>
                  </a:ext>
                </a:extLst>
              </p:cNvPr>
              <p:cNvSpPr/>
              <p:nvPr/>
            </p:nvSpPr>
            <p:spPr>
              <a:xfrm>
                <a:off x="6234977" y="2899538"/>
                <a:ext cx="251104" cy="127930"/>
              </a:xfrm>
              <a:custGeom>
                <a:avLst/>
                <a:gdLst>
                  <a:gd name="connsiteX0" fmla="*/ 0 w 473783"/>
                  <a:gd name="connsiteY0" fmla="*/ 123189 h 243480"/>
                  <a:gd name="connsiteX1" fmla="*/ 123184 w 473783"/>
                  <a:gd name="connsiteY1" fmla="*/ 5 h 243480"/>
                  <a:gd name="connsiteX2" fmla="*/ 236891 w 473783"/>
                  <a:gd name="connsiteY2" fmla="*/ 118451 h 243480"/>
                  <a:gd name="connsiteX3" fmla="*/ 322172 w 473783"/>
                  <a:gd name="connsiteY3" fmla="*/ 241634 h 243480"/>
                  <a:gd name="connsiteX4" fmla="*/ 473783 w 473783"/>
                  <a:gd name="connsiteY4" fmla="*/ 18956 h 243480"/>
                  <a:gd name="connsiteX0" fmla="*/ 0 w 473783"/>
                  <a:gd name="connsiteY0" fmla="*/ 123189 h 238809"/>
                  <a:gd name="connsiteX1" fmla="*/ 123184 w 473783"/>
                  <a:gd name="connsiteY1" fmla="*/ 5 h 238809"/>
                  <a:gd name="connsiteX2" fmla="*/ 236891 w 473783"/>
                  <a:gd name="connsiteY2" fmla="*/ 118451 h 238809"/>
                  <a:gd name="connsiteX3" fmla="*/ 345861 w 473783"/>
                  <a:gd name="connsiteY3" fmla="*/ 236896 h 238809"/>
                  <a:gd name="connsiteX4" fmla="*/ 473783 w 473783"/>
                  <a:gd name="connsiteY4" fmla="*/ 18956 h 238809"/>
                  <a:gd name="connsiteX0" fmla="*/ 0 w 473783"/>
                  <a:gd name="connsiteY0" fmla="*/ 123189 h 236946"/>
                  <a:gd name="connsiteX1" fmla="*/ 123184 w 473783"/>
                  <a:gd name="connsiteY1" fmla="*/ 5 h 236946"/>
                  <a:gd name="connsiteX2" fmla="*/ 236891 w 473783"/>
                  <a:gd name="connsiteY2" fmla="*/ 118451 h 236946"/>
                  <a:gd name="connsiteX3" fmla="*/ 345861 w 473783"/>
                  <a:gd name="connsiteY3" fmla="*/ 236896 h 236946"/>
                  <a:gd name="connsiteX4" fmla="*/ 473783 w 473783"/>
                  <a:gd name="connsiteY4" fmla="*/ 18956 h 236946"/>
                  <a:gd name="connsiteX0" fmla="*/ 0 w 473783"/>
                  <a:gd name="connsiteY0" fmla="*/ 123189 h 236946"/>
                  <a:gd name="connsiteX1" fmla="*/ 123184 w 473783"/>
                  <a:gd name="connsiteY1" fmla="*/ 5 h 236946"/>
                  <a:gd name="connsiteX2" fmla="*/ 236891 w 473783"/>
                  <a:gd name="connsiteY2" fmla="*/ 118451 h 236946"/>
                  <a:gd name="connsiteX3" fmla="*/ 345861 w 473783"/>
                  <a:gd name="connsiteY3" fmla="*/ 236896 h 236946"/>
                  <a:gd name="connsiteX4" fmla="*/ 473783 w 473783"/>
                  <a:gd name="connsiteY4" fmla="*/ 18956 h 236946"/>
                  <a:gd name="connsiteX0" fmla="*/ 0 w 473783"/>
                  <a:gd name="connsiteY0" fmla="*/ 123189 h 236946"/>
                  <a:gd name="connsiteX1" fmla="*/ 123184 w 473783"/>
                  <a:gd name="connsiteY1" fmla="*/ 5 h 236946"/>
                  <a:gd name="connsiteX2" fmla="*/ 236891 w 473783"/>
                  <a:gd name="connsiteY2" fmla="*/ 118451 h 236946"/>
                  <a:gd name="connsiteX3" fmla="*/ 345861 w 473783"/>
                  <a:gd name="connsiteY3" fmla="*/ 236896 h 236946"/>
                  <a:gd name="connsiteX4" fmla="*/ 473783 w 473783"/>
                  <a:gd name="connsiteY4" fmla="*/ 18956 h 236946"/>
                  <a:gd name="connsiteX0" fmla="*/ 0 w 473783"/>
                  <a:gd name="connsiteY0" fmla="*/ 123192 h 236969"/>
                  <a:gd name="connsiteX1" fmla="*/ 123184 w 473783"/>
                  <a:gd name="connsiteY1" fmla="*/ 8 h 236969"/>
                  <a:gd name="connsiteX2" fmla="*/ 236891 w 473783"/>
                  <a:gd name="connsiteY2" fmla="*/ 118454 h 236969"/>
                  <a:gd name="connsiteX3" fmla="*/ 345861 w 473783"/>
                  <a:gd name="connsiteY3" fmla="*/ 236899 h 236969"/>
                  <a:gd name="connsiteX4" fmla="*/ 473783 w 473783"/>
                  <a:gd name="connsiteY4" fmla="*/ 18959 h 236969"/>
                  <a:gd name="connsiteX0" fmla="*/ 0 w 473783"/>
                  <a:gd name="connsiteY0" fmla="*/ 123192 h 236969"/>
                  <a:gd name="connsiteX1" fmla="*/ 123184 w 473783"/>
                  <a:gd name="connsiteY1" fmla="*/ 8 h 236969"/>
                  <a:gd name="connsiteX2" fmla="*/ 236891 w 473783"/>
                  <a:gd name="connsiteY2" fmla="*/ 118454 h 236969"/>
                  <a:gd name="connsiteX3" fmla="*/ 345861 w 473783"/>
                  <a:gd name="connsiteY3" fmla="*/ 236899 h 236969"/>
                  <a:gd name="connsiteX4" fmla="*/ 473783 w 473783"/>
                  <a:gd name="connsiteY4" fmla="*/ 18959 h 236969"/>
                  <a:gd name="connsiteX0" fmla="*/ 0 w 473783"/>
                  <a:gd name="connsiteY0" fmla="*/ 123353 h 237130"/>
                  <a:gd name="connsiteX1" fmla="*/ 123184 w 473783"/>
                  <a:gd name="connsiteY1" fmla="*/ 169 h 237130"/>
                  <a:gd name="connsiteX2" fmla="*/ 236891 w 473783"/>
                  <a:gd name="connsiteY2" fmla="*/ 118615 h 237130"/>
                  <a:gd name="connsiteX3" fmla="*/ 345861 w 473783"/>
                  <a:gd name="connsiteY3" fmla="*/ 237060 h 237130"/>
                  <a:gd name="connsiteX4" fmla="*/ 473783 w 473783"/>
                  <a:gd name="connsiteY4" fmla="*/ 19120 h 237130"/>
                  <a:gd name="connsiteX0" fmla="*/ 0 w 497472"/>
                  <a:gd name="connsiteY0" fmla="*/ 123353 h 237130"/>
                  <a:gd name="connsiteX1" fmla="*/ 123184 w 497472"/>
                  <a:gd name="connsiteY1" fmla="*/ 169 h 237130"/>
                  <a:gd name="connsiteX2" fmla="*/ 236891 w 497472"/>
                  <a:gd name="connsiteY2" fmla="*/ 118615 h 237130"/>
                  <a:gd name="connsiteX3" fmla="*/ 345861 w 497472"/>
                  <a:gd name="connsiteY3" fmla="*/ 237060 h 237130"/>
                  <a:gd name="connsiteX4" fmla="*/ 497472 w 497472"/>
                  <a:gd name="connsiteY4" fmla="*/ 52285 h 237130"/>
                  <a:gd name="connsiteX0" fmla="*/ 0 w 497472"/>
                  <a:gd name="connsiteY0" fmla="*/ 123353 h 237130"/>
                  <a:gd name="connsiteX1" fmla="*/ 123184 w 497472"/>
                  <a:gd name="connsiteY1" fmla="*/ 169 h 237130"/>
                  <a:gd name="connsiteX2" fmla="*/ 236891 w 497472"/>
                  <a:gd name="connsiteY2" fmla="*/ 118615 h 237130"/>
                  <a:gd name="connsiteX3" fmla="*/ 345861 w 497472"/>
                  <a:gd name="connsiteY3" fmla="*/ 237060 h 237130"/>
                  <a:gd name="connsiteX4" fmla="*/ 497472 w 497472"/>
                  <a:gd name="connsiteY4" fmla="*/ 52285 h 237130"/>
                  <a:gd name="connsiteX0" fmla="*/ 0 w 497472"/>
                  <a:gd name="connsiteY0" fmla="*/ 123193 h 236970"/>
                  <a:gd name="connsiteX1" fmla="*/ 123184 w 497472"/>
                  <a:gd name="connsiteY1" fmla="*/ 9 h 236970"/>
                  <a:gd name="connsiteX2" fmla="*/ 246367 w 497472"/>
                  <a:gd name="connsiteY2" fmla="*/ 118455 h 236970"/>
                  <a:gd name="connsiteX3" fmla="*/ 345861 w 497472"/>
                  <a:gd name="connsiteY3" fmla="*/ 236900 h 236970"/>
                  <a:gd name="connsiteX4" fmla="*/ 497472 w 497472"/>
                  <a:gd name="connsiteY4" fmla="*/ 52125 h 236970"/>
                  <a:gd name="connsiteX0" fmla="*/ 0 w 497472"/>
                  <a:gd name="connsiteY0" fmla="*/ 123193 h 236900"/>
                  <a:gd name="connsiteX1" fmla="*/ 123184 w 497472"/>
                  <a:gd name="connsiteY1" fmla="*/ 9 h 236900"/>
                  <a:gd name="connsiteX2" fmla="*/ 246367 w 497472"/>
                  <a:gd name="connsiteY2" fmla="*/ 118455 h 236900"/>
                  <a:gd name="connsiteX3" fmla="*/ 345861 w 497472"/>
                  <a:gd name="connsiteY3" fmla="*/ 236900 h 236900"/>
                  <a:gd name="connsiteX4" fmla="*/ 497472 w 497472"/>
                  <a:gd name="connsiteY4" fmla="*/ 52125 h 236900"/>
                  <a:gd name="connsiteX0" fmla="*/ 0 w 497472"/>
                  <a:gd name="connsiteY0" fmla="*/ 123193 h 236900"/>
                  <a:gd name="connsiteX1" fmla="*/ 123184 w 497472"/>
                  <a:gd name="connsiteY1" fmla="*/ 9 h 236900"/>
                  <a:gd name="connsiteX2" fmla="*/ 246367 w 497472"/>
                  <a:gd name="connsiteY2" fmla="*/ 118455 h 236900"/>
                  <a:gd name="connsiteX3" fmla="*/ 345861 w 497472"/>
                  <a:gd name="connsiteY3" fmla="*/ 236900 h 236900"/>
                  <a:gd name="connsiteX4" fmla="*/ 497472 w 497472"/>
                  <a:gd name="connsiteY4" fmla="*/ 52125 h 236900"/>
                  <a:gd name="connsiteX0" fmla="*/ 0 w 345861"/>
                  <a:gd name="connsiteY0" fmla="*/ 123193 h 236900"/>
                  <a:gd name="connsiteX1" fmla="*/ 123184 w 345861"/>
                  <a:gd name="connsiteY1" fmla="*/ 9 h 236900"/>
                  <a:gd name="connsiteX2" fmla="*/ 246367 w 345861"/>
                  <a:gd name="connsiteY2" fmla="*/ 118455 h 236900"/>
                  <a:gd name="connsiteX3" fmla="*/ 345861 w 345861"/>
                  <a:gd name="connsiteY3" fmla="*/ 236900 h 236900"/>
                  <a:gd name="connsiteX0" fmla="*/ 0 w 246367"/>
                  <a:gd name="connsiteY0" fmla="*/ 123193 h 123193"/>
                  <a:gd name="connsiteX1" fmla="*/ 123184 w 246367"/>
                  <a:gd name="connsiteY1" fmla="*/ 9 h 123193"/>
                  <a:gd name="connsiteX2" fmla="*/ 246367 w 246367"/>
                  <a:gd name="connsiteY2" fmla="*/ 118455 h 123193"/>
                  <a:gd name="connsiteX0" fmla="*/ 0 w 251104"/>
                  <a:gd name="connsiteY0" fmla="*/ 123192 h 127930"/>
                  <a:gd name="connsiteX1" fmla="*/ 123184 w 251104"/>
                  <a:gd name="connsiteY1" fmla="*/ 8 h 127930"/>
                  <a:gd name="connsiteX2" fmla="*/ 251104 w 251104"/>
                  <a:gd name="connsiteY2" fmla="*/ 127930 h 12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1104" h="127930">
                    <a:moveTo>
                      <a:pt x="0" y="123192"/>
                    </a:moveTo>
                    <a:cubicBezTo>
                      <a:pt x="41851" y="61995"/>
                      <a:pt x="81333" y="-782"/>
                      <a:pt x="123184" y="8"/>
                    </a:cubicBezTo>
                    <a:cubicBezTo>
                      <a:pt x="165035" y="798"/>
                      <a:pt x="213991" y="64759"/>
                      <a:pt x="251104" y="127930"/>
                    </a:cubicBezTo>
                  </a:path>
                </a:pathLst>
              </a:cu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C3898F92-19D5-4949-AC93-7947E8E0BD2A}"/>
                  </a:ext>
                </a:extLst>
              </p:cNvPr>
              <p:cNvSpPr/>
              <p:nvPr/>
            </p:nvSpPr>
            <p:spPr>
              <a:xfrm flipH="1" flipV="1">
                <a:off x="6486081" y="3027468"/>
                <a:ext cx="251104" cy="127930"/>
              </a:xfrm>
              <a:custGeom>
                <a:avLst/>
                <a:gdLst>
                  <a:gd name="connsiteX0" fmla="*/ 0 w 473783"/>
                  <a:gd name="connsiteY0" fmla="*/ 123189 h 243480"/>
                  <a:gd name="connsiteX1" fmla="*/ 123184 w 473783"/>
                  <a:gd name="connsiteY1" fmla="*/ 5 h 243480"/>
                  <a:gd name="connsiteX2" fmla="*/ 236891 w 473783"/>
                  <a:gd name="connsiteY2" fmla="*/ 118451 h 243480"/>
                  <a:gd name="connsiteX3" fmla="*/ 322172 w 473783"/>
                  <a:gd name="connsiteY3" fmla="*/ 241634 h 243480"/>
                  <a:gd name="connsiteX4" fmla="*/ 473783 w 473783"/>
                  <a:gd name="connsiteY4" fmla="*/ 18956 h 243480"/>
                  <a:gd name="connsiteX0" fmla="*/ 0 w 473783"/>
                  <a:gd name="connsiteY0" fmla="*/ 123189 h 238809"/>
                  <a:gd name="connsiteX1" fmla="*/ 123184 w 473783"/>
                  <a:gd name="connsiteY1" fmla="*/ 5 h 238809"/>
                  <a:gd name="connsiteX2" fmla="*/ 236891 w 473783"/>
                  <a:gd name="connsiteY2" fmla="*/ 118451 h 238809"/>
                  <a:gd name="connsiteX3" fmla="*/ 345861 w 473783"/>
                  <a:gd name="connsiteY3" fmla="*/ 236896 h 238809"/>
                  <a:gd name="connsiteX4" fmla="*/ 473783 w 473783"/>
                  <a:gd name="connsiteY4" fmla="*/ 18956 h 238809"/>
                  <a:gd name="connsiteX0" fmla="*/ 0 w 473783"/>
                  <a:gd name="connsiteY0" fmla="*/ 123189 h 236946"/>
                  <a:gd name="connsiteX1" fmla="*/ 123184 w 473783"/>
                  <a:gd name="connsiteY1" fmla="*/ 5 h 236946"/>
                  <a:gd name="connsiteX2" fmla="*/ 236891 w 473783"/>
                  <a:gd name="connsiteY2" fmla="*/ 118451 h 236946"/>
                  <a:gd name="connsiteX3" fmla="*/ 345861 w 473783"/>
                  <a:gd name="connsiteY3" fmla="*/ 236896 h 236946"/>
                  <a:gd name="connsiteX4" fmla="*/ 473783 w 473783"/>
                  <a:gd name="connsiteY4" fmla="*/ 18956 h 236946"/>
                  <a:gd name="connsiteX0" fmla="*/ 0 w 473783"/>
                  <a:gd name="connsiteY0" fmla="*/ 123189 h 236946"/>
                  <a:gd name="connsiteX1" fmla="*/ 123184 w 473783"/>
                  <a:gd name="connsiteY1" fmla="*/ 5 h 236946"/>
                  <a:gd name="connsiteX2" fmla="*/ 236891 w 473783"/>
                  <a:gd name="connsiteY2" fmla="*/ 118451 h 236946"/>
                  <a:gd name="connsiteX3" fmla="*/ 345861 w 473783"/>
                  <a:gd name="connsiteY3" fmla="*/ 236896 h 236946"/>
                  <a:gd name="connsiteX4" fmla="*/ 473783 w 473783"/>
                  <a:gd name="connsiteY4" fmla="*/ 18956 h 236946"/>
                  <a:gd name="connsiteX0" fmla="*/ 0 w 473783"/>
                  <a:gd name="connsiteY0" fmla="*/ 123189 h 236946"/>
                  <a:gd name="connsiteX1" fmla="*/ 123184 w 473783"/>
                  <a:gd name="connsiteY1" fmla="*/ 5 h 236946"/>
                  <a:gd name="connsiteX2" fmla="*/ 236891 w 473783"/>
                  <a:gd name="connsiteY2" fmla="*/ 118451 h 236946"/>
                  <a:gd name="connsiteX3" fmla="*/ 345861 w 473783"/>
                  <a:gd name="connsiteY3" fmla="*/ 236896 h 236946"/>
                  <a:gd name="connsiteX4" fmla="*/ 473783 w 473783"/>
                  <a:gd name="connsiteY4" fmla="*/ 18956 h 236946"/>
                  <a:gd name="connsiteX0" fmla="*/ 0 w 473783"/>
                  <a:gd name="connsiteY0" fmla="*/ 123192 h 236969"/>
                  <a:gd name="connsiteX1" fmla="*/ 123184 w 473783"/>
                  <a:gd name="connsiteY1" fmla="*/ 8 h 236969"/>
                  <a:gd name="connsiteX2" fmla="*/ 236891 w 473783"/>
                  <a:gd name="connsiteY2" fmla="*/ 118454 h 236969"/>
                  <a:gd name="connsiteX3" fmla="*/ 345861 w 473783"/>
                  <a:gd name="connsiteY3" fmla="*/ 236899 h 236969"/>
                  <a:gd name="connsiteX4" fmla="*/ 473783 w 473783"/>
                  <a:gd name="connsiteY4" fmla="*/ 18959 h 236969"/>
                  <a:gd name="connsiteX0" fmla="*/ 0 w 473783"/>
                  <a:gd name="connsiteY0" fmla="*/ 123192 h 236969"/>
                  <a:gd name="connsiteX1" fmla="*/ 123184 w 473783"/>
                  <a:gd name="connsiteY1" fmla="*/ 8 h 236969"/>
                  <a:gd name="connsiteX2" fmla="*/ 236891 w 473783"/>
                  <a:gd name="connsiteY2" fmla="*/ 118454 h 236969"/>
                  <a:gd name="connsiteX3" fmla="*/ 345861 w 473783"/>
                  <a:gd name="connsiteY3" fmla="*/ 236899 h 236969"/>
                  <a:gd name="connsiteX4" fmla="*/ 473783 w 473783"/>
                  <a:gd name="connsiteY4" fmla="*/ 18959 h 236969"/>
                  <a:gd name="connsiteX0" fmla="*/ 0 w 473783"/>
                  <a:gd name="connsiteY0" fmla="*/ 123353 h 237130"/>
                  <a:gd name="connsiteX1" fmla="*/ 123184 w 473783"/>
                  <a:gd name="connsiteY1" fmla="*/ 169 h 237130"/>
                  <a:gd name="connsiteX2" fmla="*/ 236891 w 473783"/>
                  <a:gd name="connsiteY2" fmla="*/ 118615 h 237130"/>
                  <a:gd name="connsiteX3" fmla="*/ 345861 w 473783"/>
                  <a:gd name="connsiteY3" fmla="*/ 237060 h 237130"/>
                  <a:gd name="connsiteX4" fmla="*/ 473783 w 473783"/>
                  <a:gd name="connsiteY4" fmla="*/ 19120 h 237130"/>
                  <a:gd name="connsiteX0" fmla="*/ 0 w 497472"/>
                  <a:gd name="connsiteY0" fmla="*/ 123353 h 237130"/>
                  <a:gd name="connsiteX1" fmla="*/ 123184 w 497472"/>
                  <a:gd name="connsiteY1" fmla="*/ 169 h 237130"/>
                  <a:gd name="connsiteX2" fmla="*/ 236891 w 497472"/>
                  <a:gd name="connsiteY2" fmla="*/ 118615 h 237130"/>
                  <a:gd name="connsiteX3" fmla="*/ 345861 w 497472"/>
                  <a:gd name="connsiteY3" fmla="*/ 237060 h 237130"/>
                  <a:gd name="connsiteX4" fmla="*/ 497472 w 497472"/>
                  <a:gd name="connsiteY4" fmla="*/ 52285 h 237130"/>
                  <a:gd name="connsiteX0" fmla="*/ 0 w 497472"/>
                  <a:gd name="connsiteY0" fmla="*/ 123353 h 237130"/>
                  <a:gd name="connsiteX1" fmla="*/ 123184 w 497472"/>
                  <a:gd name="connsiteY1" fmla="*/ 169 h 237130"/>
                  <a:gd name="connsiteX2" fmla="*/ 236891 w 497472"/>
                  <a:gd name="connsiteY2" fmla="*/ 118615 h 237130"/>
                  <a:gd name="connsiteX3" fmla="*/ 345861 w 497472"/>
                  <a:gd name="connsiteY3" fmla="*/ 237060 h 237130"/>
                  <a:gd name="connsiteX4" fmla="*/ 497472 w 497472"/>
                  <a:gd name="connsiteY4" fmla="*/ 52285 h 237130"/>
                  <a:gd name="connsiteX0" fmla="*/ 0 w 497472"/>
                  <a:gd name="connsiteY0" fmla="*/ 123193 h 236970"/>
                  <a:gd name="connsiteX1" fmla="*/ 123184 w 497472"/>
                  <a:gd name="connsiteY1" fmla="*/ 9 h 236970"/>
                  <a:gd name="connsiteX2" fmla="*/ 246367 w 497472"/>
                  <a:gd name="connsiteY2" fmla="*/ 118455 h 236970"/>
                  <a:gd name="connsiteX3" fmla="*/ 345861 w 497472"/>
                  <a:gd name="connsiteY3" fmla="*/ 236900 h 236970"/>
                  <a:gd name="connsiteX4" fmla="*/ 497472 w 497472"/>
                  <a:gd name="connsiteY4" fmla="*/ 52125 h 236970"/>
                  <a:gd name="connsiteX0" fmla="*/ 0 w 497472"/>
                  <a:gd name="connsiteY0" fmla="*/ 123193 h 236900"/>
                  <a:gd name="connsiteX1" fmla="*/ 123184 w 497472"/>
                  <a:gd name="connsiteY1" fmla="*/ 9 h 236900"/>
                  <a:gd name="connsiteX2" fmla="*/ 246367 w 497472"/>
                  <a:gd name="connsiteY2" fmla="*/ 118455 h 236900"/>
                  <a:gd name="connsiteX3" fmla="*/ 345861 w 497472"/>
                  <a:gd name="connsiteY3" fmla="*/ 236900 h 236900"/>
                  <a:gd name="connsiteX4" fmla="*/ 497472 w 497472"/>
                  <a:gd name="connsiteY4" fmla="*/ 52125 h 236900"/>
                  <a:gd name="connsiteX0" fmla="*/ 0 w 497472"/>
                  <a:gd name="connsiteY0" fmla="*/ 123193 h 236900"/>
                  <a:gd name="connsiteX1" fmla="*/ 123184 w 497472"/>
                  <a:gd name="connsiteY1" fmla="*/ 9 h 236900"/>
                  <a:gd name="connsiteX2" fmla="*/ 246367 w 497472"/>
                  <a:gd name="connsiteY2" fmla="*/ 118455 h 236900"/>
                  <a:gd name="connsiteX3" fmla="*/ 345861 w 497472"/>
                  <a:gd name="connsiteY3" fmla="*/ 236900 h 236900"/>
                  <a:gd name="connsiteX4" fmla="*/ 497472 w 497472"/>
                  <a:gd name="connsiteY4" fmla="*/ 52125 h 236900"/>
                  <a:gd name="connsiteX0" fmla="*/ 0 w 345861"/>
                  <a:gd name="connsiteY0" fmla="*/ 123193 h 236900"/>
                  <a:gd name="connsiteX1" fmla="*/ 123184 w 345861"/>
                  <a:gd name="connsiteY1" fmla="*/ 9 h 236900"/>
                  <a:gd name="connsiteX2" fmla="*/ 246367 w 345861"/>
                  <a:gd name="connsiteY2" fmla="*/ 118455 h 236900"/>
                  <a:gd name="connsiteX3" fmla="*/ 345861 w 345861"/>
                  <a:gd name="connsiteY3" fmla="*/ 236900 h 236900"/>
                  <a:gd name="connsiteX0" fmla="*/ 0 w 246367"/>
                  <a:gd name="connsiteY0" fmla="*/ 123193 h 123193"/>
                  <a:gd name="connsiteX1" fmla="*/ 123184 w 246367"/>
                  <a:gd name="connsiteY1" fmla="*/ 9 h 123193"/>
                  <a:gd name="connsiteX2" fmla="*/ 246367 w 246367"/>
                  <a:gd name="connsiteY2" fmla="*/ 118455 h 123193"/>
                  <a:gd name="connsiteX0" fmla="*/ 0 w 251104"/>
                  <a:gd name="connsiteY0" fmla="*/ 123192 h 127930"/>
                  <a:gd name="connsiteX1" fmla="*/ 123184 w 251104"/>
                  <a:gd name="connsiteY1" fmla="*/ 8 h 127930"/>
                  <a:gd name="connsiteX2" fmla="*/ 251104 w 251104"/>
                  <a:gd name="connsiteY2" fmla="*/ 127930 h 12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1104" h="127930">
                    <a:moveTo>
                      <a:pt x="0" y="123192"/>
                    </a:moveTo>
                    <a:cubicBezTo>
                      <a:pt x="41851" y="61995"/>
                      <a:pt x="81333" y="-782"/>
                      <a:pt x="123184" y="8"/>
                    </a:cubicBezTo>
                    <a:cubicBezTo>
                      <a:pt x="165035" y="798"/>
                      <a:pt x="213991" y="64759"/>
                      <a:pt x="251104" y="127930"/>
                    </a:cubicBezTo>
                  </a:path>
                </a:pathLst>
              </a:cu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46D7A88-1C14-4BD8-B0DD-9FBAA037CD46}"/>
                  </a:ext>
                </a:extLst>
              </p:cNvPr>
              <p:cNvCxnSpPr/>
              <p:nvPr/>
            </p:nvCxnSpPr>
            <p:spPr>
              <a:xfrm flipV="1">
                <a:off x="6737185" y="2753827"/>
                <a:ext cx="180038" cy="27953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F8E8AF7C-0506-44BD-9005-FFECFE9400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56609" y="3015633"/>
                <a:ext cx="282183" cy="457323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56243D7-BDB7-42C4-9161-4F6200F2D449}"/>
                    </a:ext>
                  </a:extLst>
                </p:cNvPr>
                <p:cNvSpPr txBox="1"/>
                <p:nvPr/>
              </p:nvSpPr>
              <p:spPr>
                <a:xfrm>
                  <a:off x="5036943" y="4174949"/>
                  <a:ext cx="122546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Arial Nova" panose="020B0504020202020204" pitchFamily="34" charset="0"/>
                    </a:rPr>
                    <a:t>Bond strain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a14:m>
                  <a:endParaRPr lang="en-US" sz="1600" dirty="0">
                    <a:latin typeface="Arial Nova" panose="020B05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56243D7-BDB7-42C4-9161-4F6200F2D4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6943" y="4174949"/>
                  <a:ext cx="1225464" cy="307777"/>
                </a:xfrm>
                <a:prstGeom prst="rect">
                  <a:avLst/>
                </a:prstGeom>
                <a:blipFill>
                  <a:blip r:embed="rId2"/>
                  <a:stretch>
                    <a:fillRect l="-1852" t="-5556" r="-17901" b="-6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CF5D98F-982C-459F-9629-33FDC3638CD8}"/>
                    </a:ext>
                  </a:extLst>
                </p:cNvPr>
                <p:cNvSpPr txBox="1"/>
                <p:nvPr/>
              </p:nvSpPr>
              <p:spPr>
                <a:xfrm>
                  <a:off x="720648" y="2038074"/>
                  <a:ext cx="120917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Arial Nova" panose="020B0504020202020204" pitchFamily="34" charset="0"/>
                    </a:rPr>
                    <a:t>Bond force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a14:m>
                  <a:endParaRPr lang="en-US" sz="1600" dirty="0">
                    <a:latin typeface="Arial Nova" panose="020B05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CF5D98F-982C-459F-9629-33FDC3638C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648" y="2038074"/>
                  <a:ext cx="1209177" cy="307777"/>
                </a:xfrm>
                <a:prstGeom prst="rect">
                  <a:avLst/>
                </a:prstGeom>
                <a:blipFill>
                  <a:blip r:embed="rId3"/>
                  <a:stretch>
                    <a:fillRect l="-1887" t="-5405" r="-21384" b="-648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A553EEF-A5A1-44EC-9845-69DA88A6DF2D}"/>
                </a:ext>
              </a:extLst>
            </p:cNvPr>
            <p:cNvCxnSpPr/>
            <p:nvPr/>
          </p:nvCxnSpPr>
          <p:spPr>
            <a:xfrm>
              <a:off x="2565779" y="3111690"/>
              <a:ext cx="165745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85FE160-9E2F-4F23-92BE-C595455943D4}"/>
                </a:ext>
              </a:extLst>
            </p:cNvPr>
            <p:cNvCxnSpPr/>
            <p:nvPr/>
          </p:nvCxnSpPr>
          <p:spPr>
            <a:xfrm>
              <a:off x="4223230" y="3111690"/>
              <a:ext cx="0" cy="123253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317617D-915B-49E3-9A48-83EF4AFD8C93}"/>
                </a:ext>
              </a:extLst>
            </p:cNvPr>
            <p:cNvCxnSpPr/>
            <p:nvPr/>
          </p:nvCxnSpPr>
          <p:spPr>
            <a:xfrm>
              <a:off x="2565779" y="3130007"/>
              <a:ext cx="0" cy="123253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6A23369-7644-4CB5-B0F6-D594888F455F}"/>
                </a:ext>
              </a:extLst>
            </p:cNvPr>
            <p:cNvCxnSpPr/>
            <p:nvPr/>
          </p:nvCxnSpPr>
          <p:spPr>
            <a:xfrm>
              <a:off x="3106389" y="3130007"/>
              <a:ext cx="0" cy="123253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180AA13-9235-4DD8-9BC3-C7E8237F9714}"/>
                    </a:ext>
                  </a:extLst>
                </p:cNvPr>
                <p:cNvSpPr txBox="1"/>
                <p:nvPr/>
              </p:nvSpPr>
              <p:spPr>
                <a:xfrm>
                  <a:off x="2441722" y="4369187"/>
                  <a:ext cx="31867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180AA13-9235-4DD8-9BC3-C7E8237F97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1722" y="4369187"/>
                  <a:ext cx="318677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21429" r="-9524" b="-393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DFAF585-D91D-4E6D-BFDB-2890C6396F87}"/>
                    </a:ext>
                  </a:extLst>
                </p:cNvPr>
                <p:cNvSpPr txBox="1"/>
                <p:nvPr/>
              </p:nvSpPr>
              <p:spPr>
                <a:xfrm>
                  <a:off x="2989813" y="4369187"/>
                  <a:ext cx="27860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DFAF585-D91D-4E6D-BFDB-2890C6396F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9813" y="4369187"/>
                  <a:ext cx="278601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24324" r="-13514" b="-393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B5DC72BD-ADDA-4E94-A585-F6299D6C8238}"/>
                    </a:ext>
                  </a:extLst>
                </p:cNvPr>
                <p:cNvSpPr txBox="1"/>
                <p:nvPr/>
              </p:nvSpPr>
              <p:spPr>
                <a:xfrm>
                  <a:off x="4117098" y="4369187"/>
                  <a:ext cx="31867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B5DC72BD-ADDA-4E94-A585-F6299D6C82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7098" y="4369187"/>
                  <a:ext cx="318677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21429" r="-19048" b="-393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0ED7B24-F7B9-44FA-A3E9-2C44DCA55D9B}"/>
              </a:ext>
            </a:extLst>
          </p:cNvPr>
          <p:cNvGrpSpPr/>
          <p:nvPr/>
        </p:nvGrpSpPr>
        <p:grpSpPr>
          <a:xfrm>
            <a:off x="648677" y="2572855"/>
            <a:ext cx="5630202" cy="1371664"/>
            <a:chOff x="6157795" y="2057336"/>
            <a:chExt cx="5630202" cy="137166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569EE13-E069-44C3-852D-0559917012A1}"/>
                </a:ext>
              </a:extLst>
            </p:cNvPr>
            <p:cNvGrpSpPr/>
            <p:nvPr/>
          </p:nvGrpSpPr>
          <p:grpSpPr>
            <a:xfrm>
              <a:off x="6625614" y="2577360"/>
              <a:ext cx="4763069" cy="151400"/>
              <a:chOff x="6919415" y="1886674"/>
              <a:chExt cx="4763069" cy="1514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E026E02-44F1-4F8F-B71C-715E95F15968}"/>
                  </a:ext>
                </a:extLst>
              </p:cNvPr>
              <p:cNvSpPr/>
              <p:nvPr/>
            </p:nvSpPr>
            <p:spPr>
              <a:xfrm>
                <a:off x="6919415" y="1886675"/>
                <a:ext cx="4763069" cy="15139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9A3D1BD-7300-4449-8781-BE6AEA6CAE07}"/>
                  </a:ext>
                </a:extLst>
              </p:cNvPr>
              <p:cNvSpPr/>
              <p:nvPr/>
            </p:nvSpPr>
            <p:spPr>
              <a:xfrm>
                <a:off x="6919415" y="1886675"/>
                <a:ext cx="2095493" cy="151399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008D936-9D0E-40C1-B065-04933CA41DB9}"/>
                  </a:ext>
                </a:extLst>
              </p:cNvPr>
              <p:cNvSpPr/>
              <p:nvPr/>
            </p:nvSpPr>
            <p:spPr>
              <a:xfrm>
                <a:off x="9586991" y="1886674"/>
                <a:ext cx="2095493" cy="15139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7616D14-F069-4516-A35B-1CCFCDE80CB7}"/>
                  </a:ext>
                </a:extLst>
              </p:cNvPr>
              <p:cNvSpPr/>
              <p:nvPr/>
            </p:nvSpPr>
            <p:spPr>
              <a:xfrm>
                <a:off x="9014908" y="1886675"/>
                <a:ext cx="572083" cy="15139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6FDFD5B-ABC6-41E6-ACC9-2774FFE6174D}"/>
                  </a:ext>
                </a:extLst>
              </p:cNvPr>
              <p:cNvSpPr/>
              <p:nvPr/>
            </p:nvSpPr>
            <p:spPr>
              <a:xfrm>
                <a:off x="6919415" y="1886675"/>
                <a:ext cx="4763069" cy="15139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6FF1E92-0E50-4E62-B34B-AE9A0037F145}"/>
                </a:ext>
              </a:extLst>
            </p:cNvPr>
            <p:cNvCxnSpPr>
              <a:stCxn id="35" idx="3"/>
            </p:cNvCxnSpPr>
            <p:nvPr/>
          </p:nvCxnSpPr>
          <p:spPr>
            <a:xfrm flipV="1">
              <a:off x="11388683" y="2653059"/>
              <a:ext cx="380183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42B2CE0-D5AF-4F0F-83E1-CF963C38F8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45431" y="2653058"/>
              <a:ext cx="380183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1550834-D9DE-4DF2-BF43-718706B64C7C}"/>
                    </a:ext>
                  </a:extLst>
                </p:cNvPr>
                <p:cNvSpPr txBox="1"/>
                <p:nvPr/>
              </p:nvSpPr>
              <p:spPr>
                <a:xfrm>
                  <a:off x="6157795" y="2307024"/>
                  <a:ext cx="2092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1550834-D9DE-4DF2-BF43-718706B64C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7795" y="2307024"/>
                  <a:ext cx="209223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11429" r="-8571" b="-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24B4C4DF-CC57-48A2-AD31-FF803488D443}"/>
                    </a:ext>
                  </a:extLst>
                </p:cNvPr>
                <p:cNvSpPr txBox="1"/>
                <p:nvPr/>
              </p:nvSpPr>
              <p:spPr>
                <a:xfrm>
                  <a:off x="11578774" y="2307024"/>
                  <a:ext cx="2092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24B4C4DF-CC57-48A2-AD31-FF803488D4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78774" y="2307024"/>
                  <a:ext cx="209223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11765" r="-11765" b="-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D3CBDF5-3292-4683-9062-8FDE29FBE0E4}"/>
                </a:ext>
              </a:extLst>
            </p:cNvPr>
            <p:cNvSpPr txBox="1"/>
            <p:nvPr/>
          </p:nvSpPr>
          <p:spPr>
            <a:xfrm>
              <a:off x="6986585" y="2057336"/>
              <a:ext cx="15218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Nova" panose="020B0504020202020204" pitchFamily="34" charset="0"/>
                </a:rPr>
                <a:t>Low strain phase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78B6F58-B816-4B88-B583-7C901838495A}"/>
                </a:ext>
              </a:extLst>
            </p:cNvPr>
            <p:cNvSpPr txBox="1"/>
            <p:nvPr/>
          </p:nvSpPr>
          <p:spPr>
            <a:xfrm>
              <a:off x="9580022" y="2057337"/>
              <a:ext cx="15617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Nova" panose="020B0504020202020204" pitchFamily="34" charset="0"/>
                </a:rPr>
                <a:t>High strain phase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0AC47FD2-5359-496F-A075-068429AEB297}"/>
                    </a:ext>
                  </a:extLst>
                </p:cNvPr>
                <p:cNvSpPr txBox="1"/>
                <p:nvPr/>
              </p:nvSpPr>
              <p:spPr>
                <a:xfrm>
                  <a:off x="7673360" y="3121223"/>
                  <a:ext cx="271702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Arial Nova" panose="020B0504020202020204" pitchFamily="34" charset="0"/>
                    </a:rPr>
                    <a:t>Phase boundary (thickness </a:t>
                  </a:r>
                  <a14:m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</m:oMath>
                  </a14:m>
                  <a:r>
                    <a:rPr lang="en-US" sz="1400" dirty="0">
                      <a:latin typeface="Arial Nova" panose="020B0504020202020204" pitchFamily="34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0AC47FD2-5359-496F-A075-068429AEB2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3360" y="3121223"/>
                  <a:ext cx="2717026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673"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216200B-1CD5-42BB-87E0-2773EB5D4462}"/>
                </a:ext>
              </a:extLst>
            </p:cNvPr>
            <p:cNvCxnSpPr>
              <a:stCxn id="42" idx="2"/>
            </p:cNvCxnSpPr>
            <p:nvPr/>
          </p:nvCxnSpPr>
          <p:spPr>
            <a:xfrm flipH="1">
              <a:off x="7565992" y="2365113"/>
              <a:ext cx="181507" cy="20975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138EFF81-C7A9-4C00-83B9-5358BCB237D5}"/>
                </a:ext>
              </a:extLst>
            </p:cNvPr>
            <p:cNvCxnSpPr>
              <a:cxnSpLocks/>
            </p:cNvCxnSpPr>
            <p:nvPr/>
          </p:nvCxnSpPr>
          <p:spPr>
            <a:xfrm>
              <a:off x="10326004" y="2367602"/>
              <a:ext cx="182012" cy="2072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40F8448-F8A4-4746-A4F2-EA8C119C31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25218" y="2757937"/>
              <a:ext cx="359008" cy="3720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CB9B0C56-5AA2-426E-9A58-16DDB189B8E2}"/>
              </a:ext>
            </a:extLst>
          </p:cNvPr>
          <p:cNvSpPr txBox="1"/>
          <p:nvPr/>
        </p:nvSpPr>
        <p:spPr>
          <a:xfrm>
            <a:off x="333993" y="4463393"/>
            <a:ext cx="10907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There are multiple bond strains for the same bond force.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This creates the possibility of multiple phases in a bar in equilibrium.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Within the phase boundary, there are always </a:t>
            </a:r>
            <a:r>
              <a:rPr lang="en-US" u="sng" dirty="0">
                <a:latin typeface="Arial Nova" panose="020B0504020202020204" pitchFamily="34" charset="0"/>
              </a:rPr>
              <a:t>some</a:t>
            </a:r>
            <a:r>
              <a:rPr lang="en-US" dirty="0">
                <a:latin typeface="Arial Nova" panose="020B0504020202020204" pitchFamily="34" charset="0"/>
              </a:rPr>
              <a:t> bonds in the unstable part of the material model.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782EDDC-8392-4154-9719-84F9E88304FD}"/>
              </a:ext>
            </a:extLst>
          </p:cNvPr>
          <p:cNvCxnSpPr>
            <a:cxnSpLocks/>
          </p:cNvCxnSpPr>
          <p:nvPr/>
        </p:nvCxnSpPr>
        <p:spPr>
          <a:xfrm>
            <a:off x="6342612" y="1874632"/>
            <a:ext cx="726888" cy="737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54E29B6-3842-4B41-B182-F0D9091C0DD5}"/>
              </a:ext>
            </a:extLst>
          </p:cNvPr>
          <p:cNvSpPr txBox="1"/>
          <p:nvPr/>
        </p:nvSpPr>
        <p:spPr>
          <a:xfrm>
            <a:off x="3105837" y="6088929"/>
            <a:ext cx="4953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 Nova" panose="020B0504020202020204" pitchFamily="34" charset="0"/>
              </a:rPr>
              <a:t>K. Dayal &amp; K. Bhattacharya. </a:t>
            </a:r>
            <a:r>
              <a:rPr lang="en-US" sz="1200" i="1" dirty="0">
                <a:latin typeface="Arial Nova" panose="020B0504020202020204" pitchFamily="34" charset="0"/>
              </a:rPr>
              <a:t>J. Mechanics &amp; Physics of Solids </a:t>
            </a:r>
            <a:r>
              <a:rPr lang="en-US" sz="1200" dirty="0">
                <a:latin typeface="Arial Nova" panose="020B0504020202020204" pitchFamily="34" charset="0"/>
              </a:rPr>
              <a:t>(2006).</a:t>
            </a:r>
          </a:p>
        </p:txBody>
      </p:sp>
    </p:spTree>
    <p:extLst>
      <p:ext uri="{BB962C8B-B14F-4D97-AF65-F5344CB8AC3E}">
        <p14:creationId xmlns:p14="http://schemas.microsoft.com/office/powerpoint/2010/main" val="241043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A9679-1AB9-4489-A8D1-B43393FF1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conditions permit coexistent phases?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ED4A06-1BF6-4FA9-ADB8-9BCA382F5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B9B0C56-5AA2-426E-9A58-16DDB189B8E2}"/>
                  </a:ext>
                </a:extLst>
              </p:cNvPr>
              <p:cNvSpPr txBox="1"/>
              <p:nvPr/>
            </p:nvSpPr>
            <p:spPr>
              <a:xfrm>
                <a:off x="370190" y="1203551"/>
                <a:ext cx="1090784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 Nova" panose="020B0504020202020204" pitchFamily="34" charset="0"/>
                  </a:rPr>
                  <a:t>In equilibrium, energy conservation implies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Arial Nova" panose="020B05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b="0" dirty="0">
                  <a:latin typeface="Arial Nova" panose="020B0504020202020204" pitchFamily="34" charset="0"/>
                  <a:ea typeface="Cambria Math" panose="02040503050406030204" pitchFamily="18" charset="0"/>
                </a:endParaRPr>
              </a:p>
              <a:p>
                <a:endParaRPr lang="en-US" dirty="0">
                  <a:latin typeface="Arial Nova" panose="020B0504020202020204" pitchFamily="34" charset="0"/>
                </a:endParaRPr>
              </a:p>
              <a:p>
                <a:r>
                  <a:rPr lang="en-US" dirty="0">
                    <a:latin typeface="Arial Nova" panose="020B0504020202020204" pitchFamily="34" charset="0"/>
                  </a:rPr>
                  <a:t>which is formally the same as in the local theory.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 Nova" panose="020B0504020202020204" pitchFamily="34" charset="0"/>
                  </a:rPr>
                  <a:t>Compare </a:t>
                </a:r>
                <a:r>
                  <a:rPr lang="en-US" dirty="0" err="1">
                    <a:latin typeface="Arial Nova" panose="020B0504020202020204" pitchFamily="34" charset="0"/>
                  </a:rPr>
                  <a:t>Weierstrass</a:t>
                </a:r>
                <a:r>
                  <a:rPr lang="en-US" dirty="0">
                    <a:latin typeface="Arial Nova" panose="020B0504020202020204" pitchFamily="34" charset="0"/>
                  </a:rPr>
                  <a:t> corner condition, Maxwell condition in the calculus of variations.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B9B0C56-5AA2-426E-9A58-16DDB189B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190" y="1203551"/>
                <a:ext cx="10907849" cy="1754326"/>
              </a:xfrm>
              <a:prstGeom prst="rect">
                <a:avLst/>
              </a:prstGeom>
              <a:blipFill>
                <a:blip r:embed="rId2"/>
                <a:stretch>
                  <a:fillRect l="-503" t="-1389" b="-4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8DB0504-81D1-45D4-867E-C671AF5F594E}"/>
              </a:ext>
            </a:extLst>
          </p:cNvPr>
          <p:cNvGrpSpPr/>
          <p:nvPr/>
        </p:nvGrpSpPr>
        <p:grpSpPr>
          <a:xfrm>
            <a:off x="2831702" y="3952765"/>
            <a:ext cx="5630202" cy="1355648"/>
            <a:chOff x="2950037" y="5074741"/>
            <a:chExt cx="5630202" cy="135564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569EE13-E069-44C3-852D-0559917012A1}"/>
                </a:ext>
              </a:extLst>
            </p:cNvPr>
            <p:cNvGrpSpPr/>
            <p:nvPr/>
          </p:nvGrpSpPr>
          <p:grpSpPr>
            <a:xfrm>
              <a:off x="3417856" y="5578749"/>
              <a:ext cx="4763069" cy="151400"/>
              <a:chOff x="6919415" y="1886674"/>
              <a:chExt cx="4763069" cy="1514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E026E02-44F1-4F8F-B71C-715E95F15968}"/>
                  </a:ext>
                </a:extLst>
              </p:cNvPr>
              <p:cNvSpPr/>
              <p:nvPr/>
            </p:nvSpPr>
            <p:spPr>
              <a:xfrm>
                <a:off x="6919415" y="1886675"/>
                <a:ext cx="4763069" cy="15139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9A3D1BD-7300-4449-8781-BE6AEA6CAE07}"/>
                  </a:ext>
                </a:extLst>
              </p:cNvPr>
              <p:cNvSpPr/>
              <p:nvPr/>
            </p:nvSpPr>
            <p:spPr>
              <a:xfrm>
                <a:off x="6919415" y="1886675"/>
                <a:ext cx="2095493" cy="151399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1008D936-9D0E-40C1-B065-04933CA41DB9}"/>
                  </a:ext>
                </a:extLst>
              </p:cNvPr>
              <p:cNvSpPr/>
              <p:nvPr/>
            </p:nvSpPr>
            <p:spPr>
              <a:xfrm>
                <a:off x="9586991" y="1886674"/>
                <a:ext cx="2095493" cy="15139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7616D14-F069-4516-A35B-1CCFCDE80CB7}"/>
                  </a:ext>
                </a:extLst>
              </p:cNvPr>
              <p:cNvSpPr/>
              <p:nvPr/>
            </p:nvSpPr>
            <p:spPr>
              <a:xfrm>
                <a:off x="9014908" y="1886675"/>
                <a:ext cx="572083" cy="15139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6FDFD5B-ABC6-41E6-ACC9-2774FFE6174D}"/>
                  </a:ext>
                </a:extLst>
              </p:cNvPr>
              <p:cNvSpPr/>
              <p:nvPr/>
            </p:nvSpPr>
            <p:spPr>
              <a:xfrm>
                <a:off x="6919415" y="1886675"/>
                <a:ext cx="4763069" cy="15139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6FF1E92-0E50-4E62-B34B-AE9A0037F145}"/>
                </a:ext>
              </a:extLst>
            </p:cNvPr>
            <p:cNvCxnSpPr>
              <a:stCxn id="35" idx="3"/>
            </p:cNvCxnSpPr>
            <p:nvPr/>
          </p:nvCxnSpPr>
          <p:spPr>
            <a:xfrm flipV="1">
              <a:off x="8180925" y="5654448"/>
              <a:ext cx="380183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42B2CE0-D5AF-4F0F-83E1-CF963C38F8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37673" y="5654447"/>
              <a:ext cx="380183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1550834-D9DE-4DF2-BF43-718706B64C7C}"/>
                    </a:ext>
                  </a:extLst>
                </p:cNvPr>
                <p:cNvSpPr txBox="1"/>
                <p:nvPr/>
              </p:nvSpPr>
              <p:spPr>
                <a:xfrm>
                  <a:off x="2950037" y="5308413"/>
                  <a:ext cx="2092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1550834-D9DE-4DF2-BF43-718706B64C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0037" y="5308413"/>
                  <a:ext cx="209223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11765" r="-11765" b="-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24B4C4DF-CC57-48A2-AD31-FF803488D443}"/>
                    </a:ext>
                  </a:extLst>
                </p:cNvPr>
                <p:cNvSpPr txBox="1"/>
                <p:nvPr/>
              </p:nvSpPr>
              <p:spPr>
                <a:xfrm>
                  <a:off x="8371016" y="5308413"/>
                  <a:ext cx="2092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24B4C4DF-CC57-48A2-AD31-FF803488D4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1016" y="5308413"/>
                  <a:ext cx="209223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1765" r="-11765" b="-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A78B6F58-B816-4B88-B583-7C901838495A}"/>
                    </a:ext>
                  </a:extLst>
                </p:cNvPr>
                <p:cNvSpPr txBox="1"/>
                <p:nvPr/>
              </p:nvSpPr>
              <p:spPr>
                <a:xfrm>
                  <a:off x="6793547" y="5089329"/>
                  <a:ext cx="77816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1400" dirty="0">
                    <a:latin typeface="Arial Nova" panose="020B05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A78B6F58-B816-4B88-B583-7C90183849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3547" y="5089329"/>
                  <a:ext cx="778162" cy="30777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0AC47FD2-5359-496F-A075-068429AEB297}"/>
                    </a:ext>
                  </a:extLst>
                </p:cNvPr>
                <p:cNvSpPr txBox="1"/>
                <p:nvPr/>
              </p:nvSpPr>
              <p:spPr>
                <a:xfrm>
                  <a:off x="4465602" y="6122612"/>
                  <a:ext cx="271702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Arial Nova" panose="020B0504020202020204" pitchFamily="34" charset="0"/>
                    </a:rPr>
                    <a:t>Phase boundary (thickness </a:t>
                  </a:r>
                  <a14:m>
                    <m:oMath xmlns:m="http://schemas.openxmlformats.org/officeDocument/2006/math"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</m:oMath>
                  </a14:m>
                  <a:r>
                    <a:rPr lang="en-US" sz="1400" dirty="0">
                      <a:latin typeface="Arial Nova" panose="020B0504020202020204" pitchFamily="34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0AC47FD2-5359-496F-A075-068429AEB2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5602" y="6122612"/>
                  <a:ext cx="2717026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673" t="-1961" b="-19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216200B-1CD5-42BB-87E0-2773EB5D44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58234" y="5366502"/>
              <a:ext cx="181507" cy="20975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138EFF81-C7A9-4C00-83B9-5358BCB237D5}"/>
                </a:ext>
              </a:extLst>
            </p:cNvPr>
            <p:cNvCxnSpPr>
              <a:cxnSpLocks/>
            </p:cNvCxnSpPr>
            <p:nvPr/>
          </p:nvCxnSpPr>
          <p:spPr>
            <a:xfrm>
              <a:off x="7118246" y="5368991"/>
              <a:ext cx="182012" cy="2072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40F8448-F8A4-4746-A4F2-EA8C119C31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7460" y="5759326"/>
              <a:ext cx="359008" cy="37207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178460D9-2214-4DB8-8829-0B0A54F190D4}"/>
                    </a:ext>
                  </a:extLst>
                </p:cNvPr>
                <p:cNvSpPr txBox="1"/>
                <p:nvPr/>
              </p:nvSpPr>
              <p:spPr>
                <a:xfrm>
                  <a:off x="4299493" y="5074741"/>
                  <a:ext cx="77816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1400" dirty="0">
                    <a:latin typeface="Arial Nova" panose="020B05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178460D9-2214-4DB8-8829-0B0A54F190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9493" y="5074741"/>
                  <a:ext cx="778162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204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A9679-1AB9-4489-A8D1-B43393FF1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Microstructure evolution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ED4A06-1BF6-4FA9-ADB8-9BCA382F5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26</a:t>
            </a:fld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B9B0C56-5AA2-426E-9A58-16DDB189B8E2}"/>
              </a:ext>
            </a:extLst>
          </p:cNvPr>
          <p:cNvSpPr txBox="1"/>
          <p:nvPr/>
        </p:nvSpPr>
        <p:spPr>
          <a:xfrm>
            <a:off x="370190" y="1203551"/>
            <a:ext cx="10907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The system evolves over time to reduce the total surface area of phase boundaries.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We can use this to simulate microstructure evolution.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A4716D-AFAE-4E73-A790-F1D481294BEF}"/>
              </a:ext>
            </a:extLst>
          </p:cNvPr>
          <p:cNvGrpSpPr/>
          <p:nvPr/>
        </p:nvGrpSpPr>
        <p:grpSpPr>
          <a:xfrm>
            <a:off x="894522" y="2501844"/>
            <a:ext cx="4747290" cy="3145544"/>
            <a:chOff x="894522" y="2501844"/>
            <a:chExt cx="4747290" cy="3145544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5F4377E-D7A3-47AC-A574-8D05EC981B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2426" y="2957416"/>
              <a:ext cx="0" cy="268997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E1B89AC-8CBF-4EA0-B627-89B61061D477}"/>
                </a:ext>
              </a:extLst>
            </p:cNvPr>
            <p:cNvCxnSpPr>
              <a:cxnSpLocks/>
            </p:cNvCxnSpPr>
            <p:nvPr/>
          </p:nvCxnSpPr>
          <p:spPr>
            <a:xfrm>
              <a:off x="894522" y="4483165"/>
              <a:ext cx="378327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3F2163E-2F27-41A1-98A7-50BE293F33F5}"/>
                    </a:ext>
                  </a:extLst>
                </p:cNvPr>
                <p:cNvSpPr txBox="1"/>
                <p:nvPr/>
              </p:nvSpPr>
              <p:spPr>
                <a:xfrm>
                  <a:off x="4419815" y="4535903"/>
                  <a:ext cx="1221997" cy="2742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prstClr val="black"/>
                      </a:solidFill>
                      <a:latin typeface="Calibri" panose="020F0502020204030204" pitchFamily="34" charset="0"/>
                    </a:rPr>
                    <a:t>Bond strain </a:t>
                  </a:r>
                  <a14:m>
                    <m:oMath xmlns:m="http://schemas.openxmlformats.org/officeDocument/2006/math"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a14:m>
                  <a:endParaRPr lang="en-US" sz="1400" dirty="0">
                    <a:solidFill>
                      <a:prstClr val="black"/>
                    </a:solidFill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3F2163E-2F27-41A1-98A7-50BE293F33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9815" y="4535903"/>
                  <a:ext cx="1221997" cy="274294"/>
                </a:xfrm>
                <a:prstGeom prst="rect">
                  <a:avLst/>
                </a:prstGeom>
                <a:blipFill>
                  <a:blip r:embed="rId2"/>
                  <a:stretch>
                    <a:fillRect t="-20000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553D5CE8-3D6C-4F0A-832A-84DFE3EC55B7}"/>
                    </a:ext>
                  </a:extLst>
                </p:cNvPr>
                <p:cNvSpPr txBox="1"/>
                <p:nvPr/>
              </p:nvSpPr>
              <p:spPr>
                <a:xfrm>
                  <a:off x="2350783" y="2501844"/>
                  <a:ext cx="1134329" cy="5485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prstClr val="black"/>
                      </a:solidFill>
                      <a:latin typeface="Calibri" panose="020F0502020204030204" pitchFamily="34" charset="0"/>
                    </a:rPr>
                    <a:t>Bond force </a:t>
                  </a:r>
                </a:p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prstClr val="black"/>
                      </a:solidFill>
                      <a:latin typeface="Calibri" panose="020F0502020204030204" pitchFamily="34" charset="0"/>
                    </a:rPr>
                    <a:t>density </a:t>
                  </a:r>
                  <a14:m>
                    <m:oMath xmlns:m="http://schemas.openxmlformats.org/officeDocument/2006/math"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a14:m>
                  <a:endParaRPr lang="en-US" sz="1400" dirty="0">
                    <a:solidFill>
                      <a:prstClr val="black"/>
                    </a:solidFill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553D5CE8-3D6C-4F0A-832A-84DFE3EC55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0783" y="2501844"/>
                  <a:ext cx="1134329" cy="548588"/>
                </a:xfrm>
                <a:prstGeom prst="rect">
                  <a:avLst/>
                </a:prstGeom>
                <a:blipFill>
                  <a:blip r:embed="rId3"/>
                  <a:stretch>
                    <a:fillRect l="-9677" t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34F7058F-9DF3-4BB2-A143-3FD06C398F9C}"/>
                    </a:ext>
                  </a:extLst>
                </p:cNvPr>
                <p:cNvSpPr txBox="1"/>
                <p:nvPr/>
              </p:nvSpPr>
              <p:spPr>
                <a:xfrm>
                  <a:off x="3921782" y="4507927"/>
                  <a:ext cx="282947" cy="2742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solidFill>
                      <a:prstClr val="black"/>
                    </a:solidFill>
                    <a:latin typeface="Lucida Sans Unicode" pitchFamily="34" charset="0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34F7058F-9DF3-4BB2-A143-3FD06C398F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1782" y="4507927"/>
                  <a:ext cx="282947" cy="274294"/>
                </a:xfrm>
                <a:prstGeom prst="rect">
                  <a:avLst/>
                </a:prstGeom>
                <a:blipFill>
                  <a:blip r:embed="rId4"/>
                  <a:stretch>
                    <a:fillRect l="-42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3CC6205-D226-4BAA-A33E-2A40C32B83A2}"/>
                </a:ext>
              </a:extLst>
            </p:cNvPr>
            <p:cNvSpPr/>
            <p:nvPr/>
          </p:nvSpPr>
          <p:spPr>
            <a:xfrm>
              <a:off x="1798983" y="3349487"/>
              <a:ext cx="2912165" cy="2266122"/>
            </a:xfrm>
            <a:custGeom>
              <a:avLst/>
              <a:gdLst>
                <a:gd name="connsiteX0" fmla="*/ 0 w 2912165"/>
                <a:gd name="connsiteY0" fmla="*/ 2266122 h 2266122"/>
                <a:gd name="connsiteX1" fmla="*/ 516834 w 2912165"/>
                <a:gd name="connsiteY1" fmla="*/ 1133061 h 2266122"/>
                <a:gd name="connsiteX2" fmla="*/ 983974 w 2912165"/>
                <a:gd name="connsiteY2" fmla="*/ 576470 h 2266122"/>
                <a:gd name="connsiteX3" fmla="*/ 1630017 w 2912165"/>
                <a:gd name="connsiteY3" fmla="*/ 1630017 h 2266122"/>
                <a:gd name="connsiteX4" fmla="*/ 2912165 w 2912165"/>
                <a:gd name="connsiteY4" fmla="*/ 0 h 2266122"/>
                <a:gd name="connsiteX5" fmla="*/ 2912165 w 2912165"/>
                <a:gd name="connsiteY5" fmla="*/ 0 h 2266122"/>
                <a:gd name="connsiteX0" fmla="*/ 0 w 2912165"/>
                <a:gd name="connsiteY0" fmla="*/ 2266122 h 2266122"/>
                <a:gd name="connsiteX1" fmla="*/ 516834 w 2912165"/>
                <a:gd name="connsiteY1" fmla="*/ 1133061 h 2266122"/>
                <a:gd name="connsiteX2" fmla="*/ 983974 w 2912165"/>
                <a:gd name="connsiteY2" fmla="*/ 576470 h 2266122"/>
                <a:gd name="connsiteX3" fmla="*/ 1649895 w 2912165"/>
                <a:gd name="connsiteY3" fmla="*/ 1739347 h 2266122"/>
                <a:gd name="connsiteX4" fmla="*/ 2912165 w 2912165"/>
                <a:gd name="connsiteY4" fmla="*/ 0 h 2266122"/>
                <a:gd name="connsiteX5" fmla="*/ 2912165 w 2912165"/>
                <a:gd name="connsiteY5" fmla="*/ 0 h 2266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12165" h="2266122">
                  <a:moveTo>
                    <a:pt x="0" y="2266122"/>
                  </a:moveTo>
                  <a:lnTo>
                    <a:pt x="516834" y="1133061"/>
                  </a:lnTo>
                  <a:lnTo>
                    <a:pt x="983974" y="576470"/>
                  </a:lnTo>
                  <a:lnTo>
                    <a:pt x="1649895" y="1739347"/>
                  </a:lnTo>
                  <a:lnTo>
                    <a:pt x="2912165" y="0"/>
                  </a:lnTo>
                  <a:lnTo>
                    <a:pt x="2912165" y="0"/>
                  </a:lnTo>
                </a:path>
              </a:pathLst>
            </a:cu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4EAD6BB-3B4E-48CE-9BB5-80E74B6EF8E7}"/>
                </a:ext>
              </a:extLst>
            </p:cNvPr>
            <p:cNvSpPr/>
            <p:nvPr/>
          </p:nvSpPr>
          <p:spPr>
            <a:xfrm>
              <a:off x="2206763" y="4391108"/>
              <a:ext cx="182880" cy="18288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625BC3D-D4F7-418B-8990-BD3F269A5C5D}"/>
                </a:ext>
              </a:extLst>
            </p:cNvPr>
            <p:cNvSpPr/>
            <p:nvPr/>
          </p:nvSpPr>
          <p:spPr>
            <a:xfrm>
              <a:off x="3816123" y="4391108"/>
              <a:ext cx="182880" cy="18288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404FB3-9D99-47C9-993B-26FD9BB2CF8A}"/>
              </a:ext>
            </a:extLst>
          </p:cNvPr>
          <p:cNvGrpSpPr/>
          <p:nvPr/>
        </p:nvGrpSpPr>
        <p:grpSpPr>
          <a:xfrm>
            <a:off x="6663054" y="2085254"/>
            <a:ext cx="4688396" cy="4412974"/>
            <a:chOff x="6589643" y="2335696"/>
            <a:chExt cx="4688396" cy="441297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A5879D-7B55-4667-A1D8-9FA1A9950931}"/>
                </a:ext>
              </a:extLst>
            </p:cNvPr>
            <p:cNvSpPr/>
            <p:nvPr/>
          </p:nvSpPr>
          <p:spPr>
            <a:xfrm>
              <a:off x="6589643" y="2335696"/>
              <a:ext cx="4688396" cy="441297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1B2B70D-8E03-409C-8A3E-C82DCEAF821B}"/>
                </a:ext>
              </a:extLst>
            </p:cNvPr>
            <p:cNvGrpSpPr/>
            <p:nvPr/>
          </p:nvGrpSpPr>
          <p:grpSpPr>
            <a:xfrm>
              <a:off x="6663054" y="2484814"/>
              <a:ext cx="4529766" cy="4013414"/>
              <a:chOff x="6663054" y="2484814"/>
              <a:chExt cx="4529766" cy="4013414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7451360-12AB-45CC-8A37-EAAB88817F14}"/>
                  </a:ext>
                </a:extLst>
              </p:cNvPr>
              <p:cNvSpPr txBox="1"/>
              <p:nvPr/>
            </p:nvSpPr>
            <p:spPr>
              <a:xfrm>
                <a:off x="6663054" y="2484814"/>
                <a:ext cx="452976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Both these grains if isolated have zero stress, energy</a:t>
                </a: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AA1821E6-071C-45B0-86FA-AA2343BA0A75}"/>
                  </a:ext>
                </a:extLst>
              </p:cNvPr>
              <p:cNvSpPr/>
              <p:nvPr/>
            </p:nvSpPr>
            <p:spPr>
              <a:xfrm>
                <a:off x="7480854" y="3046430"/>
                <a:ext cx="1093305" cy="705678"/>
              </a:xfrm>
              <a:custGeom>
                <a:avLst/>
                <a:gdLst>
                  <a:gd name="connsiteX0" fmla="*/ 347870 w 1093305"/>
                  <a:gd name="connsiteY0" fmla="*/ 0 h 705678"/>
                  <a:gd name="connsiteX1" fmla="*/ 0 w 1093305"/>
                  <a:gd name="connsiteY1" fmla="*/ 705678 h 705678"/>
                  <a:gd name="connsiteX2" fmla="*/ 1093305 w 1093305"/>
                  <a:gd name="connsiteY2" fmla="*/ 655982 h 705678"/>
                  <a:gd name="connsiteX3" fmla="*/ 347870 w 1093305"/>
                  <a:gd name="connsiteY3" fmla="*/ 0 h 705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3305" h="705678">
                    <a:moveTo>
                      <a:pt x="347870" y="0"/>
                    </a:moveTo>
                    <a:lnTo>
                      <a:pt x="0" y="705678"/>
                    </a:lnTo>
                    <a:lnTo>
                      <a:pt x="1093305" y="655982"/>
                    </a:lnTo>
                    <a:lnTo>
                      <a:pt x="347870" y="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8226E73-3A2B-40C7-8978-63F382DCD669}"/>
                  </a:ext>
                </a:extLst>
              </p:cNvPr>
              <p:cNvSpPr/>
              <p:nvPr/>
            </p:nvSpPr>
            <p:spPr>
              <a:xfrm>
                <a:off x="9295920" y="2875368"/>
                <a:ext cx="1483128" cy="1047803"/>
              </a:xfrm>
              <a:custGeom>
                <a:avLst/>
                <a:gdLst>
                  <a:gd name="connsiteX0" fmla="*/ 347870 w 1093305"/>
                  <a:gd name="connsiteY0" fmla="*/ 0 h 705678"/>
                  <a:gd name="connsiteX1" fmla="*/ 0 w 1093305"/>
                  <a:gd name="connsiteY1" fmla="*/ 705678 h 705678"/>
                  <a:gd name="connsiteX2" fmla="*/ 1093305 w 1093305"/>
                  <a:gd name="connsiteY2" fmla="*/ 655982 h 705678"/>
                  <a:gd name="connsiteX3" fmla="*/ 347870 w 1093305"/>
                  <a:gd name="connsiteY3" fmla="*/ 0 h 705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3305" h="705678">
                    <a:moveTo>
                      <a:pt x="347870" y="0"/>
                    </a:moveTo>
                    <a:lnTo>
                      <a:pt x="0" y="705678"/>
                    </a:lnTo>
                    <a:lnTo>
                      <a:pt x="1093305" y="655982"/>
                    </a:lnTo>
                    <a:lnTo>
                      <a:pt x="34787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301DFD1F-ACB8-4E54-BF52-E791213431A9}"/>
                      </a:ext>
                    </a:extLst>
                  </p:cNvPr>
                  <p:cNvSpPr txBox="1"/>
                  <p:nvPr/>
                </p:nvSpPr>
                <p:spPr>
                  <a:xfrm>
                    <a:off x="9620548" y="3981070"/>
                    <a:ext cx="84099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 defTabSz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400" dirty="0">
                        <a:solidFill>
                          <a:prstClr val="black"/>
                        </a:solidFill>
                      </a:rPr>
                      <a:t>Strain =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a14:m>
                    <a:endParaRPr lang="en-US" sz="1400" dirty="0">
                      <a:solidFill>
                        <a:prstClr val="black"/>
                      </a:solidFill>
                      <a:latin typeface="Lucida Sans Unicode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301DFD1F-ACB8-4E54-BF52-E791213431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20548" y="3981070"/>
                    <a:ext cx="840999" cy="21544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3043" t="-34286" r="-3623" b="-428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F3F360A-F84D-4A51-8D65-880F49026F64}"/>
                  </a:ext>
                </a:extLst>
              </p:cNvPr>
              <p:cNvSpPr txBox="1"/>
              <p:nvPr/>
            </p:nvSpPr>
            <p:spPr>
              <a:xfrm>
                <a:off x="7642785" y="3981070"/>
                <a:ext cx="76944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prstClr val="black"/>
                    </a:solidFill>
                  </a:rPr>
                  <a:t>Strain = 0</a:t>
                </a:r>
                <a:endParaRPr lang="en-US" sz="1400" dirty="0">
                  <a:solidFill>
                    <a:prstClr val="black"/>
                  </a:solidFill>
                  <a:latin typeface="Lucida Sans Unicode" pitchFamily="34" charset="0"/>
                </a:endParaRP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647215F-97FE-484A-8C3D-AFB830075CF9}"/>
                  </a:ext>
                </a:extLst>
              </p:cNvPr>
              <p:cNvGrpSpPr/>
              <p:nvPr/>
            </p:nvGrpSpPr>
            <p:grpSpPr>
              <a:xfrm>
                <a:off x="8301116" y="5067528"/>
                <a:ext cx="1776436" cy="1430700"/>
                <a:chOff x="8585675" y="4633610"/>
                <a:chExt cx="1776436" cy="1430700"/>
              </a:xfrm>
            </p:grpSpPr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1985F09D-B08C-49B6-8FF3-92CC3E75D254}"/>
                    </a:ext>
                  </a:extLst>
                </p:cNvPr>
                <p:cNvSpPr/>
                <p:nvPr/>
              </p:nvSpPr>
              <p:spPr>
                <a:xfrm rot="4258183">
                  <a:off x="8402663" y="4816622"/>
                  <a:ext cx="1312287" cy="946263"/>
                </a:xfrm>
                <a:custGeom>
                  <a:avLst/>
                  <a:gdLst>
                    <a:gd name="connsiteX0" fmla="*/ 347870 w 1093305"/>
                    <a:gd name="connsiteY0" fmla="*/ 0 h 705678"/>
                    <a:gd name="connsiteX1" fmla="*/ 0 w 1093305"/>
                    <a:gd name="connsiteY1" fmla="*/ 705678 h 705678"/>
                    <a:gd name="connsiteX2" fmla="*/ 1093305 w 1093305"/>
                    <a:gd name="connsiteY2" fmla="*/ 655982 h 705678"/>
                    <a:gd name="connsiteX3" fmla="*/ 347870 w 1093305"/>
                    <a:gd name="connsiteY3" fmla="*/ 0 h 705678"/>
                    <a:gd name="connsiteX0" fmla="*/ 272707 w 1093305"/>
                    <a:gd name="connsiteY0" fmla="*/ 0 h 764734"/>
                    <a:gd name="connsiteX1" fmla="*/ 0 w 1093305"/>
                    <a:gd name="connsiteY1" fmla="*/ 764734 h 764734"/>
                    <a:gd name="connsiteX2" fmla="*/ 1093305 w 1093305"/>
                    <a:gd name="connsiteY2" fmla="*/ 715038 h 764734"/>
                    <a:gd name="connsiteX3" fmla="*/ 272707 w 1093305"/>
                    <a:gd name="connsiteY3" fmla="*/ 0 h 764734"/>
                    <a:gd name="connsiteX0" fmla="*/ 272707 w 1093305"/>
                    <a:gd name="connsiteY0" fmla="*/ 0 h 764734"/>
                    <a:gd name="connsiteX1" fmla="*/ 0 w 1093305"/>
                    <a:gd name="connsiteY1" fmla="*/ 764734 h 764734"/>
                    <a:gd name="connsiteX2" fmla="*/ 1093305 w 1093305"/>
                    <a:gd name="connsiteY2" fmla="*/ 715038 h 764734"/>
                    <a:gd name="connsiteX3" fmla="*/ 272707 w 1093305"/>
                    <a:gd name="connsiteY3" fmla="*/ 0 h 764734"/>
                    <a:gd name="connsiteX0" fmla="*/ 272707 w 1093305"/>
                    <a:gd name="connsiteY0" fmla="*/ 0 h 764734"/>
                    <a:gd name="connsiteX1" fmla="*/ 0 w 1093305"/>
                    <a:gd name="connsiteY1" fmla="*/ 764734 h 764734"/>
                    <a:gd name="connsiteX2" fmla="*/ 1093305 w 1093305"/>
                    <a:gd name="connsiteY2" fmla="*/ 715039 h 764734"/>
                    <a:gd name="connsiteX3" fmla="*/ 272707 w 1093305"/>
                    <a:gd name="connsiteY3" fmla="*/ 0 h 764734"/>
                    <a:gd name="connsiteX0" fmla="*/ 272707 w 1217776"/>
                    <a:gd name="connsiteY0" fmla="*/ 0 h 798432"/>
                    <a:gd name="connsiteX1" fmla="*/ 0 w 1217776"/>
                    <a:gd name="connsiteY1" fmla="*/ 764734 h 798432"/>
                    <a:gd name="connsiteX2" fmla="*/ 1217776 w 1217776"/>
                    <a:gd name="connsiteY2" fmla="*/ 798432 h 798432"/>
                    <a:gd name="connsiteX3" fmla="*/ 272707 w 1217776"/>
                    <a:gd name="connsiteY3" fmla="*/ 0 h 798432"/>
                    <a:gd name="connsiteX0" fmla="*/ 272707 w 1217776"/>
                    <a:gd name="connsiteY0" fmla="*/ 0 h 798432"/>
                    <a:gd name="connsiteX1" fmla="*/ 0 w 1217776"/>
                    <a:gd name="connsiteY1" fmla="*/ 764734 h 798432"/>
                    <a:gd name="connsiteX2" fmla="*/ 1217776 w 1217776"/>
                    <a:gd name="connsiteY2" fmla="*/ 798432 h 798432"/>
                    <a:gd name="connsiteX3" fmla="*/ 272707 w 1217776"/>
                    <a:gd name="connsiteY3" fmla="*/ 0 h 798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17776" h="798432">
                      <a:moveTo>
                        <a:pt x="272707" y="0"/>
                      </a:moveTo>
                      <a:cubicBezTo>
                        <a:pt x="94613" y="227566"/>
                        <a:pt x="90902" y="509823"/>
                        <a:pt x="0" y="764734"/>
                      </a:cubicBezTo>
                      <a:cubicBezTo>
                        <a:pt x="405925" y="775967"/>
                        <a:pt x="775179" y="678114"/>
                        <a:pt x="1217776" y="798432"/>
                      </a:cubicBezTo>
                      <a:lnTo>
                        <a:pt x="272707" y="0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4AC041F1-A8AD-4C9F-8766-7030CE7DA847}"/>
                    </a:ext>
                  </a:extLst>
                </p:cNvPr>
                <p:cNvSpPr/>
                <p:nvPr/>
              </p:nvSpPr>
              <p:spPr>
                <a:xfrm>
                  <a:off x="8839226" y="4782221"/>
                  <a:ext cx="1522885" cy="1282089"/>
                </a:xfrm>
                <a:custGeom>
                  <a:avLst/>
                  <a:gdLst>
                    <a:gd name="connsiteX0" fmla="*/ 347870 w 1093305"/>
                    <a:gd name="connsiteY0" fmla="*/ 0 h 705678"/>
                    <a:gd name="connsiteX1" fmla="*/ 0 w 1093305"/>
                    <a:gd name="connsiteY1" fmla="*/ 705678 h 705678"/>
                    <a:gd name="connsiteX2" fmla="*/ 1093305 w 1093305"/>
                    <a:gd name="connsiteY2" fmla="*/ 655982 h 705678"/>
                    <a:gd name="connsiteX3" fmla="*/ 347870 w 1093305"/>
                    <a:gd name="connsiteY3" fmla="*/ 0 h 705678"/>
                    <a:gd name="connsiteX0" fmla="*/ 369850 w 1093305"/>
                    <a:gd name="connsiteY0" fmla="*/ 0 h 752535"/>
                    <a:gd name="connsiteX1" fmla="*/ 0 w 1093305"/>
                    <a:gd name="connsiteY1" fmla="*/ 752535 h 752535"/>
                    <a:gd name="connsiteX2" fmla="*/ 1093305 w 1093305"/>
                    <a:gd name="connsiteY2" fmla="*/ 702839 h 752535"/>
                    <a:gd name="connsiteX3" fmla="*/ 369850 w 1093305"/>
                    <a:gd name="connsiteY3" fmla="*/ 0 h 752535"/>
                    <a:gd name="connsiteX0" fmla="*/ 369850 w 1093305"/>
                    <a:gd name="connsiteY0" fmla="*/ 0 h 752535"/>
                    <a:gd name="connsiteX1" fmla="*/ 0 w 1093305"/>
                    <a:gd name="connsiteY1" fmla="*/ 752535 h 752535"/>
                    <a:gd name="connsiteX2" fmla="*/ 1093305 w 1093305"/>
                    <a:gd name="connsiteY2" fmla="*/ 702839 h 752535"/>
                    <a:gd name="connsiteX3" fmla="*/ 369850 w 1093305"/>
                    <a:gd name="connsiteY3" fmla="*/ 0 h 752535"/>
                    <a:gd name="connsiteX0" fmla="*/ 399157 w 1122612"/>
                    <a:gd name="connsiteY0" fmla="*/ 0 h 819473"/>
                    <a:gd name="connsiteX1" fmla="*/ 0 w 1122612"/>
                    <a:gd name="connsiteY1" fmla="*/ 819473 h 819473"/>
                    <a:gd name="connsiteX2" fmla="*/ 1122612 w 1122612"/>
                    <a:gd name="connsiteY2" fmla="*/ 702839 h 819473"/>
                    <a:gd name="connsiteX3" fmla="*/ 399157 w 1122612"/>
                    <a:gd name="connsiteY3" fmla="*/ 0 h 819473"/>
                    <a:gd name="connsiteX0" fmla="*/ 399157 w 1122612"/>
                    <a:gd name="connsiteY0" fmla="*/ 0 h 832573"/>
                    <a:gd name="connsiteX1" fmla="*/ 0 w 1122612"/>
                    <a:gd name="connsiteY1" fmla="*/ 819473 h 832573"/>
                    <a:gd name="connsiteX2" fmla="*/ 1122612 w 1122612"/>
                    <a:gd name="connsiteY2" fmla="*/ 702839 h 832573"/>
                    <a:gd name="connsiteX3" fmla="*/ 399157 w 1122612"/>
                    <a:gd name="connsiteY3" fmla="*/ 0 h 832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22612" h="832573">
                      <a:moveTo>
                        <a:pt x="399157" y="0"/>
                      </a:moveTo>
                      <a:lnTo>
                        <a:pt x="0" y="819473"/>
                      </a:lnTo>
                      <a:cubicBezTo>
                        <a:pt x="454798" y="874308"/>
                        <a:pt x="748408" y="741717"/>
                        <a:pt x="1122612" y="702839"/>
                      </a:cubicBezTo>
                      <a:cubicBezTo>
                        <a:pt x="881460" y="468559"/>
                        <a:pt x="567042" y="354770"/>
                        <a:pt x="399157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74E29C9-10CB-4B03-923D-E1B9F502D91E}"/>
                  </a:ext>
                </a:extLst>
              </p:cNvPr>
              <p:cNvSpPr txBox="1"/>
              <p:nvPr/>
            </p:nvSpPr>
            <p:spPr>
              <a:xfrm>
                <a:off x="7219990" y="4534967"/>
                <a:ext cx="353586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But it they share an edge, they distort and their energy increases.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908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A9679-1AB9-4489-A8D1-B43393FF1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Circular grain evolution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ED4A06-1BF6-4FA9-ADB8-9BCA382F5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27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451360-12AB-45CC-8A37-EAAB88817F14}"/>
              </a:ext>
            </a:extLst>
          </p:cNvPr>
          <p:cNvSpPr txBox="1"/>
          <p:nvPr/>
        </p:nvSpPr>
        <p:spPr>
          <a:xfrm>
            <a:off x="7232367" y="1537658"/>
            <a:ext cx="1825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VIDEOS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Colors show bond strain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001440-31F2-4E31-B5C2-0F3EE12F9CA6}"/>
                  </a:ext>
                </a:extLst>
              </p:cNvPr>
              <p:cNvSpPr txBox="1"/>
              <p:nvPr/>
            </p:nvSpPr>
            <p:spPr>
              <a:xfrm>
                <a:off x="902038" y="958334"/>
                <a:ext cx="79181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 Nova" panose="020B0504020202020204" pitchFamily="34" charset="0"/>
                  </a:rPr>
                  <a:t>Initialize a displacement field to have zero strain inside a circle,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Arial Nova" panose="020B0504020202020204" pitchFamily="34" charset="0"/>
                  </a:rPr>
                  <a:t> outside.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001440-31F2-4E31-B5C2-0F3EE12F9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038" y="958334"/>
                <a:ext cx="7918130" cy="369332"/>
              </a:xfrm>
              <a:prstGeom prst="rect">
                <a:avLst/>
              </a:prstGeom>
              <a:blipFill>
                <a:blip r:embed="rId6"/>
                <a:stretch>
                  <a:fillRect l="-539" t="-6557" r="-539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hase0">
            <a:hlinkClick r:id="" action="ppaction://media"/>
            <a:extLst>
              <a:ext uri="{FF2B5EF4-FFF2-40B4-BE49-F238E27FC236}">
                <a16:creationId xmlns:a16="http://schemas.microsoft.com/office/drawing/2014/main" id="{16026F3C-542C-4771-BFAC-DCA6C7C639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3827" t="23390" r="30347" b="4262"/>
          <a:stretch/>
        </p:blipFill>
        <p:spPr>
          <a:xfrm>
            <a:off x="4203385" y="2203188"/>
            <a:ext cx="3809538" cy="3702729"/>
          </a:xfrm>
          <a:prstGeom prst="rect">
            <a:avLst/>
          </a:prstGeom>
        </p:spPr>
      </p:pic>
      <p:pic>
        <p:nvPicPr>
          <p:cNvPr id="12" name="phase2">
            <a:hlinkClick r:id="" action="ppaction://media"/>
            <a:extLst>
              <a:ext uri="{FF2B5EF4-FFF2-40B4-BE49-F238E27FC236}">
                <a16:creationId xmlns:a16="http://schemas.microsoft.com/office/drawing/2014/main" id="{1B10A877-917A-48B4-B7A6-B96EE406018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2083" t="23412" r="31112" b="5552"/>
          <a:stretch/>
        </p:blipFill>
        <p:spPr>
          <a:xfrm>
            <a:off x="7965038" y="2196937"/>
            <a:ext cx="3948009" cy="370272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113112B-DE27-4D33-821B-446E416B1EA5}"/>
              </a:ext>
            </a:extLst>
          </p:cNvPr>
          <p:cNvGrpSpPr/>
          <p:nvPr/>
        </p:nvGrpSpPr>
        <p:grpSpPr>
          <a:xfrm>
            <a:off x="720648" y="4939748"/>
            <a:ext cx="2462840" cy="1672006"/>
            <a:chOff x="776284" y="3886200"/>
            <a:chExt cx="2462840" cy="167200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AC7089B-FAD9-4A81-9875-09103B85A086}"/>
                </a:ext>
              </a:extLst>
            </p:cNvPr>
            <p:cNvSpPr/>
            <p:nvPr/>
          </p:nvSpPr>
          <p:spPr>
            <a:xfrm>
              <a:off x="776284" y="3990561"/>
              <a:ext cx="946640" cy="84482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824BB2-F5B0-4FEE-8E1A-E1EA8455497E}"/>
                </a:ext>
              </a:extLst>
            </p:cNvPr>
            <p:cNvSpPr/>
            <p:nvPr/>
          </p:nvSpPr>
          <p:spPr>
            <a:xfrm>
              <a:off x="2007704" y="3886200"/>
              <a:ext cx="1231420" cy="105354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BFE96B-5932-4DE4-B041-6F2F7583C070}"/>
                </a:ext>
              </a:extLst>
            </p:cNvPr>
            <p:cNvSpPr txBox="1"/>
            <p:nvPr/>
          </p:nvSpPr>
          <p:spPr>
            <a:xfrm>
              <a:off x="939068" y="5096541"/>
              <a:ext cx="20998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 Nova" panose="020B0504020202020204" pitchFamily="34" charset="0"/>
                </a:rPr>
                <a:t>Either all purple or all yellow would be a global minimizer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1013F6-308D-4A8F-98E4-29122F14030D}"/>
              </a:ext>
            </a:extLst>
          </p:cNvPr>
          <p:cNvGrpSpPr/>
          <p:nvPr/>
        </p:nvGrpSpPr>
        <p:grpSpPr>
          <a:xfrm>
            <a:off x="454931" y="2070215"/>
            <a:ext cx="3511004" cy="2148790"/>
            <a:chOff x="894522" y="2515452"/>
            <a:chExt cx="4668293" cy="3131936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34D36A3-31D6-47C8-B029-377F32B539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92426" y="2957416"/>
              <a:ext cx="0" cy="268997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7A8CB23-B65C-417B-8267-58D3DEE259DC}"/>
                </a:ext>
              </a:extLst>
            </p:cNvPr>
            <p:cNvCxnSpPr>
              <a:cxnSpLocks/>
            </p:cNvCxnSpPr>
            <p:nvPr/>
          </p:nvCxnSpPr>
          <p:spPr>
            <a:xfrm>
              <a:off x="894522" y="4483165"/>
              <a:ext cx="378327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8DC2EF5-224D-4109-9366-E851C02FFD37}"/>
                    </a:ext>
                  </a:extLst>
                </p:cNvPr>
                <p:cNvSpPr txBox="1"/>
                <p:nvPr/>
              </p:nvSpPr>
              <p:spPr>
                <a:xfrm>
                  <a:off x="4340818" y="4552022"/>
                  <a:ext cx="1221997" cy="2742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prstClr val="black"/>
                      </a:solidFill>
                      <a:latin typeface="Calibri" panose="020F0502020204030204" pitchFamily="34" charset="0"/>
                    </a:rPr>
                    <a:t>Bond strain </a:t>
                  </a:r>
                  <a14:m>
                    <m:oMath xmlns:m="http://schemas.openxmlformats.org/officeDocument/2006/math"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a14:m>
                  <a:endParaRPr lang="en-US" sz="1400" dirty="0">
                    <a:solidFill>
                      <a:prstClr val="black"/>
                    </a:solidFill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8DC2EF5-224D-4109-9366-E851C02FFD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0818" y="4552022"/>
                  <a:ext cx="1221997" cy="274293"/>
                </a:xfrm>
                <a:prstGeom prst="rect">
                  <a:avLst/>
                </a:prstGeom>
                <a:blipFill>
                  <a:blip r:embed="rId9"/>
                  <a:stretch>
                    <a:fillRect l="-13245" t="-29032" r="-5960" b="-709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7234609-4EAD-49D1-931C-8E024DC6FDD9}"/>
                    </a:ext>
                  </a:extLst>
                </p:cNvPr>
                <p:cNvSpPr txBox="1"/>
                <p:nvPr/>
              </p:nvSpPr>
              <p:spPr>
                <a:xfrm>
                  <a:off x="2487109" y="2515452"/>
                  <a:ext cx="1161388" cy="6280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prstClr val="black"/>
                      </a:solidFill>
                      <a:latin typeface="Calibri" panose="020F0502020204030204" pitchFamily="34" charset="0"/>
                    </a:rPr>
                    <a:t>Bond force </a:t>
                  </a:r>
                </a:p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prstClr val="black"/>
                      </a:solidFill>
                      <a:latin typeface="Calibri" panose="020F0502020204030204" pitchFamily="34" charset="0"/>
                    </a:rPr>
                    <a:t>density </a:t>
                  </a:r>
                  <a14:m>
                    <m:oMath xmlns:m="http://schemas.openxmlformats.org/officeDocument/2006/math">
                      <m:r>
                        <a:rPr lang="en-US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a14:m>
                  <a:endParaRPr lang="en-US" sz="1400" dirty="0">
                    <a:solidFill>
                      <a:prstClr val="black"/>
                    </a:solidFill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7234609-4EAD-49D1-931C-8E024DC6FD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7109" y="2515452"/>
                  <a:ext cx="1161388" cy="628033"/>
                </a:xfrm>
                <a:prstGeom prst="rect">
                  <a:avLst/>
                </a:prstGeom>
                <a:blipFill>
                  <a:blip r:embed="rId10"/>
                  <a:stretch>
                    <a:fillRect l="-12587" t="-14286" r="-6993" b="-2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01C23BE-6C81-447B-B677-3D26FF08354A}"/>
                    </a:ext>
                  </a:extLst>
                </p:cNvPr>
                <p:cNvSpPr txBox="1"/>
                <p:nvPr/>
              </p:nvSpPr>
              <p:spPr>
                <a:xfrm>
                  <a:off x="3921782" y="4507927"/>
                  <a:ext cx="282947" cy="2742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1400" dirty="0">
                    <a:solidFill>
                      <a:prstClr val="black"/>
                    </a:solidFill>
                    <a:latin typeface="Lucida Sans Unicode" pitchFamily="34" charset="0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01C23BE-6C81-447B-B677-3D26FF0835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1782" y="4507927"/>
                  <a:ext cx="282947" cy="274294"/>
                </a:xfrm>
                <a:prstGeom prst="rect">
                  <a:avLst/>
                </a:prstGeom>
                <a:blipFill>
                  <a:blip r:embed="rId11"/>
                  <a:stretch>
                    <a:fillRect l="-22857" b="-258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FA90F9F-FC15-4E93-BBBD-5C4E8F04F16E}"/>
                </a:ext>
              </a:extLst>
            </p:cNvPr>
            <p:cNvSpPr/>
            <p:nvPr/>
          </p:nvSpPr>
          <p:spPr>
            <a:xfrm>
              <a:off x="1798983" y="3349487"/>
              <a:ext cx="2912165" cy="2266122"/>
            </a:xfrm>
            <a:custGeom>
              <a:avLst/>
              <a:gdLst>
                <a:gd name="connsiteX0" fmla="*/ 0 w 2912165"/>
                <a:gd name="connsiteY0" fmla="*/ 2266122 h 2266122"/>
                <a:gd name="connsiteX1" fmla="*/ 516834 w 2912165"/>
                <a:gd name="connsiteY1" fmla="*/ 1133061 h 2266122"/>
                <a:gd name="connsiteX2" fmla="*/ 983974 w 2912165"/>
                <a:gd name="connsiteY2" fmla="*/ 576470 h 2266122"/>
                <a:gd name="connsiteX3" fmla="*/ 1630017 w 2912165"/>
                <a:gd name="connsiteY3" fmla="*/ 1630017 h 2266122"/>
                <a:gd name="connsiteX4" fmla="*/ 2912165 w 2912165"/>
                <a:gd name="connsiteY4" fmla="*/ 0 h 2266122"/>
                <a:gd name="connsiteX5" fmla="*/ 2912165 w 2912165"/>
                <a:gd name="connsiteY5" fmla="*/ 0 h 2266122"/>
                <a:gd name="connsiteX0" fmla="*/ 0 w 2912165"/>
                <a:gd name="connsiteY0" fmla="*/ 2266122 h 2266122"/>
                <a:gd name="connsiteX1" fmla="*/ 516834 w 2912165"/>
                <a:gd name="connsiteY1" fmla="*/ 1133061 h 2266122"/>
                <a:gd name="connsiteX2" fmla="*/ 983974 w 2912165"/>
                <a:gd name="connsiteY2" fmla="*/ 576470 h 2266122"/>
                <a:gd name="connsiteX3" fmla="*/ 1649895 w 2912165"/>
                <a:gd name="connsiteY3" fmla="*/ 1739347 h 2266122"/>
                <a:gd name="connsiteX4" fmla="*/ 2912165 w 2912165"/>
                <a:gd name="connsiteY4" fmla="*/ 0 h 2266122"/>
                <a:gd name="connsiteX5" fmla="*/ 2912165 w 2912165"/>
                <a:gd name="connsiteY5" fmla="*/ 0 h 2266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12165" h="2266122">
                  <a:moveTo>
                    <a:pt x="0" y="2266122"/>
                  </a:moveTo>
                  <a:lnTo>
                    <a:pt x="516834" y="1133061"/>
                  </a:lnTo>
                  <a:lnTo>
                    <a:pt x="983974" y="576470"/>
                  </a:lnTo>
                  <a:lnTo>
                    <a:pt x="1649895" y="1739347"/>
                  </a:lnTo>
                  <a:lnTo>
                    <a:pt x="2912165" y="0"/>
                  </a:lnTo>
                  <a:lnTo>
                    <a:pt x="2912165" y="0"/>
                  </a:lnTo>
                </a:path>
              </a:pathLst>
            </a:cu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5C6F3C1-E238-4F43-A589-3001BAFD588F}"/>
                </a:ext>
              </a:extLst>
            </p:cNvPr>
            <p:cNvSpPr/>
            <p:nvPr/>
          </p:nvSpPr>
          <p:spPr>
            <a:xfrm>
              <a:off x="2206763" y="4391108"/>
              <a:ext cx="182880" cy="18288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EE1A714-0BF1-436C-8AAE-FECE60211495}"/>
                </a:ext>
              </a:extLst>
            </p:cNvPr>
            <p:cNvSpPr/>
            <p:nvPr/>
          </p:nvSpPr>
          <p:spPr>
            <a:xfrm>
              <a:off x="3816123" y="4391108"/>
              <a:ext cx="182880" cy="18288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135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9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A9679-1AB9-4489-A8D1-B43393FF1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Microstructure evolution over time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ED4A06-1BF6-4FA9-ADB8-9BCA382F5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28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451360-12AB-45CC-8A37-EAAB88817F14}"/>
              </a:ext>
            </a:extLst>
          </p:cNvPr>
          <p:cNvSpPr txBox="1"/>
          <p:nvPr/>
        </p:nvSpPr>
        <p:spPr>
          <a:xfrm>
            <a:off x="7351636" y="2178261"/>
            <a:ext cx="1825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VIDEO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latin typeface="Arial Nova" panose="020B0504020202020204" pitchFamily="34" charset="0"/>
                <a:cs typeface="Calibri" panose="020F0502020204030204" pitchFamily="34" charset="0"/>
              </a:rPr>
              <a:t>Colors show bond strain</a:t>
            </a:r>
          </a:p>
        </p:txBody>
      </p:sp>
      <p:pic>
        <p:nvPicPr>
          <p:cNvPr id="7" name="phase1">
            <a:hlinkClick r:id="" action="ppaction://media"/>
            <a:extLst>
              <a:ext uri="{FF2B5EF4-FFF2-40B4-BE49-F238E27FC236}">
                <a16:creationId xmlns:a16="http://schemas.microsoft.com/office/drawing/2014/main" id="{26B233F0-1D5D-4FF5-8760-BDEA008246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7739" t="26174" r="34131" b="7390"/>
          <a:stretch/>
        </p:blipFill>
        <p:spPr>
          <a:xfrm>
            <a:off x="6430617" y="2701481"/>
            <a:ext cx="3667539" cy="37967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BA3754-4684-4571-8C17-9C32324DEE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34" t="26175" r="32958" b="7390"/>
          <a:stretch/>
        </p:blipFill>
        <p:spPr>
          <a:xfrm>
            <a:off x="1242392" y="2701481"/>
            <a:ext cx="3856382" cy="37967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001440-31F2-4E31-B5C2-0F3EE12F9CA6}"/>
              </a:ext>
            </a:extLst>
          </p:cNvPr>
          <p:cNvSpPr txBox="1"/>
          <p:nvPr/>
        </p:nvSpPr>
        <p:spPr>
          <a:xfrm>
            <a:off x="902038" y="958334"/>
            <a:ext cx="75335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Voronoi cells (grains) have random initial strain.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Mismatch of strains at grain boundaries causes strain energy.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Total energy is reduced by merging small grains to form larger grains.</a:t>
            </a:r>
          </a:p>
        </p:txBody>
      </p:sp>
    </p:spTree>
    <p:extLst>
      <p:ext uri="{BB962C8B-B14F-4D97-AF65-F5344CB8AC3E}">
        <p14:creationId xmlns:p14="http://schemas.microsoft.com/office/powerpoint/2010/main" val="127777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54CC1F-29B0-4D22-87B1-470665C71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B964D5-3534-477C-9777-44D2B6774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259B4E-CA0D-4BFF-9FAB-8CC4BF1A41A3}"/>
              </a:ext>
            </a:extLst>
          </p:cNvPr>
          <p:cNvSpPr txBox="1"/>
          <p:nvPr/>
        </p:nvSpPr>
        <p:spPr>
          <a:xfrm flipH="1">
            <a:off x="1162273" y="1105932"/>
            <a:ext cx="94102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Nonlocality changes </a:t>
            </a:r>
            <a:r>
              <a:rPr lang="en-US" u="sng" dirty="0">
                <a:latin typeface="Arial Nova" panose="020B0504020202020204" pitchFamily="34" charset="0"/>
              </a:rPr>
              <a:t>everything</a:t>
            </a:r>
            <a:r>
              <a:rPr lang="en-US" dirty="0">
                <a:latin typeface="Arial Nova" panose="020B0504020202020204" pitchFamily="34" charset="0"/>
              </a:rPr>
              <a:t> about material stability.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We can do meaningful continuum mechanics within an unstable material.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We can use this to simulate real phenomena: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Rate of crack nucleation in response to a suddenly applied load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Self shaping of a long molecule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Compressive failure modes in composites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Microstructure evolution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7CD437A-EC21-4B12-8FE6-FD673FF58F20}"/>
              </a:ext>
            </a:extLst>
          </p:cNvPr>
          <p:cNvGrpSpPr/>
          <p:nvPr/>
        </p:nvGrpSpPr>
        <p:grpSpPr>
          <a:xfrm>
            <a:off x="3892032" y="3720744"/>
            <a:ext cx="2975908" cy="2893766"/>
            <a:chOff x="3892032" y="3670129"/>
            <a:chExt cx="2975908" cy="289376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B0CDFAD-3624-4F6C-AB20-00E048744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2032" y="3670129"/>
              <a:ext cx="2975908" cy="258126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88B8F7-6F84-4B13-AD78-A3E00B057706}"/>
                </a:ext>
              </a:extLst>
            </p:cNvPr>
            <p:cNvSpPr txBox="1"/>
            <p:nvPr/>
          </p:nvSpPr>
          <p:spPr>
            <a:xfrm>
              <a:off x="4117236" y="6286896"/>
              <a:ext cx="25255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 Nova" panose="020B0504020202020204" pitchFamily="34" charset="0"/>
                </a:rPr>
                <a:t>Special thanks to our IT specialist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280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480752" cy="570225"/>
          </a:xfrm>
        </p:spPr>
        <p:txBody>
          <a:bodyPr/>
          <a:lstStyle/>
          <a:p>
            <a:r>
              <a:rPr lang="en-US" dirty="0"/>
              <a:t>Some concepts of stability (local theory)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54759" y="1140998"/>
            <a:ext cx="9289701" cy="246281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  <a:cs typeface="Calibri" panose="020F0502020204030204" pitchFamily="34" charset="0"/>
              </a:rPr>
              <a:t> Real wave speeds (Hadamard stability, strong ellipticity)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 Nova" panose="020B0504020202020204" pitchFamily="34" charset="0"/>
                <a:cs typeface="Calibri" panose="020F0502020204030204" pitchFamily="34" charset="0"/>
              </a:rPr>
              <a:t> Minimum potential energy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  <a:cs typeface="Calibri" panose="020F0502020204030204" pitchFamily="34" charset="0"/>
              </a:rPr>
              <a:t> Bifurcations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 Nova" panose="020B0504020202020204" pitchFamily="34" charset="0"/>
                <a:cs typeface="Calibri" panose="020F0502020204030204" pitchFamily="34" charset="0"/>
              </a:rPr>
              <a:t> Well-</a:t>
            </a:r>
            <a:r>
              <a:rPr lang="en-US" sz="2000" dirty="0" err="1">
                <a:latin typeface="Arial Nova" panose="020B0504020202020204" pitchFamily="34" charset="0"/>
                <a:cs typeface="Calibri" panose="020F0502020204030204" pitchFamily="34" charset="0"/>
              </a:rPr>
              <a:t>posedness</a:t>
            </a:r>
            <a:r>
              <a:rPr lang="en-US" dirty="0">
                <a:latin typeface="Arial Nova" panose="020B0504020202020204" pitchFamily="34" charset="0"/>
                <a:cs typeface="Calibri" panose="020F0502020204030204" pitchFamily="34" charset="0"/>
              </a:rPr>
              <a:t>*</a:t>
            </a:r>
            <a:endParaRPr lang="en-US" sz="2000" dirty="0">
              <a:latin typeface="Arial Nova" panose="020B050402020202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 Nova" panose="020B0504020202020204" pitchFamily="34" charset="0"/>
                <a:cs typeface="Calibri" panose="020F0502020204030204" pitchFamily="34" charset="0"/>
              </a:rPr>
              <a:t> Discontinuity in gradient (Ordinary ellipticity)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5D89FC-3129-423D-B65F-0A1123E4E065}"/>
              </a:ext>
            </a:extLst>
          </p:cNvPr>
          <p:cNvSpPr txBox="1"/>
          <p:nvPr/>
        </p:nvSpPr>
        <p:spPr>
          <a:xfrm>
            <a:off x="1493056" y="4675240"/>
            <a:ext cx="86514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ova" panose="020B0504020202020204" pitchFamily="34" charset="0"/>
              </a:rPr>
              <a:t>*Summary of well-</a:t>
            </a:r>
            <a:r>
              <a:rPr lang="en-US" sz="1400" dirty="0" err="1">
                <a:latin typeface="Arial Nova" panose="020B0504020202020204" pitchFamily="34" charset="0"/>
              </a:rPr>
              <a:t>posedness</a:t>
            </a:r>
            <a:r>
              <a:rPr lang="en-US" sz="1400" dirty="0">
                <a:latin typeface="Arial Nova" panose="020B0504020202020204" pitchFamily="34" charset="0"/>
              </a:rPr>
              <a:t> result for nonlocal theories: see:</a:t>
            </a:r>
          </a:p>
          <a:p>
            <a:endParaRPr lang="en-US" sz="14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 Nova" panose="020B0504020202020204" pitchFamily="34" charset="0"/>
              </a:rPr>
              <a:t>Qiang</a:t>
            </a:r>
            <a:r>
              <a:rPr lang="en-US" sz="1400" dirty="0">
                <a:latin typeface="Arial Nova" panose="020B0504020202020204" pitchFamily="34" charset="0"/>
              </a:rPr>
              <a:t> Du, "Nonlocal calculus of variations and well-</a:t>
            </a:r>
            <a:r>
              <a:rPr lang="en-US" sz="1400" dirty="0" err="1">
                <a:latin typeface="Arial Nova" panose="020B0504020202020204" pitchFamily="34" charset="0"/>
              </a:rPr>
              <a:t>posedness</a:t>
            </a:r>
            <a:r>
              <a:rPr lang="en-US" sz="1400" dirty="0">
                <a:latin typeface="Arial Nova" panose="020B0504020202020204" pitchFamily="34" charset="0"/>
              </a:rPr>
              <a:t> of </a:t>
            </a:r>
            <a:r>
              <a:rPr lang="en-US" sz="1400" dirty="0" err="1">
                <a:latin typeface="Arial Nova" panose="020B0504020202020204" pitchFamily="34" charset="0"/>
              </a:rPr>
              <a:t>peridynamics</a:t>
            </a:r>
            <a:r>
              <a:rPr lang="en-US" sz="1400" dirty="0">
                <a:latin typeface="Arial Nova" panose="020B0504020202020204" pitchFamily="34" charset="0"/>
              </a:rPr>
              <a:t>." </a:t>
            </a:r>
            <a:r>
              <a:rPr lang="en-US" sz="1400" i="1" dirty="0">
                <a:latin typeface="Arial Nova" panose="020B0504020202020204" pitchFamily="34" charset="0"/>
              </a:rPr>
              <a:t>Handbook of </a:t>
            </a:r>
            <a:r>
              <a:rPr lang="en-US" sz="1400" i="1" dirty="0" err="1">
                <a:latin typeface="Arial Nova" panose="020B0504020202020204" pitchFamily="34" charset="0"/>
              </a:rPr>
              <a:t>peridynamic</a:t>
            </a:r>
            <a:r>
              <a:rPr lang="en-US" sz="1400" i="1" dirty="0">
                <a:latin typeface="Arial Nova" panose="020B0504020202020204" pitchFamily="34" charset="0"/>
              </a:rPr>
              <a:t> modeling</a:t>
            </a:r>
            <a:r>
              <a:rPr lang="en-US" sz="1400" dirty="0">
                <a:latin typeface="Arial Nova" panose="020B0504020202020204" pitchFamily="34" charset="0"/>
              </a:rPr>
              <a:t>. (2016)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 Nova" panose="020B0504020202020204" pitchFamily="34" charset="0"/>
              </a:rPr>
              <a:t>R. Lipton’s papers on nonconvex strain energy in crack nucleation.</a:t>
            </a:r>
          </a:p>
          <a:p>
            <a:endParaRPr lang="en-US" sz="1400" dirty="0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3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A3ECD-FA2C-405A-9A84-688810BCE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4EED9-1E62-4F56-AFDA-0DB3AFB80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82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F602E-35E2-4694-8367-5D8A97E8E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Minimum potential energy is related to wave speed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9AEE1-E27D-4C9D-AC7C-BAB2A9B9A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B643FE-402B-4E30-8074-2C7923726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087" y="1227550"/>
            <a:ext cx="6117867" cy="510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4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F602E-35E2-4694-8367-5D8A97E8E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Minimum potential energy is related to wave speed, </a:t>
            </a:r>
            <a:r>
              <a:rPr lang="en-US" dirty="0" err="1"/>
              <a:t>ctd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9AEE1-E27D-4C9D-AC7C-BAB2A9B9A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004AE2-5FCD-4D99-ADF1-CC5C51AF4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2952" y="929997"/>
            <a:ext cx="832485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6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F602E-35E2-4694-8367-5D8A97E8E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Minimum energy implies real wave speeds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9AEE1-E27D-4C9D-AC7C-BAB2A9B9A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87B433-88EA-47E0-BA3B-00E3A5A29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2952" y="929997"/>
            <a:ext cx="8067549" cy="566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1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969" y="284699"/>
            <a:ext cx="10480752" cy="570225"/>
          </a:xfrm>
        </p:spPr>
        <p:txBody>
          <a:bodyPr/>
          <a:lstStyle/>
          <a:p>
            <a:r>
              <a:rPr lang="en-US" dirty="0"/>
              <a:t>Stretching of a bar: Compute the time to failure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34</a:t>
            </a:fld>
            <a:endParaRPr lang="en-US" dirty="0"/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933CFA45-63F5-46F3-A882-9516C51BA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1180" y="889707"/>
            <a:ext cx="5190797" cy="7817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BDC1211C-F8F3-49D2-B782-1F3ED3633866}"/>
                  </a:ext>
                </a:extLst>
              </p:cNvPr>
              <p:cNvSpPr txBox="1"/>
              <p:nvPr/>
            </p:nvSpPr>
            <p:spPr>
              <a:xfrm>
                <a:off x="7804758" y="861489"/>
                <a:ext cx="1251305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BDC1211C-F8F3-49D2-B782-1F3ED3633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4758" y="861489"/>
                <a:ext cx="1251305" cy="818366"/>
              </a:xfrm>
              <a:prstGeom prst="rect">
                <a:avLst/>
              </a:prstGeom>
              <a:blipFill>
                <a:blip r:embed="rId5"/>
                <a:stretch>
                  <a:fillRect b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6F285D34-CEF7-4A2A-8510-F3FB5980E79A}"/>
              </a:ext>
            </a:extLst>
          </p:cNvPr>
          <p:cNvGrpSpPr/>
          <p:nvPr/>
        </p:nvGrpSpPr>
        <p:grpSpPr>
          <a:xfrm>
            <a:off x="600050" y="4118072"/>
            <a:ext cx="4122736" cy="1670061"/>
            <a:chOff x="7566287" y="848102"/>
            <a:chExt cx="4122736" cy="1670061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BE089CA-47AC-47E6-A6AE-EFF92E31DD25}"/>
                </a:ext>
              </a:extLst>
            </p:cNvPr>
            <p:cNvSpPr/>
            <p:nvPr/>
          </p:nvSpPr>
          <p:spPr>
            <a:xfrm>
              <a:off x="7566287" y="848102"/>
              <a:ext cx="4122736" cy="1670061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glow rad="63500">
                <a:srgbClr val="726056">
                  <a:satMod val="175000"/>
                  <a:alpha val="40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D67E9EE6-88BF-4398-90FC-40708631C2E4}"/>
                </a:ext>
              </a:extLst>
            </p:cNvPr>
            <p:cNvCxnSpPr/>
            <p:nvPr/>
          </p:nvCxnSpPr>
          <p:spPr>
            <a:xfrm flipV="1">
              <a:off x="8551862" y="1090662"/>
              <a:ext cx="0" cy="1258012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arrow" w="med" len="med"/>
            </a:ln>
            <a:effectLst/>
          </p:spPr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117330BC-6BB4-486B-B01A-930A804EC0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5499" y="1949888"/>
              <a:ext cx="2787317" cy="146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arrow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99A860E3-DC90-44FB-9EE3-A8FA13C62140}"/>
                    </a:ext>
                  </a:extLst>
                </p:cNvPr>
                <p:cNvSpPr txBox="1"/>
                <p:nvPr/>
              </p:nvSpPr>
              <p:spPr>
                <a:xfrm>
                  <a:off x="7922310" y="918055"/>
                  <a:ext cx="1057331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Bond force </a:t>
                  </a:r>
                  <a14:m>
                    <m:oMath xmlns:m="http://schemas.openxmlformats.org/officeDocument/2006/math">
                      <m:r>
                        <a:rPr kumimoji="0" lang="en-US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𝑓</m:t>
                      </m:r>
                    </m:oMath>
                  </a14:m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99A860E3-DC90-44FB-9EE3-A8FA13C621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22310" y="918055"/>
                  <a:ext cx="1057331" cy="215444"/>
                </a:xfrm>
                <a:prstGeom prst="rect">
                  <a:avLst/>
                </a:prstGeom>
                <a:blipFill>
                  <a:blip r:embed="rId7"/>
                  <a:stretch>
                    <a:fillRect l="-10405" t="-25714" b="-5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AFAF4C48-D227-422E-941E-63EEACA3B111}"/>
                </a:ext>
              </a:extLst>
            </p:cNvPr>
            <p:cNvSpPr/>
            <p:nvPr/>
          </p:nvSpPr>
          <p:spPr>
            <a:xfrm>
              <a:off x="8551862" y="1226512"/>
              <a:ext cx="2321145" cy="736876"/>
            </a:xfrm>
            <a:custGeom>
              <a:avLst/>
              <a:gdLst>
                <a:gd name="connsiteX0" fmla="*/ 0 w 2815772"/>
                <a:gd name="connsiteY0" fmla="*/ 1059543 h 1132115"/>
                <a:gd name="connsiteX1" fmla="*/ 943429 w 2815772"/>
                <a:gd name="connsiteY1" fmla="*/ 0 h 1132115"/>
                <a:gd name="connsiteX2" fmla="*/ 2090057 w 2815772"/>
                <a:gd name="connsiteY2" fmla="*/ 1117600 h 1132115"/>
                <a:gd name="connsiteX3" fmla="*/ 2815772 w 2815772"/>
                <a:gd name="connsiteY3" fmla="*/ 1132115 h 1132115"/>
                <a:gd name="connsiteX0" fmla="*/ 0 w 2815772"/>
                <a:gd name="connsiteY0" fmla="*/ 1059543 h 1132115"/>
                <a:gd name="connsiteX1" fmla="*/ 943429 w 2815772"/>
                <a:gd name="connsiteY1" fmla="*/ 0 h 1132115"/>
                <a:gd name="connsiteX2" fmla="*/ 2090057 w 2815772"/>
                <a:gd name="connsiteY2" fmla="*/ 1059543 h 1132115"/>
                <a:gd name="connsiteX3" fmla="*/ 2815772 w 2815772"/>
                <a:gd name="connsiteY3" fmla="*/ 1132115 h 1132115"/>
                <a:gd name="connsiteX0" fmla="*/ 0 w 3164115"/>
                <a:gd name="connsiteY0" fmla="*/ 1059543 h 1059544"/>
                <a:gd name="connsiteX1" fmla="*/ 943429 w 3164115"/>
                <a:gd name="connsiteY1" fmla="*/ 0 h 1059544"/>
                <a:gd name="connsiteX2" fmla="*/ 2090057 w 3164115"/>
                <a:gd name="connsiteY2" fmla="*/ 1059543 h 1059544"/>
                <a:gd name="connsiteX3" fmla="*/ 3164115 w 3164115"/>
                <a:gd name="connsiteY3" fmla="*/ 1059544 h 1059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64115" h="1059544">
                  <a:moveTo>
                    <a:pt x="0" y="1059543"/>
                  </a:moveTo>
                  <a:lnTo>
                    <a:pt x="943429" y="0"/>
                  </a:lnTo>
                  <a:lnTo>
                    <a:pt x="2090057" y="1059543"/>
                  </a:lnTo>
                  <a:lnTo>
                    <a:pt x="3164115" y="1059544"/>
                  </a:lnTo>
                </a:path>
              </a:pathLst>
            </a:custGeom>
            <a:noFill/>
            <a:ln w="28575" cap="flat" cmpd="sng" algn="ctr">
              <a:solidFill>
                <a:srgbClr val="7030A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166E3A77-3F91-46E7-8FF2-31BAE196115F}"/>
                    </a:ext>
                  </a:extLst>
                </p:cNvPr>
                <p:cNvSpPr txBox="1"/>
                <p:nvPr/>
              </p:nvSpPr>
              <p:spPr>
                <a:xfrm>
                  <a:off x="10069955" y="1951555"/>
                  <a:ext cx="22786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  <m:sub>
                          <m:r>
                            <a:rPr kumimoji="0" lang="en-US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166E3A77-3F91-46E7-8FF2-31BAE19611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69955" y="1951555"/>
                  <a:ext cx="227868" cy="215444"/>
                </a:xfrm>
                <a:prstGeom prst="rect">
                  <a:avLst/>
                </a:prstGeom>
                <a:blipFill>
                  <a:blip r:embed="rId8"/>
                  <a:stretch>
                    <a:fillRect l="-18421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79C4801E-5C03-4748-B413-8FBDCA9AA9DB}"/>
                    </a:ext>
                  </a:extLst>
                </p:cNvPr>
                <p:cNvSpPr txBox="1"/>
                <p:nvPr/>
              </p:nvSpPr>
              <p:spPr>
                <a:xfrm>
                  <a:off x="9178293" y="1940737"/>
                  <a:ext cx="223165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  <m:sub>
                          <m:r>
                            <a:rPr kumimoji="0" lang="en-US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79C4801E-5C03-4748-B413-8FBDCA9AA9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78293" y="1940737"/>
                  <a:ext cx="223165" cy="215444"/>
                </a:xfrm>
                <a:prstGeom prst="rect">
                  <a:avLst/>
                </a:prstGeom>
                <a:blipFill>
                  <a:blip r:embed="rId9"/>
                  <a:stretch>
                    <a:fillRect l="-22222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9A599FFD-25B0-4D91-A47F-1ADFE54708E1}"/>
                </a:ext>
              </a:extLst>
            </p:cNvPr>
            <p:cNvCxnSpPr/>
            <p:nvPr/>
          </p:nvCxnSpPr>
          <p:spPr>
            <a:xfrm flipH="1">
              <a:off x="9250137" y="1245216"/>
              <a:ext cx="0" cy="706339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E353B11-BDC5-400F-A34C-C749BEFD5F83}"/>
                </a:ext>
              </a:extLst>
            </p:cNvPr>
            <p:cNvSpPr/>
            <p:nvPr/>
          </p:nvSpPr>
          <p:spPr>
            <a:xfrm>
              <a:off x="8767174" y="1104162"/>
              <a:ext cx="921922" cy="307918"/>
            </a:xfrm>
            <a:custGeom>
              <a:avLst/>
              <a:gdLst>
                <a:gd name="connsiteX0" fmla="*/ 0 w 977463"/>
                <a:gd name="connsiteY0" fmla="*/ 399847 h 399847"/>
                <a:gd name="connsiteX1" fmla="*/ 462456 w 977463"/>
                <a:gd name="connsiteY1" fmla="*/ 454 h 399847"/>
                <a:gd name="connsiteX2" fmla="*/ 977463 w 977463"/>
                <a:gd name="connsiteY2" fmla="*/ 336785 h 39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7463" h="399847">
                  <a:moveTo>
                    <a:pt x="0" y="399847"/>
                  </a:moveTo>
                  <a:cubicBezTo>
                    <a:pt x="149773" y="205405"/>
                    <a:pt x="299546" y="10964"/>
                    <a:pt x="462456" y="454"/>
                  </a:cubicBezTo>
                  <a:cubicBezTo>
                    <a:pt x="625367" y="-10056"/>
                    <a:pt x="801415" y="163364"/>
                    <a:pt x="977463" y="336785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196CD39-0BF9-410D-A4F9-4829E4F1295F}"/>
                    </a:ext>
                  </a:extLst>
                </p:cNvPr>
                <p:cNvSpPr txBox="1"/>
                <p:nvPr/>
              </p:nvSpPr>
              <p:spPr>
                <a:xfrm>
                  <a:off x="10844879" y="1429472"/>
                  <a:ext cx="750298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Bond strain </a:t>
                  </a:r>
                  <a14:m>
                    <m:oMath xmlns:m="http://schemas.openxmlformats.org/officeDocument/2006/math">
                      <m:r>
                        <a:rPr kumimoji="0" lang="en-US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a14:m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196CD39-0BF9-410D-A4F9-4829E4F129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44879" y="1429472"/>
                  <a:ext cx="750298" cy="430887"/>
                </a:xfrm>
                <a:prstGeom prst="rect">
                  <a:avLst/>
                </a:prstGeom>
                <a:blipFill>
                  <a:blip r:embed="rId10"/>
                  <a:stretch>
                    <a:fillRect l="-14634" t="-12857" b="-2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C822FFA-F5B3-41C6-92F5-26AE38D6C764}"/>
              </a:ext>
            </a:extLst>
          </p:cNvPr>
          <p:cNvGrpSpPr/>
          <p:nvPr/>
        </p:nvGrpSpPr>
        <p:grpSpPr>
          <a:xfrm>
            <a:off x="7577265" y="2565165"/>
            <a:ext cx="4298105" cy="3580727"/>
            <a:chOff x="6399236" y="2937347"/>
            <a:chExt cx="4298105" cy="3580727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8E3D5C0A-9EA2-47B2-81CA-80FD25F11492}"/>
                </a:ext>
              </a:extLst>
            </p:cNvPr>
            <p:cNvSpPr/>
            <p:nvPr/>
          </p:nvSpPr>
          <p:spPr>
            <a:xfrm>
              <a:off x="6399236" y="2937348"/>
              <a:ext cx="4298105" cy="3580726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8F60BF6C-A5A9-4C87-8E62-028648554583}"/>
                </a:ext>
              </a:extLst>
            </p:cNvPr>
            <p:cNvGrpSpPr/>
            <p:nvPr/>
          </p:nvGrpSpPr>
          <p:grpSpPr>
            <a:xfrm>
              <a:off x="6480907" y="3128827"/>
              <a:ext cx="4121159" cy="3238435"/>
              <a:chOff x="1813560" y="731520"/>
              <a:chExt cx="5501640" cy="4943088"/>
            </a:xfrm>
          </p:grpSpPr>
          <p:pic>
            <p:nvPicPr>
              <p:cNvPr id="169" name="Picture 168">
                <a:extLst>
                  <a:ext uri="{FF2B5EF4-FFF2-40B4-BE49-F238E27FC236}">
                    <a16:creationId xmlns:a16="http://schemas.microsoft.com/office/drawing/2014/main" id="{D91B5AE1-DE7F-4492-9C47-38EDD387E9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00" t="2800" r="14000" b="14000"/>
              <a:stretch/>
            </p:blipFill>
            <p:spPr>
              <a:xfrm>
                <a:off x="1813560" y="731520"/>
                <a:ext cx="5501640" cy="4754880"/>
              </a:xfrm>
              <a:prstGeom prst="rect">
                <a:avLst/>
              </a:prstGeom>
            </p:spPr>
          </p:pic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B9FBA79C-06F1-4882-BBFB-AE2CE2F977FD}"/>
                  </a:ext>
                </a:extLst>
              </p:cNvPr>
              <p:cNvSpPr/>
              <p:nvPr/>
            </p:nvSpPr>
            <p:spPr>
              <a:xfrm>
                <a:off x="1813560" y="773225"/>
                <a:ext cx="792480" cy="4556760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42B5BAB0-C4C0-40DB-9FEC-DE9D87D5AEE6}"/>
                  </a:ext>
                </a:extLst>
              </p:cNvPr>
              <p:cNvGrpSpPr/>
              <p:nvPr/>
            </p:nvGrpSpPr>
            <p:grpSpPr>
              <a:xfrm>
                <a:off x="2313996" y="4871399"/>
                <a:ext cx="4982444" cy="803209"/>
                <a:chOff x="2313996" y="4871399"/>
                <a:chExt cx="4982444" cy="803209"/>
              </a:xfrm>
            </p:grpSpPr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D4303B96-C633-432B-8923-0671F50326F0}"/>
                    </a:ext>
                  </a:extLst>
                </p:cNvPr>
                <p:cNvSpPr/>
                <p:nvPr/>
              </p:nvSpPr>
              <p:spPr>
                <a:xfrm>
                  <a:off x="2313996" y="4933507"/>
                  <a:ext cx="4905511" cy="552893"/>
                </a:xfrm>
                <a:prstGeom prst="rect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1" name="TextBox 180">
                  <a:extLst>
                    <a:ext uri="{FF2B5EF4-FFF2-40B4-BE49-F238E27FC236}">
                      <a16:creationId xmlns:a16="http://schemas.microsoft.com/office/drawing/2014/main" id="{DAE0D88C-624C-40DA-B463-E574F2BDD0AD}"/>
                    </a:ext>
                  </a:extLst>
                </p:cNvPr>
                <p:cNvSpPr txBox="1"/>
                <p:nvPr/>
              </p:nvSpPr>
              <p:spPr>
                <a:xfrm>
                  <a:off x="2406329" y="4879509"/>
                  <a:ext cx="700773" cy="4071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0.001</a:t>
                  </a:r>
                </a:p>
              </p:txBody>
            </p:sp>
            <p:sp>
              <p:nvSpPr>
                <p:cNvPr id="182" name="TextBox 181">
                  <a:extLst>
                    <a:ext uri="{FF2B5EF4-FFF2-40B4-BE49-F238E27FC236}">
                      <a16:creationId xmlns:a16="http://schemas.microsoft.com/office/drawing/2014/main" id="{0E9E90D3-BA79-4449-B5A2-8C2CA1AF1E94}"/>
                    </a:ext>
                  </a:extLst>
                </p:cNvPr>
                <p:cNvSpPr txBox="1"/>
                <p:nvPr/>
              </p:nvSpPr>
              <p:spPr>
                <a:xfrm>
                  <a:off x="3526710" y="4883407"/>
                  <a:ext cx="593166" cy="4071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0.01</a:t>
                  </a:r>
                </a:p>
              </p:txBody>
            </p:sp>
            <p:sp>
              <p:nvSpPr>
                <p:cNvPr id="183" name="TextBox 182">
                  <a:extLst>
                    <a:ext uri="{FF2B5EF4-FFF2-40B4-BE49-F238E27FC236}">
                      <a16:creationId xmlns:a16="http://schemas.microsoft.com/office/drawing/2014/main" id="{7C4D33BC-48C2-4A3B-B836-2BE85D253C9E}"/>
                    </a:ext>
                  </a:extLst>
                </p:cNvPr>
                <p:cNvSpPr txBox="1"/>
                <p:nvPr/>
              </p:nvSpPr>
              <p:spPr>
                <a:xfrm>
                  <a:off x="4660077" y="4879509"/>
                  <a:ext cx="485557" cy="4071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0.1</a:t>
                  </a:r>
                </a:p>
              </p:txBody>
            </p:sp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6D63E45A-078A-464F-AFB4-EFE99EA323DC}"/>
                    </a:ext>
                  </a:extLst>
                </p:cNvPr>
                <p:cNvSpPr txBox="1"/>
                <p:nvPr/>
              </p:nvSpPr>
              <p:spPr>
                <a:xfrm>
                  <a:off x="5851841" y="4879509"/>
                  <a:ext cx="325090" cy="4071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185" name="TextBox 184">
                  <a:extLst>
                    <a:ext uri="{FF2B5EF4-FFF2-40B4-BE49-F238E27FC236}">
                      <a16:creationId xmlns:a16="http://schemas.microsoft.com/office/drawing/2014/main" id="{EE4BBDE0-D67C-4837-A325-18E0A3A32516}"/>
                    </a:ext>
                  </a:extLst>
                </p:cNvPr>
                <p:cNvSpPr txBox="1"/>
                <p:nvPr/>
              </p:nvSpPr>
              <p:spPr>
                <a:xfrm>
                  <a:off x="6863743" y="4871399"/>
                  <a:ext cx="432697" cy="4071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10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6" name="TextBox 185">
                      <a:extLst>
                        <a:ext uri="{FF2B5EF4-FFF2-40B4-BE49-F238E27FC236}">
                          <a16:creationId xmlns:a16="http://schemas.microsoft.com/office/drawing/2014/main" id="{DD925984-7A1F-419A-AA11-0CD524A3852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14397" y="5267508"/>
                      <a:ext cx="1330411" cy="40710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Strain rate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a14:m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87" name="TextBox 86">
                      <a:extLst>
                        <a:ext uri="{FF2B5EF4-FFF2-40B4-BE49-F238E27FC236}">
                          <a16:creationId xmlns:a16="http://schemas.microsoft.com/office/drawing/2014/main" id="{6CA1ABA9-E05B-4976-8B7C-F48089A862B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214397" y="5267508"/>
                      <a:ext cx="1330411" cy="407100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1622" t="-3922" b="-1960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14D426ED-31B7-475E-8BBE-2F4625C361C6}"/>
                  </a:ext>
                </a:extLst>
              </p:cNvPr>
              <p:cNvGrpSpPr/>
              <p:nvPr/>
            </p:nvGrpSpPr>
            <p:grpSpPr>
              <a:xfrm>
                <a:off x="1844987" y="818267"/>
                <a:ext cx="932330" cy="3540095"/>
                <a:chOff x="1844987" y="818267"/>
                <a:chExt cx="932330" cy="3540095"/>
              </a:xfrm>
            </p:grpSpPr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1A5BB721-7EF2-451F-A453-CDAC2B6BC464}"/>
                    </a:ext>
                  </a:extLst>
                </p:cNvPr>
                <p:cNvSpPr txBox="1"/>
                <p:nvPr/>
              </p:nvSpPr>
              <p:spPr>
                <a:xfrm>
                  <a:off x="2209799" y="818267"/>
                  <a:ext cx="540306" cy="4071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100</a:t>
                  </a:r>
                </a:p>
              </p:txBody>
            </p:sp>
            <p:sp>
              <p:nvSpPr>
                <p:cNvPr id="175" name="TextBox 174">
                  <a:extLst>
                    <a:ext uri="{FF2B5EF4-FFF2-40B4-BE49-F238E27FC236}">
                      <a16:creationId xmlns:a16="http://schemas.microsoft.com/office/drawing/2014/main" id="{39EB7A15-C17A-4BCE-AD9A-312C30755972}"/>
                    </a:ext>
                  </a:extLst>
                </p:cNvPr>
                <p:cNvSpPr txBox="1"/>
                <p:nvPr/>
              </p:nvSpPr>
              <p:spPr>
                <a:xfrm>
                  <a:off x="2274356" y="1596948"/>
                  <a:ext cx="432697" cy="4071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10</a:t>
                  </a:r>
                </a:p>
              </p:txBody>
            </p:sp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2FB0C94C-767D-43A8-B430-82887DC5BC2D}"/>
                    </a:ext>
                  </a:extLst>
                </p:cNvPr>
                <p:cNvSpPr txBox="1"/>
                <p:nvPr/>
              </p:nvSpPr>
              <p:spPr>
                <a:xfrm>
                  <a:off x="2380508" y="2375631"/>
                  <a:ext cx="325090" cy="4071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11A0D918-79AA-46B4-8D45-0BDB1818DE7A}"/>
                    </a:ext>
                  </a:extLst>
                </p:cNvPr>
                <p:cNvSpPr txBox="1"/>
                <p:nvPr/>
              </p:nvSpPr>
              <p:spPr>
                <a:xfrm>
                  <a:off x="2221673" y="3171221"/>
                  <a:ext cx="485557" cy="4071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0.1</a:t>
                  </a:r>
                </a:p>
              </p:txBody>
            </p:sp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4D1F7BC4-8241-4608-8674-BFBAABE8EEDE}"/>
                    </a:ext>
                  </a:extLst>
                </p:cNvPr>
                <p:cNvSpPr txBox="1"/>
                <p:nvPr/>
              </p:nvSpPr>
              <p:spPr>
                <a:xfrm>
                  <a:off x="2184151" y="3951262"/>
                  <a:ext cx="593166" cy="4071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</a:rPr>
                    <a:t>0.01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9" name="TextBox 178">
                      <a:extLst>
                        <a:ext uri="{FF2B5EF4-FFF2-40B4-BE49-F238E27FC236}">
                          <a16:creationId xmlns:a16="http://schemas.microsoft.com/office/drawing/2014/main" id="{829AEFC3-0090-4ABC-99F0-50DA35E994E7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1101575" y="2745087"/>
                      <a:ext cx="1869605" cy="38278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Failure time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𝑓𝑎𝑖𝑙</m:t>
                              </m:r>
                            </m:sub>
                          </m:sSub>
                        </m:oMath>
                      </a14:m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80" name="TextBox 79">
                      <a:extLst>
                        <a:ext uri="{FF2B5EF4-FFF2-40B4-BE49-F238E27FC236}">
                          <a16:creationId xmlns:a16="http://schemas.microsoft.com/office/drawing/2014/main" id="{260FDF7B-A036-495A-82C1-E4DD114483D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1101575" y="2745087"/>
                      <a:ext cx="1869605" cy="382782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1887" r="-15094" b="-129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7EC1F712-EF64-476A-8E3C-3BE849D5AE50}"/>
                  </a:ext>
                </a:extLst>
              </p:cNvPr>
              <p:cNvSpPr/>
              <p:nvPr/>
            </p:nvSpPr>
            <p:spPr>
              <a:xfrm>
                <a:off x="2732699" y="741540"/>
                <a:ext cx="1068284" cy="214105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F9FD45DC-2F7B-4675-948E-C8C32A2EDCDA}"/>
                    </a:ext>
                  </a:extLst>
                </p:cNvPr>
                <p:cNvSpPr txBox="1"/>
                <p:nvPr/>
              </p:nvSpPr>
              <p:spPr>
                <a:xfrm>
                  <a:off x="8279321" y="3406455"/>
                  <a:ext cx="394888" cy="1866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kumimoji="0" lang="en-US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mc:Choice>
          <mc:Fallback xmlns="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F9FD45DC-2F7B-4675-948E-C8C32A2EDC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9321" y="3406455"/>
                  <a:ext cx="394888" cy="186697"/>
                </a:xfrm>
                <a:prstGeom prst="rect">
                  <a:avLst/>
                </a:prstGeom>
                <a:blipFill>
                  <a:blip r:embed="rId15"/>
                  <a:stretch>
                    <a:fillRect l="-12308" r="-9231" b="-516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0DDC090D-E77F-4952-B280-2C79E47FFF6B}"/>
                    </a:ext>
                  </a:extLst>
                </p:cNvPr>
                <p:cNvSpPr txBox="1"/>
                <p:nvPr/>
              </p:nvSpPr>
              <p:spPr>
                <a:xfrm>
                  <a:off x="8897331" y="5055818"/>
                  <a:ext cx="391212" cy="1866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kumimoji="0" lang="en-US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mc:Choice>
          <mc:Fallback xmlns="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0DDC090D-E77F-4952-B280-2C79E47FFF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97331" y="5055818"/>
                  <a:ext cx="391212" cy="186697"/>
                </a:xfrm>
                <a:prstGeom prst="rect">
                  <a:avLst/>
                </a:prstGeom>
                <a:blipFill>
                  <a:blip r:embed="rId16"/>
                  <a:stretch>
                    <a:fillRect l="-10938" r="-9375" b="-5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5036D21-9D69-436E-A68E-21A2E134FD8B}"/>
                </a:ext>
              </a:extLst>
            </p:cNvPr>
            <p:cNvSpPr/>
            <p:nvPr/>
          </p:nvSpPr>
          <p:spPr>
            <a:xfrm>
              <a:off x="9037631" y="4742031"/>
              <a:ext cx="148354" cy="282346"/>
            </a:xfrm>
            <a:custGeom>
              <a:avLst/>
              <a:gdLst>
                <a:gd name="connsiteX0" fmla="*/ 0 w 168166"/>
                <a:gd name="connsiteY0" fmla="*/ 325821 h 325821"/>
                <a:gd name="connsiteX1" fmla="*/ 42041 w 168166"/>
                <a:gd name="connsiteY1" fmla="*/ 136635 h 325821"/>
                <a:gd name="connsiteX2" fmla="*/ 168166 w 168166"/>
                <a:gd name="connsiteY2" fmla="*/ 0 h 325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325821">
                  <a:moveTo>
                    <a:pt x="0" y="325821"/>
                  </a:moveTo>
                  <a:cubicBezTo>
                    <a:pt x="7006" y="258380"/>
                    <a:pt x="14013" y="190939"/>
                    <a:pt x="42041" y="136635"/>
                  </a:cubicBezTo>
                  <a:cubicBezTo>
                    <a:pt x="70069" y="82331"/>
                    <a:pt x="119117" y="41165"/>
                    <a:pt x="168166" y="0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arrow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8B79B72B-CEBA-44AA-9832-FE1CEFF51071}"/>
                </a:ext>
              </a:extLst>
            </p:cNvPr>
            <p:cNvSpPr/>
            <p:nvPr/>
          </p:nvSpPr>
          <p:spPr>
            <a:xfrm>
              <a:off x="8648202" y="3658189"/>
              <a:ext cx="123438" cy="437180"/>
            </a:xfrm>
            <a:custGeom>
              <a:avLst/>
              <a:gdLst>
                <a:gd name="connsiteX0" fmla="*/ 0 w 139922"/>
                <a:gd name="connsiteY0" fmla="*/ 0 h 504497"/>
                <a:gd name="connsiteX1" fmla="*/ 136634 w 139922"/>
                <a:gd name="connsiteY1" fmla="*/ 157655 h 504497"/>
                <a:gd name="connsiteX2" fmla="*/ 84082 w 139922"/>
                <a:gd name="connsiteY2" fmla="*/ 504497 h 50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922" h="504497">
                  <a:moveTo>
                    <a:pt x="0" y="0"/>
                  </a:moveTo>
                  <a:cubicBezTo>
                    <a:pt x="61310" y="36786"/>
                    <a:pt x="122620" y="73572"/>
                    <a:pt x="136634" y="157655"/>
                  </a:cubicBezTo>
                  <a:cubicBezTo>
                    <a:pt x="150648" y="241738"/>
                    <a:pt x="117365" y="373117"/>
                    <a:pt x="84082" y="504497"/>
                  </a:cubicBezTo>
                </a:path>
              </a:pathLst>
            </a:cu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arrow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7CEFBF0-3737-4A43-8704-2FDF1054FB63}"/>
                </a:ext>
              </a:extLst>
            </p:cNvPr>
            <p:cNvSpPr txBox="1"/>
            <p:nvPr/>
          </p:nvSpPr>
          <p:spPr>
            <a:xfrm>
              <a:off x="7853335" y="2937347"/>
              <a:ext cx="1380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>
                  <a:solidFill>
                    <a:prstClr val="black"/>
                  </a:solidFill>
                  <a:latin typeface="Arial Nova" panose="020B0504020202020204" pitchFamily="34" charset="0"/>
                  <a:cs typeface="Calibri" panose="020F0502020204030204" pitchFamily="34" charset="0"/>
                </a:rPr>
                <a:t>Failure time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948900A-64FA-4D58-8D10-D0B9DD233281}"/>
              </a:ext>
            </a:extLst>
          </p:cNvPr>
          <p:cNvGrpSpPr/>
          <p:nvPr/>
        </p:nvGrpSpPr>
        <p:grpSpPr>
          <a:xfrm>
            <a:off x="685009" y="2047161"/>
            <a:ext cx="5943255" cy="1080460"/>
            <a:chOff x="1559073" y="2081312"/>
            <a:chExt cx="4595477" cy="108046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D62B180-DA36-483F-84F0-DDB9E37CD460}"/>
                </a:ext>
              </a:extLst>
            </p:cNvPr>
            <p:cNvGrpSpPr/>
            <p:nvPr/>
          </p:nvGrpSpPr>
          <p:grpSpPr>
            <a:xfrm>
              <a:off x="2016288" y="2980075"/>
              <a:ext cx="4138262" cy="181697"/>
              <a:chOff x="713509" y="4315494"/>
              <a:chExt cx="7716982" cy="273269"/>
            </a:xfrm>
            <a:solidFill>
              <a:srgbClr val="C00000"/>
            </a:solidFill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185F9523-6D8C-4472-8497-2F29C9453732}"/>
                  </a:ext>
                </a:extLst>
              </p:cNvPr>
              <p:cNvSpPr/>
              <p:nvPr/>
            </p:nvSpPr>
            <p:spPr>
              <a:xfrm>
                <a:off x="4678298" y="4315494"/>
                <a:ext cx="3752193" cy="273269"/>
              </a:xfrm>
              <a:custGeom>
                <a:avLst/>
                <a:gdLst>
                  <a:gd name="connsiteX0" fmla="*/ 42041 w 3752193"/>
                  <a:gd name="connsiteY0" fmla="*/ 0 h 451945"/>
                  <a:gd name="connsiteX1" fmla="*/ 0 w 3752193"/>
                  <a:gd name="connsiteY1" fmla="*/ 73572 h 451945"/>
                  <a:gd name="connsiteX2" fmla="*/ 63062 w 3752193"/>
                  <a:gd name="connsiteY2" fmla="*/ 210207 h 451945"/>
                  <a:gd name="connsiteX3" fmla="*/ 10510 w 3752193"/>
                  <a:gd name="connsiteY3" fmla="*/ 325820 h 451945"/>
                  <a:gd name="connsiteX4" fmla="*/ 73572 w 3752193"/>
                  <a:gd name="connsiteY4" fmla="*/ 451945 h 451945"/>
                  <a:gd name="connsiteX5" fmla="*/ 3752193 w 3752193"/>
                  <a:gd name="connsiteY5" fmla="*/ 451945 h 451945"/>
                  <a:gd name="connsiteX6" fmla="*/ 3752193 w 3752193"/>
                  <a:gd name="connsiteY6" fmla="*/ 0 h 451945"/>
                  <a:gd name="connsiteX7" fmla="*/ 42041 w 3752193"/>
                  <a:gd name="connsiteY7" fmla="*/ 0 h 451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52193" h="451945">
                    <a:moveTo>
                      <a:pt x="42041" y="0"/>
                    </a:moveTo>
                    <a:lnTo>
                      <a:pt x="0" y="73572"/>
                    </a:lnTo>
                    <a:lnTo>
                      <a:pt x="63062" y="210207"/>
                    </a:lnTo>
                    <a:lnTo>
                      <a:pt x="10510" y="325820"/>
                    </a:lnTo>
                    <a:lnTo>
                      <a:pt x="73572" y="451945"/>
                    </a:lnTo>
                    <a:lnTo>
                      <a:pt x="3752193" y="451945"/>
                    </a:lnTo>
                    <a:lnTo>
                      <a:pt x="3752193" y="0"/>
                    </a:lnTo>
                    <a:lnTo>
                      <a:pt x="42041" y="0"/>
                    </a:lnTo>
                    <a:close/>
                  </a:path>
                </a:pathLst>
              </a:custGeom>
              <a:grpFill/>
              <a:ln w="9525" cap="flat" cmpd="sng" algn="ctr">
                <a:solidFill>
                  <a:srgbClr val="AD0101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D33002BC-2171-4A72-82DC-4A69BC741890}"/>
                  </a:ext>
                </a:extLst>
              </p:cNvPr>
              <p:cNvSpPr/>
              <p:nvPr/>
            </p:nvSpPr>
            <p:spPr>
              <a:xfrm flipH="1">
                <a:off x="713509" y="4315494"/>
                <a:ext cx="3858491" cy="273269"/>
              </a:xfrm>
              <a:custGeom>
                <a:avLst/>
                <a:gdLst>
                  <a:gd name="connsiteX0" fmla="*/ 42041 w 3752193"/>
                  <a:gd name="connsiteY0" fmla="*/ 0 h 451945"/>
                  <a:gd name="connsiteX1" fmla="*/ 0 w 3752193"/>
                  <a:gd name="connsiteY1" fmla="*/ 73572 h 451945"/>
                  <a:gd name="connsiteX2" fmla="*/ 63062 w 3752193"/>
                  <a:gd name="connsiteY2" fmla="*/ 210207 h 451945"/>
                  <a:gd name="connsiteX3" fmla="*/ 10510 w 3752193"/>
                  <a:gd name="connsiteY3" fmla="*/ 325820 h 451945"/>
                  <a:gd name="connsiteX4" fmla="*/ 73572 w 3752193"/>
                  <a:gd name="connsiteY4" fmla="*/ 451945 h 451945"/>
                  <a:gd name="connsiteX5" fmla="*/ 3752193 w 3752193"/>
                  <a:gd name="connsiteY5" fmla="*/ 451945 h 451945"/>
                  <a:gd name="connsiteX6" fmla="*/ 3752193 w 3752193"/>
                  <a:gd name="connsiteY6" fmla="*/ 0 h 451945"/>
                  <a:gd name="connsiteX7" fmla="*/ 42041 w 3752193"/>
                  <a:gd name="connsiteY7" fmla="*/ 0 h 451945"/>
                  <a:gd name="connsiteX0" fmla="*/ 31531 w 3741683"/>
                  <a:gd name="connsiteY0" fmla="*/ 0 h 451945"/>
                  <a:gd name="connsiteX1" fmla="*/ 81815 w 3741683"/>
                  <a:gd name="connsiteY1" fmla="*/ 73572 h 451945"/>
                  <a:gd name="connsiteX2" fmla="*/ 52552 w 3741683"/>
                  <a:gd name="connsiteY2" fmla="*/ 210207 h 451945"/>
                  <a:gd name="connsiteX3" fmla="*/ 0 w 3741683"/>
                  <a:gd name="connsiteY3" fmla="*/ 325820 h 451945"/>
                  <a:gd name="connsiteX4" fmla="*/ 63062 w 3741683"/>
                  <a:gd name="connsiteY4" fmla="*/ 451945 h 451945"/>
                  <a:gd name="connsiteX5" fmla="*/ 3741683 w 3741683"/>
                  <a:gd name="connsiteY5" fmla="*/ 451945 h 451945"/>
                  <a:gd name="connsiteX6" fmla="*/ 3741683 w 3741683"/>
                  <a:gd name="connsiteY6" fmla="*/ 0 h 451945"/>
                  <a:gd name="connsiteX7" fmla="*/ 31531 w 3741683"/>
                  <a:gd name="connsiteY7" fmla="*/ 0 h 451945"/>
                  <a:gd name="connsiteX0" fmla="*/ 71304 w 3781456"/>
                  <a:gd name="connsiteY0" fmla="*/ 0 h 451945"/>
                  <a:gd name="connsiteX1" fmla="*/ 121588 w 3781456"/>
                  <a:gd name="connsiteY1" fmla="*/ 73572 h 451945"/>
                  <a:gd name="connsiteX2" fmla="*/ 0 w 3781456"/>
                  <a:gd name="connsiteY2" fmla="*/ 189300 h 451945"/>
                  <a:gd name="connsiteX3" fmla="*/ 39773 w 3781456"/>
                  <a:gd name="connsiteY3" fmla="*/ 325820 h 451945"/>
                  <a:gd name="connsiteX4" fmla="*/ 102835 w 3781456"/>
                  <a:gd name="connsiteY4" fmla="*/ 451945 h 451945"/>
                  <a:gd name="connsiteX5" fmla="*/ 3781456 w 3781456"/>
                  <a:gd name="connsiteY5" fmla="*/ 451945 h 451945"/>
                  <a:gd name="connsiteX6" fmla="*/ 3781456 w 3781456"/>
                  <a:gd name="connsiteY6" fmla="*/ 0 h 451945"/>
                  <a:gd name="connsiteX7" fmla="*/ 71304 w 3781456"/>
                  <a:gd name="connsiteY7" fmla="*/ 0 h 451945"/>
                  <a:gd name="connsiteX0" fmla="*/ 71304 w 3781456"/>
                  <a:gd name="connsiteY0" fmla="*/ 0 h 451945"/>
                  <a:gd name="connsiteX1" fmla="*/ 121588 w 3781456"/>
                  <a:gd name="connsiteY1" fmla="*/ 73572 h 451945"/>
                  <a:gd name="connsiteX2" fmla="*/ 0 w 3781456"/>
                  <a:gd name="connsiteY2" fmla="*/ 189300 h 451945"/>
                  <a:gd name="connsiteX3" fmla="*/ 132098 w 3781456"/>
                  <a:gd name="connsiteY3" fmla="*/ 320593 h 451945"/>
                  <a:gd name="connsiteX4" fmla="*/ 102835 w 3781456"/>
                  <a:gd name="connsiteY4" fmla="*/ 451945 h 451945"/>
                  <a:gd name="connsiteX5" fmla="*/ 3781456 w 3781456"/>
                  <a:gd name="connsiteY5" fmla="*/ 451945 h 451945"/>
                  <a:gd name="connsiteX6" fmla="*/ 3781456 w 3781456"/>
                  <a:gd name="connsiteY6" fmla="*/ 0 h 451945"/>
                  <a:gd name="connsiteX7" fmla="*/ 71304 w 3781456"/>
                  <a:gd name="connsiteY7" fmla="*/ 0 h 451945"/>
                  <a:gd name="connsiteX0" fmla="*/ 27721 w 3737873"/>
                  <a:gd name="connsiteY0" fmla="*/ 0 h 451945"/>
                  <a:gd name="connsiteX1" fmla="*/ 78005 w 3737873"/>
                  <a:gd name="connsiteY1" fmla="*/ 73572 h 451945"/>
                  <a:gd name="connsiteX2" fmla="*/ 0 w 3737873"/>
                  <a:gd name="connsiteY2" fmla="*/ 189299 h 451945"/>
                  <a:gd name="connsiteX3" fmla="*/ 88515 w 3737873"/>
                  <a:gd name="connsiteY3" fmla="*/ 320593 h 451945"/>
                  <a:gd name="connsiteX4" fmla="*/ 59252 w 3737873"/>
                  <a:gd name="connsiteY4" fmla="*/ 451945 h 451945"/>
                  <a:gd name="connsiteX5" fmla="*/ 3737873 w 3737873"/>
                  <a:gd name="connsiteY5" fmla="*/ 451945 h 451945"/>
                  <a:gd name="connsiteX6" fmla="*/ 3737873 w 3737873"/>
                  <a:gd name="connsiteY6" fmla="*/ 0 h 451945"/>
                  <a:gd name="connsiteX7" fmla="*/ 27721 w 3737873"/>
                  <a:gd name="connsiteY7" fmla="*/ 0 h 451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37873" h="451945">
                    <a:moveTo>
                      <a:pt x="27721" y="0"/>
                    </a:moveTo>
                    <a:lnTo>
                      <a:pt x="78005" y="73572"/>
                    </a:lnTo>
                    <a:lnTo>
                      <a:pt x="0" y="189299"/>
                    </a:lnTo>
                    <a:lnTo>
                      <a:pt x="88515" y="320593"/>
                    </a:lnTo>
                    <a:lnTo>
                      <a:pt x="59252" y="451945"/>
                    </a:lnTo>
                    <a:lnTo>
                      <a:pt x="3737873" y="451945"/>
                    </a:lnTo>
                    <a:lnTo>
                      <a:pt x="3737873" y="0"/>
                    </a:lnTo>
                    <a:lnTo>
                      <a:pt x="27721" y="0"/>
                    </a:lnTo>
                    <a:close/>
                  </a:path>
                </a:pathLst>
              </a:custGeom>
              <a:grpFill/>
              <a:ln w="9525" cap="flat" cmpd="sng" algn="ctr">
                <a:solidFill>
                  <a:srgbClr val="AD0101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891FE4C-FADC-4CFA-8827-120D07803C33}"/>
                </a:ext>
              </a:extLst>
            </p:cNvPr>
            <p:cNvSpPr txBox="1"/>
            <p:nvPr/>
          </p:nvSpPr>
          <p:spPr>
            <a:xfrm>
              <a:off x="4126929" y="2649853"/>
              <a:ext cx="10795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Weak spot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50DC769-5597-48A1-B2F4-C2035864BD7C}"/>
                </a:ext>
              </a:extLst>
            </p:cNvPr>
            <p:cNvGrpSpPr/>
            <p:nvPr/>
          </p:nvGrpSpPr>
          <p:grpSpPr>
            <a:xfrm>
              <a:off x="2008131" y="2418675"/>
              <a:ext cx="4064295" cy="181696"/>
              <a:chOff x="409903" y="3040403"/>
              <a:chExt cx="8324194" cy="268884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5CACB882-6B89-4F59-B8C1-61FE7604FAF2}"/>
                  </a:ext>
                </a:extLst>
              </p:cNvPr>
              <p:cNvGrpSpPr/>
              <p:nvPr/>
            </p:nvGrpSpPr>
            <p:grpSpPr>
              <a:xfrm>
                <a:off x="870746" y="3040403"/>
                <a:ext cx="7402508" cy="268884"/>
                <a:chOff x="-893379" y="3139965"/>
                <a:chExt cx="8597462" cy="312683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D7E379DC-B616-4F71-ADBC-3F88296C6792}"/>
                    </a:ext>
                  </a:extLst>
                </p:cNvPr>
                <p:cNvSpPr/>
                <p:nvPr/>
              </p:nvSpPr>
              <p:spPr>
                <a:xfrm>
                  <a:off x="3405352" y="3139965"/>
                  <a:ext cx="4298731" cy="312683"/>
                </a:xfrm>
                <a:prstGeom prst="rect">
                  <a:avLst/>
                </a:prstGeom>
                <a:gradFill flip="none" rotWithShape="1">
                  <a:gsLst>
                    <a:gs pos="83000">
                      <a:srgbClr val="E34A4A"/>
                    </a:gs>
                    <a:gs pos="0">
                      <a:srgbClr val="AD0101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AD0101">
                        <a:tint val="50000"/>
                        <a:shade val="100000"/>
                        <a:satMod val="350000"/>
                        <a:lumMod val="48000"/>
                        <a:lumOff val="52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CDD9AF8E-85B9-416F-BE37-13AB0050544F}"/>
                    </a:ext>
                  </a:extLst>
                </p:cNvPr>
                <p:cNvSpPr/>
                <p:nvPr/>
              </p:nvSpPr>
              <p:spPr>
                <a:xfrm flipH="1">
                  <a:off x="-893379" y="3139965"/>
                  <a:ext cx="4298731" cy="312683"/>
                </a:xfrm>
                <a:prstGeom prst="rect">
                  <a:avLst/>
                </a:prstGeom>
                <a:gradFill flip="none" rotWithShape="1">
                  <a:gsLst>
                    <a:gs pos="83000">
                      <a:srgbClr val="E34A4A"/>
                    </a:gs>
                    <a:gs pos="0">
                      <a:srgbClr val="AD0101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AD0101">
                        <a:tint val="50000"/>
                        <a:shade val="100000"/>
                        <a:satMod val="350000"/>
                        <a:lumMod val="48000"/>
                        <a:lumOff val="52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 w="95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4CCBFBE8-119B-432E-B127-62B9D053F139}"/>
                  </a:ext>
                </a:extLst>
              </p:cNvPr>
              <p:cNvCxnSpPr>
                <a:stCxn id="61" idx="3"/>
              </p:cNvCxnSpPr>
              <p:nvPr/>
            </p:nvCxnSpPr>
            <p:spPr>
              <a:xfrm>
                <a:off x="8273254" y="3174845"/>
                <a:ext cx="460843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E37E606D-99B5-49D5-9F3C-1B5ABCC603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9903" y="3174845"/>
                <a:ext cx="460843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4BB07AA-D602-40F7-9E89-76C591A4B473}"/>
                </a:ext>
              </a:extLst>
            </p:cNvPr>
            <p:cNvSpPr txBox="1"/>
            <p:nvPr/>
          </p:nvSpPr>
          <p:spPr>
            <a:xfrm>
              <a:off x="1559073" y="2081312"/>
              <a:ext cx="5616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Strain rate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E5BC2A13-C761-4F37-9D82-7F0DD5590C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40277" y="2610891"/>
              <a:ext cx="66723" cy="170808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arrow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34412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480752" cy="570225"/>
          </a:xfrm>
        </p:spPr>
        <p:txBody>
          <a:bodyPr/>
          <a:lstStyle/>
          <a:p>
            <a:r>
              <a:rPr lang="en-US" dirty="0"/>
              <a:t>Stretching of a bar:  We arrive at a macroscopic rate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3549AC8-9FA0-43ED-9044-56C42270B255}"/>
                  </a:ext>
                </a:extLst>
              </p:cNvPr>
              <p:cNvSpPr txBox="1"/>
              <p:nvPr/>
            </p:nvSpPr>
            <p:spPr>
              <a:xfrm>
                <a:off x="866247" y="873927"/>
                <a:ext cx="8246809" cy="14995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Arial Nova" panose="020B0504020202020204" pitchFamily="34" charset="0"/>
                    <a:cs typeface="Calibri" panose="020F0502020204030204" pitchFamily="34" charset="0"/>
                  </a:rPr>
                  <a:t>It takes time for the bar to fail even after some bonds have crossed the peak.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Arial Nova" panose="020B0504020202020204" pitchFamily="34" charset="0"/>
                    <a:cs typeface="Calibri" panose="020F0502020204030204" pitchFamily="34" charset="0"/>
                  </a:rPr>
                  <a:t>Meanwhile, the remote strain is still increasing.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Arial Nova" panose="020B0504020202020204" pitchFamily="34" charset="0"/>
                    <a:cs typeface="Calibri" panose="020F0502020204030204" pitchFamily="34" charset="0"/>
                  </a:rPr>
                  <a:t>Result is that higher strain rates lead to higher macroscopic failure strain 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𝜖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𝑓𝑎𝑖𝑙</m:t>
                        </m:r>
                      </m:sub>
                    </m:sSub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𝑓𝑎𝑖𝑙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Arial Nova" panose="020B050402020202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Arial Nova" panose="020B0504020202020204" pitchFamily="34" charset="0"/>
                    <a:cs typeface="Calibri" panose="020F0502020204030204" pitchFamily="34" charset="0"/>
                  </a:rPr>
                  <a:t>Many real materials show a similar trend.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3549AC8-9FA0-43ED-9044-56C42270B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247" y="873927"/>
                <a:ext cx="8246809" cy="1499578"/>
              </a:xfrm>
              <a:prstGeom prst="rect">
                <a:avLst/>
              </a:prstGeom>
              <a:blipFill>
                <a:blip r:embed="rId3"/>
                <a:stretch>
                  <a:fillRect l="-443" t="-1626" b="-5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E5C51F3B-77E3-4EE6-92DD-F551BFDE0A75}"/>
              </a:ext>
            </a:extLst>
          </p:cNvPr>
          <p:cNvGrpSpPr/>
          <p:nvPr/>
        </p:nvGrpSpPr>
        <p:grpSpPr>
          <a:xfrm>
            <a:off x="1048704" y="2615009"/>
            <a:ext cx="4149312" cy="3709633"/>
            <a:chOff x="2556288" y="2680138"/>
            <a:chExt cx="4149312" cy="3709633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B0EC8E2-8AB7-48C5-B1A5-530B76489A19}"/>
                </a:ext>
              </a:extLst>
            </p:cNvPr>
            <p:cNvSpPr/>
            <p:nvPr/>
          </p:nvSpPr>
          <p:spPr>
            <a:xfrm>
              <a:off x="2556288" y="2680138"/>
              <a:ext cx="4149312" cy="37096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04BC934-D702-4D1B-B7CB-4462F4AFE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56288" y="2944045"/>
              <a:ext cx="4031423" cy="344572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C2161B2-AEAD-40E3-98EC-2F2521D9DF4D}"/>
                </a:ext>
              </a:extLst>
            </p:cNvPr>
            <p:cNvSpPr txBox="1"/>
            <p:nvPr/>
          </p:nvSpPr>
          <p:spPr>
            <a:xfrm>
              <a:off x="3401530" y="2774768"/>
              <a:ext cx="2596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Arial Nova" panose="020B0504020202020204" pitchFamily="34" charset="0"/>
                  <a:cs typeface="Calibri" panose="020F0502020204030204" pitchFamily="34" charset="0"/>
                </a:rPr>
                <a:t>Remote strain at time of failure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70D5621-9A3B-4047-A92D-952746E431C8}"/>
              </a:ext>
            </a:extLst>
          </p:cNvPr>
          <p:cNvGrpSpPr/>
          <p:nvPr/>
        </p:nvGrpSpPr>
        <p:grpSpPr>
          <a:xfrm>
            <a:off x="6637157" y="2465126"/>
            <a:ext cx="4246178" cy="3859516"/>
            <a:chOff x="5633547" y="1456792"/>
            <a:chExt cx="4246178" cy="3859516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FDD7F55-7D95-4311-BF2F-D7495DF799C5}"/>
                </a:ext>
              </a:extLst>
            </p:cNvPr>
            <p:cNvSpPr/>
            <p:nvPr/>
          </p:nvSpPr>
          <p:spPr>
            <a:xfrm>
              <a:off x="5633547" y="1456792"/>
              <a:ext cx="4246178" cy="38595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52" name="Picture 51" descr="Chart, line chart&#10;&#10;Description automatically generated">
              <a:extLst>
                <a:ext uri="{FF2B5EF4-FFF2-40B4-BE49-F238E27FC236}">
                  <a16:creationId xmlns:a16="http://schemas.microsoft.com/office/drawing/2014/main" id="{D3C6F5F2-A765-47CC-B975-6334712EC8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5" b="16550"/>
            <a:stretch/>
          </p:blipFill>
          <p:spPr>
            <a:xfrm>
              <a:off x="6072415" y="2148153"/>
              <a:ext cx="3415150" cy="27593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74DFBD40-05FF-4AD1-B1E0-63E9156B97E5}"/>
                    </a:ext>
                  </a:extLst>
                </p:cNvPr>
                <p:cNvSpPr txBox="1"/>
                <p:nvPr/>
              </p:nvSpPr>
              <p:spPr>
                <a:xfrm>
                  <a:off x="6904577" y="4907541"/>
                  <a:ext cx="177702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16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strain</m:t>
                            </m:r>
                            <m:r>
                              <a:rPr lang="en-US" sz="16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16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rate</m:t>
                            </m:r>
                            <m:r>
                              <a:rPr lang="en-US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US" sz="160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74DFBD40-05FF-4AD1-B1E0-63E9156B97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4577" y="4907541"/>
                  <a:ext cx="1777025" cy="338554"/>
                </a:xfrm>
                <a:prstGeom prst="rect">
                  <a:avLst/>
                </a:prstGeom>
                <a:blipFill>
                  <a:blip r:embed="rId8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935F28E-3735-441A-94A4-688D2B4E3A99}"/>
                </a:ext>
              </a:extLst>
            </p:cNvPr>
            <p:cNvSpPr txBox="1"/>
            <p:nvPr/>
          </p:nvSpPr>
          <p:spPr>
            <a:xfrm rot="16200000">
              <a:off x="5404462" y="3247592"/>
              <a:ext cx="8970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Strength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5EAEF27-F06F-4ACE-9E57-2FAF31DF30BF}"/>
                </a:ext>
              </a:extLst>
            </p:cNvPr>
            <p:cNvSpPr txBox="1"/>
            <p:nvPr/>
          </p:nvSpPr>
          <p:spPr>
            <a:xfrm>
              <a:off x="6010755" y="1642226"/>
              <a:ext cx="35289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  <a:latin typeface="Arial Nova" panose="020B0504020202020204" pitchFamily="34" charset="0"/>
                  <a:cs typeface="Calibri" panose="020F0502020204030204" pitchFamily="34" charset="0"/>
                </a:rPr>
                <a:t>Rate effect on the strength of polyethylene</a:t>
              </a:r>
            </a:p>
            <a:p>
              <a:pPr algn="ctr"/>
              <a:r>
                <a:rPr lang="en-US" sz="1400" dirty="0">
                  <a:solidFill>
                    <a:prstClr val="black"/>
                  </a:solidFill>
                  <a:latin typeface="Arial Nova" panose="020B0504020202020204" pitchFamily="34" charset="0"/>
                  <a:cs typeface="Calibri" panose="020F0502020204030204" pitchFamily="34" charset="0"/>
                </a:rPr>
                <a:t>(Yu, Lu, &amp; Cai, 2013)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1B0527E-8DE2-4D87-B7D9-EAAC07198C47}"/>
                </a:ext>
              </a:extLst>
            </p:cNvPr>
            <p:cNvSpPr/>
            <p:nvPr/>
          </p:nvSpPr>
          <p:spPr>
            <a:xfrm>
              <a:off x="6461127" y="2586268"/>
              <a:ext cx="2052925" cy="5289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12206AB-E006-411A-A0B3-BE62CA323609}"/>
              </a:ext>
            </a:extLst>
          </p:cNvPr>
          <p:cNvSpPr txBox="1"/>
          <p:nvPr/>
        </p:nvSpPr>
        <p:spPr>
          <a:xfrm>
            <a:off x="3123360" y="6510076"/>
            <a:ext cx="43125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Arial Nova" panose="020B0504020202020204" pitchFamily="34" charset="0"/>
              </a:rPr>
              <a:t>SS, </a:t>
            </a:r>
            <a:r>
              <a:rPr lang="en-US" sz="1200" i="1" dirty="0">
                <a:latin typeface="Arial Nova" panose="020B0504020202020204" pitchFamily="34" charset="0"/>
              </a:rPr>
              <a:t>Journal of Peridynamics &amp; Nonlocal Modeling </a:t>
            </a:r>
            <a:r>
              <a:rPr lang="en-US" sz="1200" dirty="0">
                <a:latin typeface="Arial Nova" panose="020B0504020202020204" pitchFamily="34" charset="0"/>
              </a:rPr>
              <a:t>(2021)</a:t>
            </a:r>
          </a:p>
        </p:txBody>
      </p:sp>
    </p:spTree>
    <p:extLst>
      <p:ext uri="{BB962C8B-B14F-4D97-AF65-F5344CB8AC3E}">
        <p14:creationId xmlns:p14="http://schemas.microsoft.com/office/powerpoint/2010/main" val="128935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43BA-E306-4CB6-B738-AC6E85B79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Crack nucleation as a material instability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D17A9A-323E-4952-A932-54300A587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69E912-A3C4-4A6C-B8D1-1EDC00E9AE48}"/>
              </a:ext>
            </a:extLst>
          </p:cNvPr>
          <p:cNvSpPr txBox="1"/>
          <p:nvPr/>
        </p:nvSpPr>
        <p:spPr>
          <a:xfrm>
            <a:off x="720648" y="1078615"/>
            <a:ext cx="10652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A body is initially continuous.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At some later time there is a discontinuity.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What mathematical conditions need to exist for this to happen?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This question is not addressed by fracture mechanics, which assumes a pre-existing defect.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C1391E-58B0-4B4E-B14B-BDB187FE176A}"/>
              </a:ext>
            </a:extLst>
          </p:cNvPr>
          <p:cNvGrpSpPr/>
          <p:nvPr/>
        </p:nvGrpSpPr>
        <p:grpSpPr>
          <a:xfrm>
            <a:off x="2114355" y="2963000"/>
            <a:ext cx="6651898" cy="2030347"/>
            <a:chOff x="2457469" y="3135121"/>
            <a:chExt cx="6651898" cy="2030347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A7A3541-BD1B-473C-B760-970E88693EB8}"/>
                </a:ext>
              </a:extLst>
            </p:cNvPr>
            <p:cNvSpPr/>
            <p:nvPr/>
          </p:nvSpPr>
          <p:spPr>
            <a:xfrm>
              <a:off x="2457469" y="3196350"/>
              <a:ext cx="2628955" cy="1969118"/>
            </a:xfrm>
            <a:custGeom>
              <a:avLst/>
              <a:gdLst>
                <a:gd name="connsiteX0" fmla="*/ 1150027 w 2628955"/>
                <a:gd name="connsiteY0" fmla="*/ 46490 h 1969118"/>
                <a:gd name="connsiteX1" fmla="*/ 686564 w 2628955"/>
                <a:gd name="connsiteY1" fmla="*/ 21438 h 1969118"/>
                <a:gd name="connsiteX2" fmla="*/ 135419 w 2628955"/>
                <a:gd name="connsiteY2" fmla="*/ 347115 h 1969118"/>
                <a:gd name="connsiteX3" fmla="*/ 22684 w 2628955"/>
                <a:gd name="connsiteY3" fmla="*/ 1123728 h 1969118"/>
                <a:gd name="connsiteX4" fmla="*/ 486147 w 2628955"/>
                <a:gd name="connsiteY4" fmla="*/ 1800134 h 1969118"/>
                <a:gd name="connsiteX5" fmla="*/ 1763802 w 2628955"/>
                <a:gd name="connsiteY5" fmla="*/ 1937920 h 1969118"/>
                <a:gd name="connsiteX6" fmla="*/ 2527890 w 2628955"/>
                <a:gd name="connsiteY6" fmla="*/ 1324145 h 1969118"/>
                <a:gd name="connsiteX7" fmla="*/ 2527890 w 2628955"/>
                <a:gd name="connsiteY7" fmla="*/ 472375 h 1969118"/>
                <a:gd name="connsiteX8" fmla="*/ 1676120 w 2628955"/>
                <a:gd name="connsiteY8" fmla="*/ 171750 h 1969118"/>
                <a:gd name="connsiteX9" fmla="*/ 1150027 w 2628955"/>
                <a:gd name="connsiteY9" fmla="*/ 46490 h 196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28955" h="1969118">
                  <a:moveTo>
                    <a:pt x="1150027" y="46490"/>
                  </a:moveTo>
                  <a:cubicBezTo>
                    <a:pt x="985101" y="21438"/>
                    <a:pt x="855665" y="-28666"/>
                    <a:pt x="686564" y="21438"/>
                  </a:cubicBezTo>
                  <a:cubicBezTo>
                    <a:pt x="517463" y="71542"/>
                    <a:pt x="246066" y="163400"/>
                    <a:pt x="135419" y="347115"/>
                  </a:cubicBezTo>
                  <a:cubicBezTo>
                    <a:pt x="24772" y="530830"/>
                    <a:pt x="-35771" y="881558"/>
                    <a:pt x="22684" y="1123728"/>
                  </a:cubicBezTo>
                  <a:cubicBezTo>
                    <a:pt x="81139" y="1365898"/>
                    <a:pt x="195961" y="1664435"/>
                    <a:pt x="486147" y="1800134"/>
                  </a:cubicBezTo>
                  <a:cubicBezTo>
                    <a:pt x="776333" y="1935833"/>
                    <a:pt x="1423512" y="2017251"/>
                    <a:pt x="1763802" y="1937920"/>
                  </a:cubicBezTo>
                  <a:cubicBezTo>
                    <a:pt x="2104092" y="1858589"/>
                    <a:pt x="2400542" y="1568402"/>
                    <a:pt x="2527890" y="1324145"/>
                  </a:cubicBezTo>
                  <a:cubicBezTo>
                    <a:pt x="2655238" y="1079888"/>
                    <a:pt x="2669852" y="664441"/>
                    <a:pt x="2527890" y="472375"/>
                  </a:cubicBezTo>
                  <a:cubicBezTo>
                    <a:pt x="2385928" y="280309"/>
                    <a:pt x="1907851" y="238555"/>
                    <a:pt x="1676120" y="171750"/>
                  </a:cubicBezTo>
                  <a:cubicBezTo>
                    <a:pt x="1444389" y="104945"/>
                    <a:pt x="1314953" y="71542"/>
                    <a:pt x="1150027" y="4649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CDAEAD9-AC85-4EA9-A544-F7CF818C44CA}"/>
                </a:ext>
              </a:extLst>
            </p:cNvPr>
            <p:cNvSpPr/>
            <p:nvPr/>
          </p:nvSpPr>
          <p:spPr>
            <a:xfrm>
              <a:off x="6480412" y="3135121"/>
              <a:ext cx="2628955" cy="1969118"/>
            </a:xfrm>
            <a:custGeom>
              <a:avLst/>
              <a:gdLst>
                <a:gd name="connsiteX0" fmla="*/ 1150027 w 2628955"/>
                <a:gd name="connsiteY0" fmla="*/ 46490 h 1969118"/>
                <a:gd name="connsiteX1" fmla="*/ 686564 w 2628955"/>
                <a:gd name="connsiteY1" fmla="*/ 21438 h 1969118"/>
                <a:gd name="connsiteX2" fmla="*/ 135419 w 2628955"/>
                <a:gd name="connsiteY2" fmla="*/ 347115 h 1969118"/>
                <a:gd name="connsiteX3" fmla="*/ 22684 w 2628955"/>
                <a:gd name="connsiteY3" fmla="*/ 1123728 h 1969118"/>
                <a:gd name="connsiteX4" fmla="*/ 486147 w 2628955"/>
                <a:gd name="connsiteY4" fmla="*/ 1800134 h 1969118"/>
                <a:gd name="connsiteX5" fmla="*/ 1763802 w 2628955"/>
                <a:gd name="connsiteY5" fmla="*/ 1937920 h 1969118"/>
                <a:gd name="connsiteX6" fmla="*/ 2527890 w 2628955"/>
                <a:gd name="connsiteY6" fmla="*/ 1324145 h 1969118"/>
                <a:gd name="connsiteX7" fmla="*/ 2527890 w 2628955"/>
                <a:gd name="connsiteY7" fmla="*/ 472375 h 1969118"/>
                <a:gd name="connsiteX8" fmla="*/ 1676120 w 2628955"/>
                <a:gd name="connsiteY8" fmla="*/ 171750 h 1969118"/>
                <a:gd name="connsiteX9" fmla="*/ 1150027 w 2628955"/>
                <a:gd name="connsiteY9" fmla="*/ 46490 h 196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28955" h="1969118">
                  <a:moveTo>
                    <a:pt x="1150027" y="46490"/>
                  </a:moveTo>
                  <a:cubicBezTo>
                    <a:pt x="985101" y="21438"/>
                    <a:pt x="855665" y="-28666"/>
                    <a:pt x="686564" y="21438"/>
                  </a:cubicBezTo>
                  <a:cubicBezTo>
                    <a:pt x="517463" y="71542"/>
                    <a:pt x="246066" y="163400"/>
                    <a:pt x="135419" y="347115"/>
                  </a:cubicBezTo>
                  <a:cubicBezTo>
                    <a:pt x="24772" y="530830"/>
                    <a:pt x="-35771" y="881558"/>
                    <a:pt x="22684" y="1123728"/>
                  </a:cubicBezTo>
                  <a:cubicBezTo>
                    <a:pt x="81139" y="1365898"/>
                    <a:pt x="195961" y="1664435"/>
                    <a:pt x="486147" y="1800134"/>
                  </a:cubicBezTo>
                  <a:cubicBezTo>
                    <a:pt x="776333" y="1935833"/>
                    <a:pt x="1423512" y="2017251"/>
                    <a:pt x="1763802" y="1937920"/>
                  </a:cubicBezTo>
                  <a:cubicBezTo>
                    <a:pt x="2104092" y="1858589"/>
                    <a:pt x="2400542" y="1568402"/>
                    <a:pt x="2527890" y="1324145"/>
                  </a:cubicBezTo>
                  <a:cubicBezTo>
                    <a:pt x="2655238" y="1079888"/>
                    <a:pt x="2669852" y="664441"/>
                    <a:pt x="2527890" y="472375"/>
                  </a:cubicBezTo>
                  <a:cubicBezTo>
                    <a:pt x="2385928" y="280309"/>
                    <a:pt x="1907851" y="238555"/>
                    <a:pt x="1676120" y="171750"/>
                  </a:cubicBezTo>
                  <a:cubicBezTo>
                    <a:pt x="1444389" y="104945"/>
                    <a:pt x="1314953" y="71542"/>
                    <a:pt x="1150027" y="4649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0C7A122-EC32-40C8-A624-4A0526901F77}"/>
                </a:ext>
              </a:extLst>
            </p:cNvPr>
            <p:cNvGrpSpPr/>
            <p:nvPr/>
          </p:nvGrpSpPr>
          <p:grpSpPr>
            <a:xfrm>
              <a:off x="7377829" y="3956841"/>
              <a:ext cx="1383439" cy="325677"/>
              <a:chOff x="8574065" y="1039660"/>
              <a:chExt cx="1597069" cy="939452"/>
            </a:xfrm>
            <a:solidFill>
              <a:schemeClr val="bg1"/>
            </a:solidFill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DECD63D7-E396-4321-AC26-62F41F9C55DE}"/>
                  </a:ext>
                </a:extLst>
              </p:cNvPr>
              <p:cNvSpPr/>
              <p:nvPr/>
            </p:nvSpPr>
            <p:spPr>
              <a:xfrm>
                <a:off x="8580329" y="1039660"/>
                <a:ext cx="1590805" cy="939452"/>
              </a:xfrm>
              <a:custGeom>
                <a:avLst/>
                <a:gdLst>
                  <a:gd name="connsiteX0" fmla="*/ 0 w 1590805"/>
                  <a:gd name="connsiteY0" fmla="*/ 939452 h 939452"/>
                  <a:gd name="connsiteX1" fmla="*/ 638827 w 1590805"/>
                  <a:gd name="connsiteY1" fmla="*/ 425885 h 939452"/>
                  <a:gd name="connsiteX2" fmla="*/ 1590805 w 1590805"/>
                  <a:gd name="connsiteY2" fmla="*/ 0 h 939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90805" h="939452">
                    <a:moveTo>
                      <a:pt x="0" y="939452"/>
                    </a:moveTo>
                    <a:cubicBezTo>
                      <a:pt x="186846" y="760956"/>
                      <a:pt x="373693" y="582460"/>
                      <a:pt x="638827" y="425885"/>
                    </a:cubicBezTo>
                    <a:cubicBezTo>
                      <a:pt x="903961" y="269310"/>
                      <a:pt x="1247383" y="134655"/>
                      <a:pt x="1590805" y="0"/>
                    </a:cubicBezTo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A28491B-160A-432D-A5A8-52C6C67E0D9C}"/>
                  </a:ext>
                </a:extLst>
              </p:cNvPr>
              <p:cNvSpPr/>
              <p:nvPr/>
            </p:nvSpPr>
            <p:spPr>
              <a:xfrm rot="10800000">
                <a:off x="8574065" y="1039660"/>
                <a:ext cx="1590805" cy="939452"/>
              </a:xfrm>
              <a:custGeom>
                <a:avLst/>
                <a:gdLst>
                  <a:gd name="connsiteX0" fmla="*/ 0 w 1590805"/>
                  <a:gd name="connsiteY0" fmla="*/ 939452 h 939452"/>
                  <a:gd name="connsiteX1" fmla="*/ 638827 w 1590805"/>
                  <a:gd name="connsiteY1" fmla="*/ 425885 h 939452"/>
                  <a:gd name="connsiteX2" fmla="*/ 1590805 w 1590805"/>
                  <a:gd name="connsiteY2" fmla="*/ 0 h 939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90805" h="939452">
                    <a:moveTo>
                      <a:pt x="0" y="939452"/>
                    </a:moveTo>
                    <a:cubicBezTo>
                      <a:pt x="186846" y="760956"/>
                      <a:pt x="373693" y="582460"/>
                      <a:pt x="638827" y="425885"/>
                    </a:cubicBezTo>
                    <a:cubicBezTo>
                      <a:pt x="903961" y="269310"/>
                      <a:pt x="1247383" y="134655"/>
                      <a:pt x="1590805" y="0"/>
                    </a:cubicBezTo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A9D18580-AC86-4D19-A98D-E0729151FE09}"/>
                </a:ext>
              </a:extLst>
            </p:cNvPr>
            <p:cNvSpPr/>
            <p:nvPr/>
          </p:nvSpPr>
          <p:spPr>
            <a:xfrm>
              <a:off x="5473874" y="3956841"/>
              <a:ext cx="622126" cy="201800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EF3857A-2549-477D-9A77-70C9B5EB5309}"/>
              </a:ext>
            </a:extLst>
          </p:cNvPr>
          <p:cNvSpPr txBox="1"/>
          <p:nvPr/>
        </p:nvSpPr>
        <p:spPr>
          <a:xfrm>
            <a:off x="2423899" y="5847827"/>
            <a:ext cx="5803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>
                <a:latin typeface="Arial Nova" panose="020B0504020202020204" pitchFamily="34" charset="0"/>
              </a:rPr>
              <a:t>SS, O. Weckner, E. Askari &amp; F. Bobaru</a:t>
            </a:r>
            <a:r>
              <a:rPr lang="sv-SE" sz="1200" i="1" dirty="0">
                <a:latin typeface="Arial Nova" panose="020B0504020202020204" pitchFamily="34" charset="0"/>
              </a:rPr>
              <a:t>, Int. J. Fracture </a:t>
            </a:r>
            <a:r>
              <a:rPr lang="sv-SE" sz="1200" dirty="0">
                <a:latin typeface="Arial Nova" panose="020B0504020202020204" pitchFamily="34" charset="0"/>
              </a:rPr>
              <a:t>(2010)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200" dirty="0">
                <a:latin typeface="Arial Nova" panose="020B0504020202020204" pitchFamily="34" charset="0"/>
              </a:rPr>
              <a:t>R.P. Lipton, R.B. Lehoucq &amp; P.K. Jha, </a:t>
            </a:r>
            <a:r>
              <a:rPr lang="sv-SE" sz="1200" i="1" dirty="0">
                <a:latin typeface="Arial Nova" panose="020B0504020202020204" pitchFamily="34" charset="0"/>
              </a:rPr>
              <a:t>J. Peridynamics &amp; Nonlocal Modeling </a:t>
            </a:r>
            <a:r>
              <a:rPr lang="sv-SE" sz="1200" dirty="0">
                <a:latin typeface="Arial Nova" panose="020B0504020202020204" pitchFamily="34" charset="0"/>
              </a:rPr>
              <a:t>(2019)</a:t>
            </a:r>
            <a:endParaRPr lang="en-US" sz="1200" dirty="0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91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43BA-E306-4CB6-B738-AC6E85B79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59098"/>
            <a:ext cx="10058400" cy="570225"/>
          </a:xfrm>
        </p:spPr>
        <p:txBody>
          <a:bodyPr/>
          <a:lstStyle/>
          <a:p>
            <a:r>
              <a:rPr lang="en-US" dirty="0"/>
              <a:t>Perturbation by a jump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D17A9A-323E-4952-A932-54300A587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37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AF4049-5A08-4045-84B8-953F3F3ABA65}"/>
              </a:ext>
            </a:extLst>
          </p:cNvPr>
          <p:cNvSpPr/>
          <p:nvPr/>
        </p:nvSpPr>
        <p:spPr>
          <a:xfrm>
            <a:off x="2454267" y="2755726"/>
            <a:ext cx="2313974" cy="19415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3505A81-EECA-4261-9BBA-BB7DF5E6ACC6}"/>
              </a:ext>
            </a:extLst>
          </p:cNvPr>
          <p:cNvGrpSpPr/>
          <p:nvPr/>
        </p:nvGrpSpPr>
        <p:grpSpPr>
          <a:xfrm>
            <a:off x="4798302" y="3150708"/>
            <a:ext cx="536532" cy="1163486"/>
            <a:chOff x="4210832" y="3139325"/>
            <a:chExt cx="536532" cy="116348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8B92BFA-3528-4B6C-88BB-A601B4E813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10832" y="3725960"/>
              <a:ext cx="536532" cy="53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94EACE2-40FE-46CA-8966-90590D402EE1}"/>
                </a:ext>
              </a:extLst>
            </p:cNvPr>
            <p:cNvCxnSpPr/>
            <p:nvPr/>
          </p:nvCxnSpPr>
          <p:spPr>
            <a:xfrm flipV="1">
              <a:off x="4210832" y="4302278"/>
              <a:ext cx="536532" cy="53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DF66F56-4E3F-44A6-A9E7-43191420AB45}"/>
                </a:ext>
              </a:extLst>
            </p:cNvPr>
            <p:cNvCxnSpPr/>
            <p:nvPr/>
          </p:nvCxnSpPr>
          <p:spPr>
            <a:xfrm flipV="1">
              <a:off x="4210832" y="3139325"/>
              <a:ext cx="536532" cy="53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D69DC2D-8481-4923-9C6A-0FA3A26A4B5C}"/>
              </a:ext>
            </a:extLst>
          </p:cNvPr>
          <p:cNvGrpSpPr/>
          <p:nvPr/>
        </p:nvGrpSpPr>
        <p:grpSpPr>
          <a:xfrm>
            <a:off x="1917735" y="3144750"/>
            <a:ext cx="536532" cy="1163486"/>
            <a:chOff x="4210832" y="3139325"/>
            <a:chExt cx="536532" cy="1163486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1EE2530-8E1B-47FB-BA20-1F4A08029E7D}"/>
                </a:ext>
              </a:extLst>
            </p:cNvPr>
            <p:cNvCxnSpPr/>
            <p:nvPr/>
          </p:nvCxnSpPr>
          <p:spPr>
            <a:xfrm flipV="1">
              <a:off x="4210832" y="3725960"/>
              <a:ext cx="536532" cy="533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22CFA59-39E2-44BF-B799-622578E90037}"/>
                </a:ext>
              </a:extLst>
            </p:cNvPr>
            <p:cNvCxnSpPr/>
            <p:nvPr/>
          </p:nvCxnSpPr>
          <p:spPr>
            <a:xfrm flipV="1">
              <a:off x="4210832" y="4302278"/>
              <a:ext cx="536532" cy="533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8E7613F-2819-40EA-8ABF-72F810E1DCAA}"/>
                </a:ext>
              </a:extLst>
            </p:cNvPr>
            <p:cNvCxnSpPr/>
            <p:nvPr/>
          </p:nvCxnSpPr>
          <p:spPr>
            <a:xfrm flipV="1">
              <a:off x="4210832" y="3139325"/>
              <a:ext cx="536532" cy="533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D182371-6A35-4748-833F-2035542FD048}"/>
              </a:ext>
            </a:extLst>
          </p:cNvPr>
          <p:cNvSpPr/>
          <p:nvPr/>
        </p:nvSpPr>
        <p:spPr>
          <a:xfrm>
            <a:off x="6679371" y="2761151"/>
            <a:ext cx="1189972" cy="19415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0CE821C-AB8C-4126-8BE0-18C933E8A740}"/>
              </a:ext>
            </a:extLst>
          </p:cNvPr>
          <p:cNvSpPr/>
          <p:nvPr/>
        </p:nvSpPr>
        <p:spPr>
          <a:xfrm>
            <a:off x="8021743" y="2761151"/>
            <a:ext cx="1189972" cy="19415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E8A13D6-15DB-4496-8DBD-354A015DB588}"/>
              </a:ext>
            </a:extLst>
          </p:cNvPr>
          <p:cNvCxnSpPr/>
          <p:nvPr/>
        </p:nvCxnSpPr>
        <p:spPr>
          <a:xfrm>
            <a:off x="7556193" y="4351957"/>
            <a:ext cx="31315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A4908D7-643A-4501-8D32-6C93D20B18CB}"/>
              </a:ext>
            </a:extLst>
          </p:cNvPr>
          <p:cNvCxnSpPr>
            <a:cxnSpLocks/>
          </p:cNvCxnSpPr>
          <p:nvPr/>
        </p:nvCxnSpPr>
        <p:spPr>
          <a:xfrm flipH="1">
            <a:off x="8021743" y="4351957"/>
            <a:ext cx="31315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8F18EC7-8109-4854-A4B1-6445B363CDF6}"/>
                  </a:ext>
                </a:extLst>
              </p:cNvPr>
              <p:cNvSpPr txBox="1"/>
              <p:nvPr/>
            </p:nvSpPr>
            <p:spPr>
              <a:xfrm>
                <a:off x="8334893" y="4213457"/>
                <a:ext cx="3681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8F18EC7-8109-4854-A4B1-6445B363C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4893" y="4213457"/>
                <a:ext cx="368114" cy="276999"/>
              </a:xfrm>
              <a:prstGeom prst="rect">
                <a:avLst/>
              </a:prstGeom>
              <a:blipFill>
                <a:blip r:embed="rId2"/>
                <a:stretch>
                  <a:fillRect l="-19672" r="-21311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CFAF4976-F8B5-49E1-BDAB-DA1381673EFE}"/>
              </a:ext>
            </a:extLst>
          </p:cNvPr>
          <p:cNvGrpSpPr/>
          <p:nvPr/>
        </p:nvGrpSpPr>
        <p:grpSpPr>
          <a:xfrm>
            <a:off x="9211715" y="3144750"/>
            <a:ext cx="536532" cy="1163486"/>
            <a:chOff x="4210832" y="3139325"/>
            <a:chExt cx="536532" cy="1163486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A4315E9-F3AF-400D-B628-62F5BDC9C42B}"/>
                </a:ext>
              </a:extLst>
            </p:cNvPr>
            <p:cNvCxnSpPr>
              <a:stCxn id="36" idx="3"/>
            </p:cNvCxnSpPr>
            <p:nvPr/>
          </p:nvCxnSpPr>
          <p:spPr>
            <a:xfrm flipV="1">
              <a:off x="4210832" y="3725960"/>
              <a:ext cx="536532" cy="53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67FE34F-09CD-4258-9237-123958850950}"/>
                </a:ext>
              </a:extLst>
            </p:cNvPr>
            <p:cNvCxnSpPr/>
            <p:nvPr/>
          </p:nvCxnSpPr>
          <p:spPr>
            <a:xfrm flipV="1">
              <a:off x="4210832" y="4302278"/>
              <a:ext cx="536532" cy="53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2316E610-9BCD-46AC-8841-85C691039490}"/>
                </a:ext>
              </a:extLst>
            </p:cNvPr>
            <p:cNvCxnSpPr/>
            <p:nvPr/>
          </p:nvCxnSpPr>
          <p:spPr>
            <a:xfrm flipV="1">
              <a:off x="4210832" y="3139325"/>
              <a:ext cx="536532" cy="53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EA546FD-44F8-40A3-AD81-DC7E5D149BD8}"/>
              </a:ext>
            </a:extLst>
          </p:cNvPr>
          <p:cNvGrpSpPr/>
          <p:nvPr/>
        </p:nvGrpSpPr>
        <p:grpSpPr>
          <a:xfrm>
            <a:off x="6142839" y="3150175"/>
            <a:ext cx="536532" cy="1163486"/>
            <a:chOff x="4210832" y="3139325"/>
            <a:chExt cx="536532" cy="1163486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A4D6C6C-3AAB-4675-BC20-C462150B0C89}"/>
                </a:ext>
              </a:extLst>
            </p:cNvPr>
            <p:cNvCxnSpPr/>
            <p:nvPr/>
          </p:nvCxnSpPr>
          <p:spPr>
            <a:xfrm flipV="1">
              <a:off x="4210832" y="3725960"/>
              <a:ext cx="536532" cy="533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039B011-D159-4FA9-B298-A25272BB4218}"/>
                </a:ext>
              </a:extLst>
            </p:cNvPr>
            <p:cNvCxnSpPr/>
            <p:nvPr/>
          </p:nvCxnSpPr>
          <p:spPr>
            <a:xfrm flipV="1">
              <a:off x="4210832" y="4302278"/>
              <a:ext cx="536532" cy="533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0CFA81E0-6089-49DE-86C0-9715664C471E}"/>
                </a:ext>
              </a:extLst>
            </p:cNvPr>
            <p:cNvCxnSpPr/>
            <p:nvPr/>
          </p:nvCxnSpPr>
          <p:spPr>
            <a:xfrm flipV="1">
              <a:off x="4210832" y="3139325"/>
              <a:ext cx="536532" cy="533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46B6762-AD12-4731-A62E-690C620B5418}"/>
                  </a:ext>
                </a:extLst>
              </p:cNvPr>
              <p:cNvSpPr txBox="1"/>
              <p:nvPr/>
            </p:nvSpPr>
            <p:spPr>
              <a:xfrm>
                <a:off x="926716" y="968349"/>
                <a:ext cx="827970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 Nova" panose="020B0504020202020204" pitchFamily="34" charset="0"/>
                  </a:rPr>
                  <a:t>Suppose a small virtual discontinuity is inserted into a body under load.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 Nova" panose="020B0504020202020204" pitchFamily="34" charset="0"/>
                  </a:rPr>
                  <a:t>Does the discontinuity grow or close up?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 Nova" panose="020B0504020202020204" pitchFamily="34" charset="0"/>
                  </a:rPr>
                  <a:t>Analyze the evolution of the jump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>
                    <a:latin typeface="Arial Nova" panose="020B05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46B6762-AD12-4731-A62E-690C620B5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716" y="968349"/>
                <a:ext cx="8279704" cy="923330"/>
              </a:xfrm>
              <a:prstGeom prst="rect">
                <a:avLst/>
              </a:prstGeom>
              <a:blipFill>
                <a:blip r:embed="rId3"/>
                <a:stretch>
                  <a:fillRect l="-442" t="-3311" b="-10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Oval 53">
            <a:extLst>
              <a:ext uri="{FF2B5EF4-FFF2-40B4-BE49-F238E27FC236}">
                <a16:creationId xmlns:a16="http://schemas.microsoft.com/office/drawing/2014/main" id="{9F1FE35C-DF70-492E-88B9-AF30855FD8E1}"/>
              </a:ext>
            </a:extLst>
          </p:cNvPr>
          <p:cNvSpPr/>
          <p:nvPr/>
        </p:nvSpPr>
        <p:spPr>
          <a:xfrm>
            <a:off x="3028754" y="2880360"/>
            <a:ext cx="1097280" cy="109728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7EBA322-150A-46E4-8CDB-E33DF576E0DC}"/>
              </a:ext>
            </a:extLst>
          </p:cNvPr>
          <p:cNvSpPr/>
          <p:nvPr/>
        </p:nvSpPr>
        <p:spPr>
          <a:xfrm>
            <a:off x="3536361" y="3368236"/>
            <a:ext cx="91440" cy="914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9B3197-F1B2-4DDD-9C30-1CA726319D23}"/>
                  </a:ext>
                </a:extLst>
              </p:cNvPr>
              <p:cNvSpPr txBox="1"/>
              <p:nvPr/>
            </p:nvSpPr>
            <p:spPr>
              <a:xfrm>
                <a:off x="3284644" y="3229736"/>
                <a:ext cx="1907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9B3197-F1B2-4DDD-9C30-1CA726319D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644" y="3229736"/>
                <a:ext cx="190757" cy="276999"/>
              </a:xfrm>
              <a:prstGeom prst="rect">
                <a:avLst/>
              </a:prstGeom>
              <a:blipFill>
                <a:blip r:embed="rId4"/>
                <a:stretch>
                  <a:fillRect l="-12903" r="-16129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E061203-647F-42AD-B69A-05F8D98A7148}"/>
                  </a:ext>
                </a:extLst>
              </p:cNvPr>
              <p:cNvSpPr txBox="1"/>
              <p:nvPr/>
            </p:nvSpPr>
            <p:spPr>
              <a:xfrm>
                <a:off x="3572903" y="3599376"/>
                <a:ext cx="3687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E061203-647F-42AD-B69A-05F8D98A7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2903" y="3599376"/>
                <a:ext cx="368754" cy="276999"/>
              </a:xfrm>
              <a:prstGeom prst="rect">
                <a:avLst/>
              </a:prstGeom>
              <a:blipFill>
                <a:blip r:embed="rId5"/>
                <a:stretch>
                  <a:fillRect l="-11475" r="-1639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83C1BCCE-5902-4A70-BE7A-745C75A0481A}"/>
              </a:ext>
            </a:extLst>
          </p:cNvPr>
          <p:cNvGrpSpPr/>
          <p:nvPr/>
        </p:nvGrpSpPr>
        <p:grpSpPr>
          <a:xfrm rot="16200000">
            <a:off x="7301274" y="2890824"/>
            <a:ext cx="1097280" cy="1097280"/>
            <a:chOff x="6551112" y="5448821"/>
            <a:chExt cx="1097280" cy="1097280"/>
          </a:xfrm>
        </p:grpSpPr>
        <p:sp>
          <p:nvSpPr>
            <p:cNvPr id="56" name="Arc 55">
              <a:extLst>
                <a:ext uri="{FF2B5EF4-FFF2-40B4-BE49-F238E27FC236}">
                  <a16:creationId xmlns:a16="http://schemas.microsoft.com/office/drawing/2014/main" id="{D2290471-79E9-4E8A-9BBB-7B258CD90D42}"/>
                </a:ext>
              </a:extLst>
            </p:cNvPr>
            <p:cNvSpPr/>
            <p:nvPr/>
          </p:nvSpPr>
          <p:spPr>
            <a:xfrm>
              <a:off x="6551112" y="5448821"/>
              <a:ext cx="1097280" cy="1097280"/>
            </a:xfrm>
            <a:prstGeom prst="arc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6A8CFB7C-A187-436A-9902-F4AC2D066CA4}"/>
                </a:ext>
              </a:extLst>
            </p:cNvPr>
            <p:cNvSpPr/>
            <p:nvPr/>
          </p:nvSpPr>
          <p:spPr>
            <a:xfrm flipH="1">
              <a:off x="6551112" y="5448821"/>
              <a:ext cx="1097280" cy="1097280"/>
            </a:xfrm>
            <a:prstGeom prst="arc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E4CCB50-2F73-4984-8776-F73D620813B5}"/>
              </a:ext>
            </a:extLst>
          </p:cNvPr>
          <p:cNvGrpSpPr/>
          <p:nvPr/>
        </p:nvGrpSpPr>
        <p:grpSpPr>
          <a:xfrm rot="5400000">
            <a:off x="7492532" y="2887630"/>
            <a:ext cx="1097280" cy="1097280"/>
            <a:chOff x="6551112" y="5448821"/>
            <a:chExt cx="1097280" cy="1097280"/>
          </a:xfrm>
        </p:grpSpPr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07BCB7CF-46CE-4DC0-B9D0-C1BAB2B3AC6C}"/>
                </a:ext>
              </a:extLst>
            </p:cNvPr>
            <p:cNvSpPr/>
            <p:nvPr/>
          </p:nvSpPr>
          <p:spPr>
            <a:xfrm>
              <a:off x="6551112" y="5448821"/>
              <a:ext cx="1097280" cy="1097280"/>
            </a:xfrm>
            <a:prstGeom prst="arc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AF91A106-2AB1-44D8-BD04-BF50E671628F}"/>
                </a:ext>
              </a:extLst>
            </p:cNvPr>
            <p:cNvSpPr/>
            <p:nvPr/>
          </p:nvSpPr>
          <p:spPr>
            <a:xfrm flipH="1">
              <a:off x="6551112" y="5448821"/>
              <a:ext cx="1097280" cy="1097280"/>
            </a:xfrm>
            <a:prstGeom prst="arc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79DAC22-E44A-4808-BC70-8D2B4A1EFBED}"/>
              </a:ext>
            </a:extLst>
          </p:cNvPr>
          <p:cNvGrpSpPr/>
          <p:nvPr/>
        </p:nvGrpSpPr>
        <p:grpSpPr>
          <a:xfrm>
            <a:off x="7533612" y="3164034"/>
            <a:ext cx="932582" cy="297468"/>
            <a:chOff x="7538162" y="3182677"/>
            <a:chExt cx="932582" cy="297468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64242B6-11AD-4FF1-AAC2-5928857AD25A}"/>
                </a:ext>
              </a:extLst>
            </p:cNvPr>
            <p:cNvSpPr/>
            <p:nvPr/>
          </p:nvSpPr>
          <p:spPr>
            <a:xfrm>
              <a:off x="7808383" y="3388705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AE3612E-A135-47F0-B657-A3DFC217EC1B}"/>
                </a:ext>
              </a:extLst>
            </p:cNvPr>
            <p:cNvSpPr/>
            <p:nvPr/>
          </p:nvSpPr>
          <p:spPr>
            <a:xfrm>
              <a:off x="8021743" y="3388705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012B772-7039-43EE-B5DD-61E1C86CB0E5}"/>
                    </a:ext>
                  </a:extLst>
                </p:cNvPr>
                <p:cNvSpPr txBox="1"/>
                <p:nvPr/>
              </p:nvSpPr>
              <p:spPr>
                <a:xfrm>
                  <a:off x="7538162" y="3203146"/>
                  <a:ext cx="3311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012B772-7039-43EE-B5DD-61E1C86CB0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162" y="3203146"/>
                  <a:ext cx="33118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74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0A95EC39-6916-4AB9-92C0-C1BBA51A5C22}"/>
                    </a:ext>
                  </a:extLst>
                </p:cNvPr>
                <p:cNvSpPr txBox="1"/>
                <p:nvPr/>
              </p:nvSpPr>
              <p:spPr>
                <a:xfrm>
                  <a:off x="8139564" y="3182677"/>
                  <a:ext cx="33118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0A95EC39-6916-4AB9-92C0-C1BBA51A5C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9564" y="3182677"/>
                  <a:ext cx="331180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7273" r="-1818" b="-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8888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43BA-E306-4CB6-B738-AC6E85B79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59098"/>
            <a:ext cx="10058400" cy="570225"/>
          </a:xfrm>
        </p:spPr>
        <p:txBody>
          <a:bodyPr/>
          <a:lstStyle/>
          <a:p>
            <a:r>
              <a:rPr lang="en-US" dirty="0"/>
              <a:t>Perturbation by a jump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D17A9A-323E-4952-A932-54300A587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DF9E4D-5E3E-4022-9940-23433477F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4877" y="865891"/>
            <a:ext cx="7646597" cy="573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2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EE150-8EFE-4E18-8310-F3F054E1B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nonlocal model of fracture can be well-posed (!)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75B4EE-8D50-441C-8C32-E3C74C97B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39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E56C3F-1B78-40F7-8129-15C9F13FDED6}"/>
              </a:ext>
            </a:extLst>
          </p:cNvPr>
          <p:cNvSpPr txBox="1"/>
          <p:nvPr/>
        </p:nvSpPr>
        <p:spPr>
          <a:xfrm>
            <a:off x="418653" y="956393"/>
            <a:ext cx="68753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Nonconvex elastic </a:t>
            </a:r>
            <a:r>
              <a:rPr lang="en-US" dirty="0" err="1">
                <a:latin typeface="Arial Nova" panose="020B0504020202020204" pitchFamily="34" charset="0"/>
              </a:rPr>
              <a:t>peridynamic</a:t>
            </a:r>
            <a:r>
              <a:rPr lang="en-US" dirty="0">
                <a:latin typeface="Arial Nova" panose="020B0504020202020204" pitchFamily="34" charset="0"/>
              </a:rPr>
              <a:t> material.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Points entering the unstable branch lead to creation of a jump in displacement.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This discontinuity can grow through the body.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As it grows, it consumes a definite amount of potential energy per unit crack area (Griffith crack).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The whole problem can be well-posed.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These results hold for both static and dynamic cases.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2B1EDCF-E722-4285-83C1-BFAA97B118D5}"/>
              </a:ext>
            </a:extLst>
          </p:cNvPr>
          <p:cNvGrpSpPr/>
          <p:nvPr/>
        </p:nvGrpSpPr>
        <p:grpSpPr>
          <a:xfrm>
            <a:off x="7336781" y="1319249"/>
            <a:ext cx="4354894" cy="2934107"/>
            <a:chOff x="6746054" y="1319249"/>
            <a:chExt cx="4354894" cy="2934107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06FF897-A4DA-4E29-BF49-D403BAC66FF0}"/>
                </a:ext>
              </a:extLst>
            </p:cNvPr>
            <p:cNvCxnSpPr>
              <a:cxnSpLocks/>
            </p:cNvCxnSpPr>
            <p:nvPr/>
          </p:nvCxnSpPr>
          <p:spPr>
            <a:xfrm>
              <a:off x="6746054" y="3258627"/>
              <a:ext cx="376416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3CAE540-1879-46E2-89B6-F4AC3F4FEA3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394724" y="2919911"/>
              <a:ext cx="266688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3EFD752-15AC-4036-9761-79B8A0474009}"/>
                </a:ext>
              </a:extLst>
            </p:cNvPr>
            <p:cNvSpPr/>
            <p:nvPr/>
          </p:nvSpPr>
          <p:spPr>
            <a:xfrm>
              <a:off x="8049921" y="2103030"/>
              <a:ext cx="643293" cy="479740"/>
            </a:xfrm>
            <a:custGeom>
              <a:avLst/>
              <a:gdLst>
                <a:gd name="connsiteX0" fmla="*/ 0 w 473783"/>
                <a:gd name="connsiteY0" fmla="*/ 123189 h 243480"/>
                <a:gd name="connsiteX1" fmla="*/ 123184 w 473783"/>
                <a:gd name="connsiteY1" fmla="*/ 5 h 243480"/>
                <a:gd name="connsiteX2" fmla="*/ 236891 w 473783"/>
                <a:gd name="connsiteY2" fmla="*/ 118451 h 243480"/>
                <a:gd name="connsiteX3" fmla="*/ 322172 w 473783"/>
                <a:gd name="connsiteY3" fmla="*/ 241634 h 243480"/>
                <a:gd name="connsiteX4" fmla="*/ 473783 w 473783"/>
                <a:gd name="connsiteY4" fmla="*/ 18956 h 243480"/>
                <a:gd name="connsiteX0" fmla="*/ 0 w 473783"/>
                <a:gd name="connsiteY0" fmla="*/ 123189 h 238809"/>
                <a:gd name="connsiteX1" fmla="*/ 123184 w 473783"/>
                <a:gd name="connsiteY1" fmla="*/ 5 h 238809"/>
                <a:gd name="connsiteX2" fmla="*/ 236891 w 473783"/>
                <a:gd name="connsiteY2" fmla="*/ 118451 h 238809"/>
                <a:gd name="connsiteX3" fmla="*/ 345861 w 473783"/>
                <a:gd name="connsiteY3" fmla="*/ 236896 h 238809"/>
                <a:gd name="connsiteX4" fmla="*/ 473783 w 473783"/>
                <a:gd name="connsiteY4" fmla="*/ 18956 h 238809"/>
                <a:gd name="connsiteX0" fmla="*/ 0 w 473783"/>
                <a:gd name="connsiteY0" fmla="*/ 123189 h 236946"/>
                <a:gd name="connsiteX1" fmla="*/ 123184 w 473783"/>
                <a:gd name="connsiteY1" fmla="*/ 5 h 236946"/>
                <a:gd name="connsiteX2" fmla="*/ 236891 w 473783"/>
                <a:gd name="connsiteY2" fmla="*/ 118451 h 236946"/>
                <a:gd name="connsiteX3" fmla="*/ 345861 w 473783"/>
                <a:gd name="connsiteY3" fmla="*/ 236896 h 236946"/>
                <a:gd name="connsiteX4" fmla="*/ 473783 w 473783"/>
                <a:gd name="connsiteY4" fmla="*/ 18956 h 236946"/>
                <a:gd name="connsiteX0" fmla="*/ 0 w 473783"/>
                <a:gd name="connsiteY0" fmla="*/ 123189 h 236946"/>
                <a:gd name="connsiteX1" fmla="*/ 123184 w 473783"/>
                <a:gd name="connsiteY1" fmla="*/ 5 h 236946"/>
                <a:gd name="connsiteX2" fmla="*/ 236891 w 473783"/>
                <a:gd name="connsiteY2" fmla="*/ 118451 h 236946"/>
                <a:gd name="connsiteX3" fmla="*/ 345861 w 473783"/>
                <a:gd name="connsiteY3" fmla="*/ 236896 h 236946"/>
                <a:gd name="connsiteX4" fmla="*/ 473783 w 473783"/>
                <a:gd name="connsiteY4" fmla="*/ 18956 h 236946"/>
                <a:gd name="connsiteX0" fmla="*/ 0 w 473783"/>
                <a:gd name="connsiteY0" fmla="*/ 123189 h 236946"/>
                <a:gd name="connsiteX1" fmla="*/ 123184 w 473783"/>
                <a:gd name="connsiteY1" fmla="*/ 5 h 236946"/>
                <a:gd name="connsiteX2" fmla="*/ 236891 w 473783"/>
                <a:gd name="connsiteY2" fmla="*/ 118451 h 236946"/>
                <a:gd name="connsiteX3" fmla="*/ 345861 w 473783"/>
                <a:gd name="connsiteY3" fmla="*/ 236896 h 236946"/>
                <a:gd name="connsiteX4" fmla="*/ 473783 w 473783"/>
                <a:gd name="connsiteY4" fmla="*/ 18956 h 236946"/>
                <a:gd name="connsiteX0" fmla="*/ 0 w 473783"/>
                <a:gd name="connsiteY0" fmla="*/ 123192 h 236969"/>
                <a:gd name="connsiteX1" fmla="*/ 123184 w 473783"/>
                <a:gd name="connsiteY1" fmla="*/ 8 h 236969"/>
                <a:gd name="connsiteX2" fmla="*/ 236891 w 473783"/>
                <a:gd name="connsiteY2" fmla="*/ 118454 h 236969"/>
                <a:gd name="connsiteX3" fmla="*/ 345861 w 473783"/>
                <a:gd name="connsiteY3" fmla="*/ 236899 h 236969"/>
                <a:gd name="connsiteX4" fmla="*/ 473783 w 473783"/>
                <a:gd name="connsiteY4" fmla="*/ 18959 h 236969"/>
                <a:gd name="connsiteX0" fmla="*/ 0 w 473783"/>
                <a:gd name="connsiteY0" fmla="*/ 123192 h 236969"/>
                <a:gd name="connsiteX1" fmla="*/ 123184 w 473783"/>
                <a:gd name="connsiteY1" fmla="*/ 8 h 236969"/>
                <a:gd name="connsiteX2" fmla="*/ 236891 w 473783"/>
                <a:gd name="connsiteY2" fmla="*/ 118454 h 236969"/>
                <a:gd name="connsiteX3" fmla="*/ 345861 w 473783"/>
                <a:gd name="connsiteY3" fmla="*/ 236899 h 236969"/>
                <a:gd name="connsiteX4" fmla="*/ 473783 w 473783"/>
                <a:gd name="connsiteY4" fmla="*/ 18959 h 236969"/>
                <a:gd name="connsiteX0" fmla="*/ 0 w 473783"/>
                <a:gd name="connsiteY0" fmla="*/ 123353 h 237130"/>
                <a:gd name="connsiteX1" fmla="*/ 123184 w 473783"/>
                <a:gd name="connsiteY1" fmla="*/ 169 h 237130"/>
                <a:gd name="connsiteX2" fmla="*/ 236891 w 473783"/>
                <a:gd name="connsiteY2" fmla="*/ 118615 h 237130"/>
                <a:gd name="connsiteX3" fmla="*/ 345861 w 473783"/>
                <a:gd name="connsiteY3" fmla="*/ 237060 h 237130"/>
                <a:gd name="connsiteX4" fmla="*/ 473783 w 473783"/>
                <a:gd name="connsiteY4" fmla="*/ 19120 h 237130"/>
                <a:gd name="connsiteX0" fmla="*/ 0 w 497472"/>
                <a:gd name="connsiteY0" fmla="*/ 123353 h 237130"/>
                <a:gd name="connsiteX1" fmla="*/ 123184 w 497472"/>
                <a:gd name="connsiteY1" fmla="*/ 169 h 237130"/>
                <a:gd name="connsiteX2" fmla="*/ 236891 w 497472"/>
                <a:gd name="connsiteY2" fmla="*/ 118615 h 237130"/>
                <a:gd name="connsiteX3" fmla="*/ 345861 w 497472"/>
                <a:gd name="connsiteY3" fmla="*/ 237060 h 237130"/>
                <a:gd name="connsiteX4" fmla="*/ 497472 w 497472"/>
                <a:gd name="connsiteY4" fmla="*/ 52285 h 237130"/>
                <a:gd name="connsiteX0" fmla="*/ 0 w 497472"/>
                <a:gd name="connsiteY0" fmla="*/ 123353 h 237130"/>
                <a:gd name="connsiteX1" fmla="*/ 123184 w 497472"/>
                <a:gd name="connsiteY1" fmla="*/ 169 h 237130"/>
                <a:gd name="connsiteX2" fmla="*/ 236891 w 497472"/>
                <a:gd name="connsiteY2" fmla="*/ 118615 h 237130"/>
                <a:gd name="connsiteX3" fmla="*/ 345861 w 497472"/>
                <a:gd name="connsiteY3" fmla="*/ 237060 h 237130"/>
                <a:gd name="connsiteX4" fmla="*/ 497472 w 497472"/>
                <a:gd name="connsiteY4" fmla="*/ 52285 h 237130"/>
                <a:gd name="connsiteX0" fmla="*/ 0 w 497472"/>
                <a:gd name="connsiteY0" fmla="*/ 123193 h 236970"/>
                <a:gd name="connsiteX1" fmla="*/ 123184 w 497472"/>
                <a:gd name="connsiteY1" fmla="*/ 9 h 236970"/>
                <a:gd name="connsiteX2" fmla="*/ 246367 w 497472"/>
                <a:gd name="connsiteY2" fmla="*/ 118455 h 236970"/>
                <a:gd name="connsiteX3" fmla="*/ 345861 w 497472"/>
                <a:gd name="connsiteY3" fmla="*/ 236900 h 236970"/>
                <a:gd name="connsiteX4" fmla="*/ 497472 w 497472"/>
                <a:gd name="connsiteY4" fmla="*/ 52125 h 236970"/>
                <a:gd name="connsiteX0" fmla="*/ 0 w 497472"/>
                <a:gd name="connsiteY0" fmla="*/ 123193 h 236900"/>
                <a:gd name="connsiteX1" fmla="*/ 123184 w 497472"/>
                <a:gd name="connsiteY1" fmla="*/ 9 h 236900"/>
                <a:gd name="connsiteX2" fmla="*/ 246367 w 497472"/>
                <a:gd name="connsiteY2" fmla="*/ 118455 h 236900"/>
                <a:gd name="connsiteX3" fmla="*/ 345861 w 497472"/>
                <a:gd name="connsiteY3" fmla="*/ 236900 h 236900"/>
                <a:gd name="connsiteX4" fmla="*/ 497472 w 497472"/>
                <a:gd name="connsiteY4" fmla="*/ 52125 h 236900"/>
                <a:gd name="connsiteX0" fmla="*/ 0 w 497472"/>
                <a:gd name="connsiteY0" fmla="*/ 123193 h 236900"/>
                <a:gd name="connsiteX1" fmla="*/ 123184 w 497472"/>
                <a:gd name="connsiteY1" fmla="*/ 9 h 236900"/>
                <a:gd name="connsiteX2" fmla="*/ 246367 w 497472"/>
                <a:gd name="connsiteY2" fmla="*/ 118455 h 236900"/>
                <a:gd name="connsiteX3" fmla="*/ 345861 w 497472"/>
                <a:gd name="connsiteY3" fmla="*/ 236900 h 236900"/>
                <a:gd name="connsiteX4" fmla="*/ 497472 w 497472"/>
                <a:gd name="connsiteY4" fmla="*/ 52125 h 236900"/>
                <a:gd name="connsiteX0" fmla="*/ 0 w 345861"/>
                <a:gd name="connsiteY0" fmla="*/ 123193 h 236900"/>
                <a:gd name="connsiteX1" fmla="*/ 123184 w 345861"/>
                <a:gd name="connsiteY1" fmla="*/ 9 h 236900"/>
                <a:gd name="connsiteX2" fmla="*/ 246367 w 345861"/>
                <a:gd name="connsiteY2" fmla="*/ 118455 h 236900"/>
                <a:gd name="connsiteX3" fmla="*/ 345861 w 345861"/>
                <a:gd name="connsiteY3" fmla="*/ 236900 h 236900"/>
                <a:gd name="connsiteX0" fmla="*/ 0 w 246367"/>
                <a:gd name="connsiteY0" fmla="*/ 123193 h 123193"/>
                <a:gd name="connsiteX1" fmla="*/ 123184 w 246367"/>
                <a:gd name="connsiteY1" fmla="*/ 9 h 123193"/>
                <a:gd name="connsiteX2" fmla="*/ 246367 w 246367"/>
                <a:gd name="connsiteY2" fmla="*/ 118455 h 123193"/>
                <a:gd name="connsiteX0" fmla="*/ 0 w 251104"/>
                <a:gd name="connsiteY0" fmla="*/ 123192 h 127930"/>
                <a:gd name="connsiteX1" fmla="*/ 123184 w 251104"/>
                <a:gd name="connsiteY1" fmla="*/ 8 h 127930"/>
                <a:gd name="connsiteX2" fmla="*/ 251104 w 251104"/>
                <a:gd name="connsiteY2" fmla="*/ 127930 h 127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1104" h="127930">
                  <a:moveTo>
                    <a:pt x="0" y="123192"/>
                  </a:moveTo>
                  <a:cubicBezTo>
                    <a:pt x="41851" y="61995"/>
                    <a:pt x="81333" y="-782"/>
                    <a:pt x="123184" y="8"/>
                  </a:cubicBezTo>
                  <a:cubicBezTo>
                    <a:pt x="165035" y="798"/>
                    <a:pt x="213991" y="64759"/>
                    <a:pt x="251104" y="127930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F6BDACB-9FE2-4919-BFB9-20C10CEDEB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36781" y="2538388"/>
              <a:ext cx="722913" cy="1714968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6FE3555-3E65-4EFB-885C-93580FD7FA70}"/>
                    </a:ext>
                  </a:extLst>
                </p:cNvPr>
                <p:cNvSpPr txBox="1"/>
                <p:nvPr/>
              </p:nvSpPr>
              <p:spPr>
                <a:xfrm>
                  <a:off x="9746965" y="3259094"/>
                  <a:ext cx="135398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latin typeface="Arial Nova" panose="020B0504020202020204" pitchFamily="34" charset="0"/>
                    </a:rPr>
                    <a:t>Bond strain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a14:m>
                  <a:endParaRPr lang="en-US" sz="1600" dirty="0">
                    <a:latin typeface="Arial Nova" panose="020B05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6FE3555-3E65-4EFB-885C-93580FD7FA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6965" y="3259094"/>
                  <a:ext cx="1353983" cy="307777"/>
                </a:xfrm>
                <a:prstGeom prst="rect">
                  <a:avLst/>
                </a:prstGeom>
                <a:blipFill>
                  <a:blip r:embed="rId2"/>
                  <a:stretch>
                    <a:fillRect l="-1351"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D1F9F8C-030B-4988-AFFA-5CD3D6DA74F6}"/>
                    </a:ext>
                  </a:extLst>
                </p:cNvPr>
                <p:cNvSpPr txBox="1"/>
                <p:nvPr/>
              </p:nvSpPr>
              <p:spPr>
                <a:xfrm>
                  <a:off x="7087118" y="1319249"/>
                  <a:ext cx="972576" cy="2244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Arial Nova" panose="020B0504020202020204" pitchFamily="34" charset="0"/>
                    </a:rPr>
                    <a:t>Bond force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a14:m>
                  <a:endParaRPr lang="en-US" sz="1600" dirty="0">
                    <a:latin typeface="Arial Nova" panose="020B05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D1F9F8C-030B-4988-AFFA-5CD3D6DA74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7118" y="1319249"/>
                  <a:ext cx="972576" cy="224411"/>
                </a:xfrm>
                <a:prstGeom prst="rect">
                  <a:avLst/>
                </a:prstGeom>
                <a:blipFill>
                  <a:blip r:embed="rId3"/>
                  <a:stretch>
                    <a:fillRect l="-1875" t="-2703" r="-21250" b="-648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C99E00B-BC50-461E-8438-B01839BD90B0}"/>
                </a:ext>
              </a:extLst>
            </p:cNvPr>
            <p:cNvSpPr/>
            <p:nvPr/>
          </p:nvSpPr>
          <p:spPr>
            <a:xfrm>
              <a:off x="8681421" y="2560320"/>
              <a:ext cx="1353984" cy="623944"/>
            </a:xfrm>
            <a:custGeom>
              <a:avLst/>
              <a:gdLst>
                <a:gd name="connsiteX0" fmla="*/ 0 w 989704"/>
                <a:gd name="connsiteY0" fmla="*/ 0 h 623944"/>
                <a:gd name="connsiteX1" fmla="*/ 268941 w 989704"/>
                <a:gd name="connsiteY1" fmla="*/ 408791 h 623944"/>
                <a:gd name="connsiteX2" fmla="*/ 989704 w 989704"/>
                <a:gd name="connsiteY2" fmla="*/ 623944 h 62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9704" h="623944">
                  <a:moveTo>
                    <a:pt x="0" y="0"/>
                  </a:moveTo>
                  <a:cubicBezTo>
                    <a:pt x="51995" y="152400"/>
                    <a:pt x="103990" y="304800"/>
                    <a:pt x="268941" y="408791"/>
                  </a:cubicBezTo>
                  <a:cubicBezTo>
                    <a:pt x="433892" y="512782"/>
                    <a:pt x="711798" y="568363"/>
                    <a:pt x="989704" y="623944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63CB72B2-A750-46BC-BB98-EE718EA3F3FD}"/>
              </a:ext>
            </a:extLst>
          </p:cNvPr>
          <p:cNvSpPr txBox="1"/>
          <p:nvPr/>
        </p:nvSpPr>
        <p:spPr>
          <a:xfrm>
            <a:off x="1624757" y="4688714"/>
            <a:ext cx="900137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 Nova" panose="020B0504020202020204" pitchFamily="34" charset="0"/>
              </a:rPr>
              <a:t>R.P. Lipton, J. Elasticity (2014)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 Nova" panose="020B0504020202020204" pitchFamily="34" charset="0"/>
              </a:rPr>
              <a:t>R.P. Lipton, J. Elasticity (2016)</a:t>
            </a:r>
            <a:r>
              <a:rPr lang="sv-SE" sz="1400" dirty="0">
                <a:latin typeface="Arial Nova" panose="020B050402020202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400" dirty="0">
                <a:latin typeface="Arial Nova" panose="020B0504020202020204" pitchFamily="34" charset="0"/>
              </a:rPr>
              <a:t>P.K. Jha &amp; R.P. Lipton, SIAM J. Numerical Analysis (2018)</a:t>
            </a:r>
            <a:endParaRPr lang="en-US" sz="1400" dirty="0">
              <a:latin typeface="Arial Nova" panose="020B05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 Nova" panose="020B0504020202020204" pitchFamily="34" charset="0"/>
              </a:rPr>
              <a:t>R. Lipton, E. Said &amp; P.K. Jha - </a:t>
            </a:r>
            <a:r>
              <a:rPr lang="en-US" sz="1400" i="1" dirty="0">
                <a:latin typeface="Arial Nova" panose="020B0504020202020204" pitchFamily="34" charset="0"/>
              </a:rPr>
              <a:t>Handbook of nonlocal continuum mechanics for materials and structures </a:t>
            </a:r>
            <a:r>
              <a:rPr lang="en-US" sz="1400" dirty="0">
                <a:latin typeface="Arial Nova" panose="020B0504020202020204" pitchFamily="34" charset="0"/>
              </a:rPr>
              <a:t>(2018)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400" dirty="0">
                <a:latin typeface="Arial Nova" panose="020B0504020202020204" pitchFamily="34" charset="0"/>
              </a:rPr>
              <a:t>R.P. Lipton, R.B. Lehoucq &amp; P.K. Jha, </a:t>
            </a:r>
            <a:r>
              <a:rPr lang="sv-SE" sz="1400" i="1" dirty="0">
                <a:latin typeface="Arial Nova" panose="020B0504020202020204" pitchFamily="34" charset="0"/>
              </a:rPr>
              <a:t>J. Peridynamics &amp; Nonlocal Modeling </a:t>
            </a:r>
            <a:r>
              <a:rPr lang="sv-SE" sz="1400" dirty="0">
                <a:latin typeface="Arial Nova" panose="020B0504020202020204" pitchFamily="34" charset="0"/>
              </a:rPr>
              <a:t>(2019)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400" dirty="0">
                <a:latin typeface="Arial Nova" panose="020B0504020202020204" pitchFamily="34" charset="0"/>
              </a:rPr>
              <a:t>P.K. Jha &amp; R.P. Lipton, Computer Methods in Applied Mechanics &amp; Engineering (2019)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400" dirty="0">
                <a:latin typeface="Arial Nova" panose="020B0504020202020204" pitchFamily="34" charset="0"/>
              </a:rPr>
              <a:t>R.P. Lipton &amp; P.K. Jha, </a:t>
            </a:r>
            <a:r>
              <a:rPr lang="en-US" sz="1400" dirty="0">
                <a:latin typeface="Arial Nova" panose="020B0504020202020204" pitchFamily="34" charset="0"/>
              </a:rPr>
              <a:t>Nonlinear Differential Equations and Applications (2021)</a:t>
            </a:r>
          </a:p>
        </p:txBody>
      </p:sp>
    </p:spTree>
    <p:extLst>
      <p:ext uri="{BB962C8B-B14F-4D97-AF65-F5344CB8AC3E}">
        <p14:creationId xmlns:p14="http://schemas.microsoft.com/office/powerpoint/2010/main" val="386157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480752" cy="570225"/>
          </a:xfrm>
        </p:spPr>
        <p:txBody>
          <a:bodyPr/>
          <a:lstStyle/>
          <a:p>
            <a:r>
              <a:rPr lang="en-US" dirty="0"/>
              <a:t>Material vs. structural stability (local theory)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54759" y="1140998"/>
            <a:ext cx="9289701" cy="261984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  <a:cs typeface="Calibri" panose="020F0502020204030204" pitchFamily="34" charset="0"/>
              </a:rPr>
              <a:t> Material instability: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  <a:cs typeface="Calibri" panose="020F0502020204030204" pitchFamily="34" charset="0"/>
              </a:rPr>
              <a:t>Happens at a material point, triggered by local conditions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  <a:cs typeface="Calibri" panose="020F0502020204030204" pitchFamily="34" charset="0"/>
              </a:rPr>
              <a:t>Not directly related to the geometry of the body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  <a:cs typeface="Calibri" panose="020F0502020204030204" pitchFamily="34" charset="0"/>
              </a:rPr>
              <a:t>Example: Adiabatic shear band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  <a:cs typeface="Calibri" panose="020F0502020204030204" pitchFamily="34" charset="0"/>
              </a:rPr>
              <a:t> Structural instability: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  <a:cs typeface="Calibri" panose="020F0502020204030204" pitchFamily="34" charset="0"/>
              </a:rPr>
              <a:t>Happens to the entire body collectively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  <a:cs typeface="Calibri" panose="020F0502020204030204" pitchFamily="34" charset="0"/>
              </a:rPr>
              <a:t>Example: Buckling of a beam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Arial Nova" panose="020B050402020202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BEDF748-F5C1-4F8E-A3F9-F25E968130C0}"/>
              </a:ext>
            </a:extLst>
          </p:cNvPr>
          <p:cNvGrpSpPr/>
          <p:nvPr/>
        </p:nvGrpSpPr>
        <p:grpSpPr>
          <a:xfrm>
            <a:off x="5499609" y="2640033"/>
            <a:ext cx="2688606" cy="3791577"/>
            <a:chOff x="5499609" y="2640033"/>
            <a:chExt cx="2688606" cy="3791577"/>
          </a:xfrm>
        </p:grpSpPr>
        <p:pic>
          <p:nvPicPr>
            <p:cNvPr id="2050" name="Picture 2" descr="Adiabatic Shear Bands">
              <a:extLst>
                <a:ext uri="{FF2B5EF4-FFF2-40B4-BE49-F238E27FC236}">
                  <a16:creationId xmlns:a16="http://schemas.microsoft.com/office/drawing/2014/main" id="{B2EAC051-A221-418B-8303-3BD8451448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9609" y="2640033"/>
              <a:ext cx="2574910" cy="2916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0CA7BEF-2C4E-4443-A6A6-F10B165964EE}"/>
                </a:ext>
              </a:extLst>
            </p:cNvPr>
            <p:cNvSpPr txBox="1"/>
            <p:nvPr/>
          </p:nvSpPr>
          <p:spPr>
            <a:xfrm>
              <a:off x="5499609" y="5662169"/>
              <a:ext cx="26886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 Nova" panose="020B0504020202020204" pitchFamily="34" charset="0"/>
                </a:rPr>
                <a:t>Adiabatic shear band in aluminum</a:t>
              </a:r>
            </a:p>
            <a:p>
              <a:pPr algn="ctr"/>
              <a:r>
                <a:rPr lang="en-US" sz="1200" dirty="0">
                  <a:latin typeface="Arial Nova" panose="020B0504020202020204" pitchFamily="34" charset="0"/>
                </a:rPr>
                <a:t>image: </a:t>
              </a:r>
              <a:r>
                <a:rPr lang="en-US" sz="1200" dirty="0" err="1">
                  <a:latin typeface="Arial Nova" panose="020B0504020202020204" pitchFamily="34" charset="0"/>
                </a:rPr>
                <a:t>Baxevanis</a:t>
              </a:r>
              <a:r>
                <a:rPr lang="en-US" sz="1200" dirty="0">
                  <a:latin typeface="Arial Nova" panose="020B0504020202020204" pitchFamily="34" charset="0"/>
                </a:rPr>
                <a:t> et al.,</a:t>
              </a:r>
            </a:p>
            <a:p>
              <a:pPr algn="ctr"/>
              <a:r>
                <a:rPr lang="en-US" sz="1000" dirty="0">
                  <a:latin typeface="Arial Nova" panose="020B0504020202020204" pitchFamily="34" charset="0"/>
                </a:rPr>
                <a:t>www.ima.umn.edu/materials/2008-2009/SP7.13-31.09/8186/ima.pdf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A586F3E-8D74-4921-BE6C-C825BE3CCB9B}"/>
              </a:ext>
            </a:extLst>
          </p:cNvPr>
          <p:cNvGrpSpPr/>
          <p:nvPr/>
        </p:nvGrpSpPr>
        <p:grpSpPr>
          <a:xfrm>
            <a:off x="8501877" y="2555285"/>
            <a:ext cx="3285166" cy="3877189"/>
            <a:chOff x="8311578" y="2555285"/>
            <a:chExt cx="3285166" cy="3877189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C29143CF-340A-496D-BD5F-4A5D881231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278"/>
            <a:stretch/>
          </p:blipFill>
          <p:spPr bwMode="auto">
            <a:xfrm>
              <a:off x="8956974" y="2555285"/>
              <a:ext cx="2244426" cy="3086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5B0B89-4FEA-42DC-BE23-00CC3E73D523}"/>
                </a:ext>
              </a:extLst>
            </p:cNvPr>
            <p:cNvSpPr txBox="1"/>
            <p:nvPr/>
          </p:nvSpPr>
          <p:spPr>
            <a:xfrm>
              <a:off x="8311578" y="5663033"/>
              <a:ext cx="32851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 Nova" panose="020B0504020202020204" pitchFamily="34" charset="0"/>
                </a:rPr>
                <a:t>Buckling of a column</a:t>
              </a:r>
            </a:p>
            <a:p>
              <a:pPr algn="ctr"/>
              <a:r>
                <a:rPr lang="en-US" sz="1200" dirty="0">
                  <a:latin typeface="Arial Nova" panose="020B0504020202020204" pitchFamily="34" charset="0"/>
                </a:rPr>
                <a:t>image: </a:t>
              </a:r>
              <a:r>
                <a:rPr lang="en-US" sz="1200" dirty="0" err="1">
                  <a:latin typeface="Arial Nova" panose="020B0504020202020204" pitchFamily="34" charset="0"/>
                </a:rPr>
                <a:t>Klimchik</a:t>
              </a:r>
              <a:endParaRPr lang="en-US" sz="1200" dirty="0">
                <a:latin typeface="Arial Nova" panose="020B0504020202020204" pitchFamily="34" charset="0"/>
              </a:endParaRPr>
            </a:p>
            <a:p>
              <a:pPr algn="ctr"/>
              <a:r>
                <a:rPr lang="en-US" sz="1000" dirty="0">
                  <a:latin typeface="Arial Nova" panose="020B0504020202020204" pitchFamily="34" charset="0"/>
                </a:rPr>
                <a:t>www.researchgate.net/figure/Examples-of-buckling-in-column-www-civildb-www-highline_fig11_281183936</a:t>
              </a:r>
            </a:p>
          </p:txBody>
        </p:sp>
      </p:grp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74F3AB38-4331-4272-BECA-8BEEBE7998FA}"/>
              </a:ext>
            </a:extLst>
          </p:cNvPr>
          <p:cNvSpPr txBox="1">
            <a:spLocks/>
          </p:cNvSpPr>
          <p:nvPr/>
        </p:nvSpPr>
        <p:spPr>
          <a:xfrm>
            <a:off x="854759" y="4262285"/>
            <a:ext cx="4469409" cy="103238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36" indent="-91436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384029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8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566900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749771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932642" indent="-182870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Char char="◦"/>
              <a:defRPr sz="1400" kern="1200">
                <a:solidFill>
                  <a:schemeClr val="bg2">
                    <a:lumMod val="25000"/>
                  </a:schemeClr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  <a:cs typeface="Calibri" panose="020F0502020204030204" pitchFamily="34" charset="0"/>
              </a:rPr>
              <a:t> We’ll see that this distinction becomes less useful in a nonlocal model.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latin typeface="Arial Nova" panose="020B05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20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339DF1-7F37-4F3E-93B6-488D9D29F1E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&lt;0 </m:t>
                    </m:r>
                  </m:oMath>
                </a14:m>
                <a:r>
                  <a:rPr lang="en-US" dirty="0"/>
                  <a:t>at the crack nucleation site and near a growing crack tip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339DF1-7F37-4F3E-93B6-488D9D29F1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21277" r="-606" b="-95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679F8C-B0A8-4FA1-B1C6-8125692C2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40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518975-E036-4BFB-98D5-C5B8BB654BE1}"/>
              </a:ext>
            </a:extLst>
          </p:cNvPr>
          <p:cNvGrpSpPr>
            <a:grpSpLocks noChangeAspect="1"/>
          </p:cNvGrpSpPr>
          <p:nvPr/>
        </p:nvGrpSpPr>
        <p:grpSpPr>
          <a:xfrm>
            <a:off x="5314673" y="1645472"/>
            <a:ext cx="6271468" cy="4936168"/>
            <a:chOff x="608013" y="838200"/>
            <a:chExt cx="6046787" cy="4759325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ACF80FC-A14F-4FD4-95F6-3A0D0E8B8401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01" t="35880" r="29790" b="18840"/>
            <a:stretch>
              <a:fillRect/>
            </a:stretch>
          </p:blipFill>
          <p:spPr bwMode="auto">
            <a:xfrm>
              <a:off x="1905000" y="1295400"/>
              <a:ext cx="1909763" cy="1220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D4524A88-2D01-460A-A83E-317A76CB4D0A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10" t="35880" r="29790" b="18840"/>
            <a:stretch>
              <a:fillRect/>
            </a:stretch>
          </p:blipFill>
          <p:spPr bwMode="auto">
            <a:xfrm>
              <a:off x="1905000" y="4038600"/>
              <a:ext cx="1909763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6655956-CE00-492C-8C69-0E0D2DA781E3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10" t="35880" r="29790" b="18840"/>
            <a:stretch>
              <a:fillRect/>
            </a:stretch>
          </p:blipFill>
          <p:spPr bwMode="auto">
            <a:xfrm>
              <a:off x="1905000" y="2667000"/>
              <a:ext cx="1909763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7D4AD82D-08F4-407F-99C9-FA627B3D454B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10" t="35880" r="29790" b="18840"/>
            <a:stretch>
              <a:fillRect/>
            </a:stretch>
          </p:blipFill>
          <p:spPr bwMode="auto">
            <a:xfrm>
              <a:off x="4191000" y="1295400"/>
              <a:ext cx="1909763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66F88967-6146-4D5F-9CEE-56B94903B5BB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10" t="35400" r="29790" b="19321"/>
            <a:stretch>
              <a:fillRect/>
            </a:stretch>
          </p:blipFill>
          <p:spPr bwMode="auto">
            <a:xfrm>
              <a:off x="4191000" y="4038600"/>
              <a:ext cx="1909763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2F4B2BA1-3CA5-475D-B9E5-FC65E0CBEA7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76" t="35880" r="31113" b="18840"/>
            <a:stretch>
              <a:fillRect/>
            </a:stretch>
          </p:blipFill>
          <p:spPr bwMode="auto">
            <a:xfrm>
              <a:off x="4191000" y="2667000"/>
              <a:ext cx="1905000" cy="1222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1" name="Object 9">
              <a:extLst>
                <a:ext uri="{FF2B5EF4-FFF2-40B4-BE49-F238E27FC236}">
                  <a16:creationId xmlns:a16="http://schemas.microsoft.com/office/drawing/2014/main" id="{D3DB1441-2A6C-40EA-A4BA-AA6A168399F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35896081"/>
                </p:ext>
              </p:extLst>
            </p:nvPr>
          </p:nvGraphicFramePr>
          <p:xfrm>
            <a:off x="608013" y="1751013"/>
            <a:ext cx="1141412" cy="250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0" name="Formula" r:id="rId10" imgW="983160" imgH="216000" progId="Equation.Ribbit">
                    <p:embed/>
                  </p:oleObj>
                </mc:Choice>
                <mc:Fallback>
                  <p:oleObj name="Formula" r:id="rId10" imgW="983160" imgH="216000" progId="Equation.Ribbit">
                    <p:embed/>
                    <p:pic>
                      <p:nvPicPr>
                        <p:cNvPr id="3081" name="Object 9">
                          <a:extLst>
                            <a:ext uri="{FF2B5EF4-FFF2-40B4-BE49-F238E27FC236}">
                              <a16:creationId xmlns:a16="http://schemas.microsoft.com/office/drawing/2014/main" id="{A5B74016-94A1-43DF-94BA-54953384580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8013" y="1751013"/>
                          <a:ext cx="1141412" cy="250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0">
              <a:extLst>
                <a:ext uri="{FF2B5EF4-FFF2-40B4-BE49-F238E27FC236}">
                  <a16:creationId xmlns:a16="http://schemas.microsoft.com/office/drawing/2014/main" id="{5CFE0852-8402-4B80-8128-4509E7EB056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46856524"/>
                </p:ext>
              </p:extLst>
            </p:nvPr>
          </p:nvGraphicFramePr>
          <p:xfrm>
            <a:off x="609600" y="3122613"/>
            <a:ext cx="1135063" cy="250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1" name="Formula" r:id="rId12" imgW="976680" imgH="214920" progId="Equation.Ribbit">
                    <p:embed/>
                  </p:oleObj>
                </mc:Choice>
                <mc:Fallback>
                  <p:oleObj name="Formula" r:id="rId12" imgW="976680" imgH="214920" progId="Equation.Ribbit">
                    <p:embed/>
                    <p:pic>
                      <p:nvPicPr>
                        <p:cNvPr id="3082" name="Object 10">
                          <a:extLst>
                            <a:ext uri="{FF2B5EF4-FFF2-40B4-BE49-F238E27FC236}">
                              <a16:creationId xmlns:a16="http://schemas.microsoft.com/office/drawing/2014/main" id="{420A3D21-9DA1-415F-8702-AD32646CF64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600" y="3122613"/>
                          <a:ext cx="1135063" cy="250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1">
              <a:extLst>
                <a:ext uri="{FF2B5EF4-FFF2-40B4-BE49-F238E27FC236}">
                  <a16:creationId xmlns:a16="http://schemas.microsoft.com/office/drawing/2014/main" id="{388D6DE7-E19C-4B11-8021-DABB51242EC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94700612"/>
                </p:ext>
              </p:extLst>
            </p:nvPr>
          </p:nvGraphicFramePr>
          <p:xfrm>
            <a:off x="614363" y="4495800"/>
            <a:ext cx="1125537" cy="247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2" name="Formula" r:id="rId14" imgW="968040" imgH="213480" progId="Equation.Ribbit">
                    <p:embed/>
                  </p:oleObj>
                </mc:Choice>
                <mc:Fallback>
                  <p:oleObj name="Formula" r:id="rId14" imgW="968040" imgH="213480" progId="Equation.Ribbit">
                    <p:embed/>
                    <p:pic>
                      <p:nvPicPr>
                        <p:cNvPr id="3083" name="Object 11">
                          <a:extLst>
                            <a:ext uri="{FF2B5EF4-FFF2-40B4-BE49-F238E27FC236}">
                              <a16:creationId xmlns:a16="http://schemas.microsoft.com/office/drawing/2014/main" id="{49688347-B043-470D-8B3F-C9E44B8D849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4363" y="4495800"/>
                          <a:ext cx="1125537" cy="247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2">
              <a:extLst>
                <a:ext uri="{FF2B5EF4-FFF2-40B4-BE49-F238E27FC236}">
                  <a16:creationId xmlns:a16="http://schemas.microsoft.com/office/drawing/2014/main" id="{0648DC83-DAB8-4521-B35C-385F125B3EA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18859841"/>
                </p:ext>
              </p:extLst>
            </p:nvPr>
          </p:nvGraphicFramePr>
          <p:xfrm>
            <a:off x="2730500" y="868363"/>
            <a:ext cx="236538" cy="188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3" name="Formula" r:id="rId16" imgW="203400" imgH="164160" progId="Equation.Ribbit">
                    <p:embed/>
                  </p:oleObj>
                </mc:Choice>
                <mc:Fallback>
                  <p:oleObj name="Formula" r:id="rId16" imgW="203400" imgH="164160" progId="Equation.Ribbit">
                    <p:embed/>
                    <p:pic>
                      <p:nvPicPr>
                        <p:cNvPr id="3084" name="Object 12">
                          <a:extLst>
                            <a:ext uri="{FF2B5EF4-FFF2-40B4-BE49-F238E27FC236}">
                              <a16:creationId xmlns:a16="http://schemas.microsoft.com/office/drawing/2014/main" id="{D365F557-7284-4F70-99C2-060904D3D1C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0500" y="868363"/>
                          <a:ext cx="236538" cy="1889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3">
              <a:extLst>
                <a:ext uri="{FF2B5EF4-FFF2-40B4-BE49-F238E27FC236}">
                  <a16:creationId xmlns:a16="http://schemas.microsoft.com/office/drawing/2014/main" id="{9A1A4400-CA03-48BE-BBD1-347C82399DE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03534128"/>
                </p:ext>
              </p:extLst>
            </p:nvPr>
          </p:nvGraphicFramePr>
          <p:xfrm>
            <a:off x="5016500" y="838200"/>
            <a:ext cx="190500" cy="254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4" name="Formula" r:id="rId18" imgW="162720" imgH="218520" progId="Equation.Ribbit">
                    <p:embed/>
                  </p:oleObj>
                </mc:Choice>
                <mc:Fallback>
                  <p:oleObj name="Formula" r:id="rId18" imgW="162720" imgH="218520" progId="Equation.Ribbit">
                    <p:embed/>
                    <p:pic>
                      <p:nvPicPr>
                        <p:cNvPr id="3085" name="Object 13">
                          <a:extLst>
                            <a:ext uri="{FF2B5EF4-FFF2-40B4-BE49-F238E27FC236}">
                              <a16:creationId xmlns:a16="http://schemas.microsoft.com/office/drawing/2014/main" id="{9A1C9F4F-FCC2-4366-AF1A-6F400C1A007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16500" y="838200"/>
                          <a:ext cx="190500" cy="254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4">
              <a:extLst>
                <a:ext uri="{FF2B5EF4-FFF2-40B4-BE49-F238E27FC236}">
                  <a16:creationId xmlns:a16="http://schemas.microsoft.com/office/drawing/2014/main" id="{23C8F5EA-BC77-4A1D-AE81-B5100B82C9A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47607376"/>
                </p:ext>
              </p:extLst>
            </p:nvPr>
          </p:nvGraphicFramePr>
          <p:xfrm>
            <a:off x="1427163" y="5327650"/>
            <a:ext cx="1579562" cy="269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5" name="Formula" r:id="rId20" imgW="1359000" imgH="234000" progId="Equation.Ribbit">
                    <p:embed/>
                  </p:oleObj>
                </mc:Choice>
                <mc:Fallback>
                  <p:oleObj name="Formula" r:id="rId20" imgW="1359000" imgH="234000" progId="Equation.Ribbit">
                    <p:embed/>
                    <p:pic>
                      <p:nvPicPr>
                        <p:cNvPr id="3086" name="Object 14">
                          <a:extLst>
                            <a:ext uri="{FF2B5EF4-FFF2-40B4-BE49-F238E27FC236}">
                              <a16:creationId xmlns:a16="http://schemas.microsoft.com/office/drawing/2014/main" id="{6DEBCD49-0F19-41E8-8EA2-D9F24B85A26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27163" y="5327650"/>
                          <a:ext cx="1579562" cy="2698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Line 15">
              <a:extLst>
                <a:ext uri="{FF2B5EF4-FFF2-40B4-BE49-F238E27FC236}">
                  <a16:creationId xmlns:a16="http://schemas.microsoft.com/office/drawing/2014/main" id="{BA2BD1E1-6D2E-4FA7-90A7-AECC9CA1C3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86000" y="4648200"/>
              <a:ext cx="381000" cy="68580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8" name="Object 16">
              <a:extLst>
                <a:ext uri="{FF2B5EF4-FFF2-40B4-BE49-F238E27FC236}">
                  <a16:creationId xmlns:a16="http://schemas.microsoft.com/office/drawing/2014/main" id="{A196B62B-941E-4303-B895-789C47B6870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45259272"/>
                </p:ext>
              </p:extLst>
            </p:nvPr>
          </p:nvGraphicFramePr>
          <p:xfrm>
            <a:off x="5410200" y="1981200"/>
            <a:ext cx="1244600" cy="254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6" name="Formula" r:id="rId22" imgW="1068120" imgH="218520" progId="Equation.Ribbit">
                    <p:embed/>
                  </p:oleObj>
                </mc:Choice>
                <mc:Fallback>
                  <p:oleObj name="Formula" r:id="rId22" imgW="1068120" imgH="218520" progId="Equation.Ribbit">
                    <p:embed/>
                    <p:pic>
                      <p:nvPicPr>
                        <p:cNvPr id="3088" name="Object 16">
                          <a:extLst>
                            <a:ext uri="{FF2B5EF4-FFF2-40B4-BE49-F238E27FC236}">
                              <a16:creationId xmlns:a16="http://schemas.microsoft.com/office/drawing/2014/main" id="{08620A05-5DD2-4BC2-B367-A4533B2FBFC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10200" y="1981200"/>
                          <a:ext cx="1244600" cy="2540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Line 17">
              <a:extLst>
                <a:ext uri="{FF2B5EF4-FFF2-40B4-BE49-F238E27FC236}">
                  <a16:creationId xmlns:a16="http://schemas.microsoft.com/office/drawing/2014/main" id="{CB878AFA-2457-4830-8CE1-431C20725F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876800" y="1905000"/>
              <a:ext cx="533400" cy="2286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20" name="Object 18">
              <a:extLst>
                <a:ext uri="{FF2B5EF4-FFF2-40B4-BE49-F238E27FC236}">
                  <a16:creationId xmlns:a16="http://schemas.microsoft.com/office/drawing/2014/main" id="{A102A4C5-1C75-4EB5-AAEB-232D52A5F0A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92406118"/>
                </p:ext>
              </p:extLst>
            </p:nvPr>
          </p:nvGraphicFramePr>
          <p:xfrm>
            <a:off x="5486400" y="3429000"/>
            <a:ext cx="658813" cy="250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7" name="Formula" r:id="rId24" imgW="565200" imgH="217440" progId="Equation.Ribbit">
                    <p:embed/>
                  </p:oleObj>
                </mc:Choice>
                <mc:Fallback>
                  <p:oleObj name="Formula" r:id="rId24" imgW="565200" imgH="217440" progId="Equation.Ribbit">
                    <p:embed/>
                    <p:pic>
                      <p:nvPicPr>
                        <p:cNvPr id="3090" name="Object 18">
                          <a:extLst>
                            <a:ext uri="{FF2B5EF4-FFF2-40B4-BE49-F238E27FC236}">
                              <a16:creationId xmlns:a16="http://schemas.microsoft.com/office/drawing/2014/main" id="{D5050551-93E9-4F7E-A8DA-A63D7E4CB73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86400" y="3429000"/>
                          <a:ext cx="658813" cy="25082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Line 19">
              <a:extLst>
                <a:ext uri="{FF2B5EF4-FFF2-40B4-BE49-F238E27FC236}">
                  <a16:creationId xmlns:a16="http://schemas.microsoft.com/office/drawing/2014/main" id="{57400220-613F-4D22-8B67-256F7990B1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953000" y="3352800"/>
              <a:ext cx="533400" cy="2286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22" name="Object 20">
              <a:extLst>
                <a:ext uri="{FF2B5EF4-FFF2-40B4-BE49-F238E27FC236}">
                  <a16:creationId xmlns:a16="http://schemas.microsoft.com/office/drawing/2014/main" id="{84B71041-1976-4E9B-BF93-E7405626C8A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84805096"/>
                </p:ext>
              </p:extLst>
            </p:nvPr>
          </p:nvGraphicFramePr>
          <p:xfrm>
            <a:off x="5943600" y="4800600"/>
            <a:ext cx="658813" cy="250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8" name="Formula" r:id="rId26" imgW="565200" imgH="217440" progId="Equation.Ribbit">
                    <p:embed/>
                  </p:oleObj>
                </mc:Choice>
                <mc:Fallback>
                  <p:oleObj name="Formula" r:id="rId26" imgW="565200" imgH="217440" progId="Equation.Ribbit">
                    <p:embed/>
                    <p:pic>
                      <p:nvPicPr>
                        <p:cNvPr id="3092" name="Object 20">
                          <a:extLst>
                            <a:ext uri="{FF2B5EF4-FFF2-40B4-BE49-F238E27FC236}">
                              <a16:creationId xmlns:a16="http://schemas.microsoft.com/office/drawing/2014/main" id="{F69A5F76-9762-405E-9B28-B59E1526888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43600" y="4800600"/>
                          <a:ext cx="658813" cy="25082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Line 21">
              <a:extLst>
                <a:ext uri="{FF2B5EF4-FFF2-40B4-BE49-F238E27FC236}">
                  <a16:creationId xmlns:a16="http://schemas.microsoft.com/office/drawing/2014/main" id="{5B5EE5DC-7013-4CA5-99EA-8004AC3469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410200" y="4724400"/>
              <a:ext cx="533400" cy="2286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24" name="Object 22">
              <a:extLst>
                <a:ext uri="{FF2B5EF4-FFF2-40B4-BE49-F238E27FC236}">
                  <a16:creationId xmlns:a16="http://schemas.microsoft.com/office/drawing/2014/main" id="{4A62CECE-87BA-4DC0-AC1B-E44F0BC7482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80072640"/>
                </p:ext>
              </p:extLst>
            </p:nvPr>
          </p:nvGraphicFramePr>
          <p:xfrm>
            <a:off x="3048000" y="2819400"/>
            <a:ext cx="1133475" cy="255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9" name="Formula" r:id="rId27" imgW="973080" imgH="219960" progId="Equation.Ribbit">
                    <p:embed/>
                  </p:oleObj>
                </mc:Choice>
                <mc:Fallback>
                  <p:oleObj name="Formula" r:id="rId27" imgW="973080" imgH="219960" progId="Equation.Ribbit">
                    <p:embed/>
                    <p:pic>
                      <p:nvPicPr>
                        <p:cNvPr id="3094" name="Object 22">
                          <a:extLst>
                            <a:ext uri="{FF2B5EF4-FFF2-40B4-BE49-F238E27FC236}">
                              <a16:creationId xmlns:a16="http://schemas.microsoft.com/office/drawing/2014/main" id="{53D76058-9569-45BC-83FE-26FC113B474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000" y="2819400"/>
                          <a:ext cx="1133475" cy="25558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Line 23">
              <a:extLst>
                <a:ext uri="{FF2B5EF4-FFF2-40B4-BE49-F238E27FC236}">
                  <a16:creationId xmlns:a16="http://schemas.microsoft.com/office/drawing/2014/main" id="{26D5F4F7-9492-4012-8BEC-D2F35C4F3B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90800" y="2971800"/>
              <a:ext cx="457200" cy="22860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0B7CF19-2326-405C-A9AB-736EF46CF1E9}"/>
              </a:ext>
            </a:extLst>
          </p:cNvPr>
          <p:cNvGrpSpPr>
            <a:grpSpLocks noChangeAspect="1"/>
          </p:cNvGrpSpPr>
          <p:nvPr/>
        </p:nvGrpSpPr>
        <p:grpSpPr>
          <a:xfrm>
            <a:off x="3248115" y="1921225"/>
            <a:ext cx="1097280" cy="2378264"/>
            <a:chOff x="2400301" y="3463707"/>
            <a:chExt cx="1631950" cy="3714750"/>
          </a:xfrm>
        </p:grpSpPr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CF772E20-B5D7-461D-BEC9-9896931180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301" y="3936782"/>
              <a:ext cx="1631950" cy="2781300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51" name="Oval 24">
              <a:extLst>
                <a:ext uri="{FF2B5EF4-FFF2-40B4-BE49-F238E27FC236}">
                  <a16:creationId xmlns:a16="http://schemas.microsoft.com/office/drawing/2014/main" id="{149B12A3-3C15-4521-ABB4-10B3FD6628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9726" y="4922620"/>
              <a:ext cx="677863" cy="6350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grpSp>
          <p:nvGrpSpPr>
            <p:cNvPr id="52" name="Group 38">
              <a:extLst>
                <a:ext uri="{FF2B5EF4-FFF2-40B4-BE49-F238E27FC236}">
                  <a16:creationId xmlns:a16="http://schemas.microsoft.com/office/drawing/2014/main" id="{07EE8119-C3CB-4B01-88ED-FDD2C30043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54314" y="3463707"/>
              <a:ext cx="904875" cy="460375"/>
              <a:chOff x="672" y="672"/>
              <a:chExt cx="384" cy="192"/>
            </a:xfrm>
          </p:grpSpPr>
          <p:sp>
            <p:nvSpPr>
              <p:cNvPr id="67" name="Line 33">
                <a:extLst>
                  <a:ext uri="{FF2B5EF4-FFF2-40B4-BE49-F238E27FC236}">
                    <a16:creationId xmlns:a16="http://schemas.microsoft.com/office/drawing/2014/main" id="{EFB86957-577A-4F30-B98C-C5D2F30A7A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4" y="672"/>
                <a:ext cx="0" cy="19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68" name="Line 36">
                <a:extLst>
                  <a:ext uri="{FF2B5EF4-FFF2-40B4-BE49-F238E27FC236}">
                    <a16:creationId xmlns:a16="http://schemas.microsoft.com/office/drawing/2014/main" id="{91210F23-382C-4FE1-8450-7D507E2110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2" y="672"/>
                <a:ext cx="0" cy="19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69" name="Line 37">
                <a:extLst>
                  <a:ext uri="{FF2B5EF4-FFF2-40B4-BE49-F238E27FC236}">
                    <a16:creationId xmlns:a16="http://schemas.microsoft.com/office/drawing/2014/main" id="{57D75E33-7BB4-4C5E-A8BE-F58C9D19C2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672"/>
                <a:ext cx="0" cy="19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grpSp>
          <p:nvGrpSpPr>
            <p:cNvPr id="53" name="Group 39">
              <a:extLst>
                <a:ext uri="{FF2B5EF4-FFF2-40B4-BE49-F238E27FC236}">
                  <a16:creationId xmlns:a16="http://schemas.microsoft.com/office/drawing/2014/main" id="{FFDD925E-A76F-4051-8F25-6523B56B365A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2754314" y="6718082"/>
              <a:ext cx="904875" cy="460375"/>
              <a:chOff x="672" y="672"/>
              <a:chExt cx="384" cy="192"/>
            </a:xfrm>
          </p:grpSpPr>
          <p:sp>
            <p:nvSpPr>
              <p:cNvPr id="64" name="Line 40">
                <a:extLst>
                  <a:ext uri="{FF2B5EF4-FFF2-40B4-BE49-F238E27FC236}">
                    <a16:creationId xmlns:a16="http://schemas.microsoft.com/office/drawing/2014/main" id="{5CEC1080-4B9A-424E-99DF-2C0F1D0911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4" y="672"/>
                <a:ext cx="0" cy="19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65" name="Line 41">
                <a:extLst>
                  <a:ext uri="{FF2B5EF4-FFF2-40B4-BE49-F238E27FC236}">
                    <a16:creationId xmlns:a16="http://schemas.microsoft.com/office/drawing/2014/main" id="{826114BB-0E5A-405C-8F29-D02C87284B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72" y="672"/>
                <a:ext cx="0" cy="19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66" name="Line 42">
                <a:extLst>
                  <a:ext uri="{FF2B5EF4-FFF2-40B4-BE49-F238E27FC236}">
                    <a16:creationId xmlns:a16="http://schemas.microsoft.com/office/drawing/2014/main" id="{4AEE1061-D5E6-42CE-BB6D-D3B83F7AA5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672"/>
                <a:ext cx="0" cy="19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82071919-36D2-423A-9FC4-E24B16709217}"/>
              </a:ext>
            </a:extLst>
          </p:cNvPr>
          <p:cNvGrpSpPr/>
          <p:nvPr/>
        </p:nvGrpSpPr>
        <p:grpSpPr>
          <a:xfrm>
            <a:off x="157793" y="2639338"/>
            <a:ext cx="4754880" cy="3055979"/>
            <a:chOff x="676769" y="3516048"/>
            <a:chExt cx="4754880" cy="3055979"/>
          </a:xfrm>
        </p:grpSpPr>
        <p:sp>
          <p:nvSpPr>
            <p:cNvPr id="71" name="Line 41">
              <a:extLst>
                <a:ext uri="{FF2B5EF4-FFF2-40B4-BE49-F238E27FC236}">
                  <a16:creationId xmlns:a16="http://schemas.microsoft.com/office/drawing/2014/main" id="{E3228AB8-04DE-49A6-B740-8A9FF6C9A3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1567" y="6314695"/>
              <a:ext cx="381004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" name="Group 42">
              <a:extLst>
                <a:ext uri="{FF2B5EF4-FFF2-40B4-BE49-F238E27FC236}">
                  <a16:creationId xmlns:a16="http://schemas.microsoft.com/office/drawing/2014/main" id="{C21DFEC5-659A-474B-9BEE-78BC6386BD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23601" y="6207153"/>
              <a:ext cx="2353115" cy="108822"/>
              <a:chOff x="2070" y="2369"/>
              <a:chExt cx="1839" cy="825"/>
            </a:xfrm>
          </p:grpSpPr>
          <p:sp>
            <p:nvSpPr>
              <p:cNvPr id="87" name="Line 43">
                <a:extLst>
                  <a:ext uri="{FF2B5EF4-FFF2-40B4-BE49-F238E27FC236}">
                    <a16:creationId xmlns:a16="http://schemas.microsoft.com/office/drawing/2014/main" id="{6BD2064E-BB16-4DED-9D38-E841157576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70" y="2382"/>
                <a:ext cx="0" cy="80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Line 44">
                <a:extLst>
                  <a:ext uri="{FF2B5EF4-FFF2-40B4-BE49-F238E27FC236}">
                    <a16:creationId xmlns:a16="http://schemas.microsoft.com/office/drawing/2014/main" id="{1E176278-AF49-4E0E-924B-A12EBE9F83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32" y="2369"/>
                <a:ext cx="0" cy="80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Line 45">
                <a:extLst>
                  <a:ext uri="{FF2B5EF4-FFF2-40B4-BE49-F238E27FC236}">
                    <a16:creationId xmlns:a16="http://schemas.microsoft.com/office/drawing/2014/main" id="{F1A90206-9E19-4EC0-A70C-371C8F6AA3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1" y="2369"/>
                <a:ext cx="0" cy="80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Line 46">
                <a:extLst>
                  <a:ext uri="{FF2B5EF4-FFF2-40B4-BE49-F238E27FC236}">
                    <a16:creationId xmlns:a16="http://schemas.microsoft.com/office/drawing/2014/main" id="{CCA1F86F-6315-459E-8269-8E62D70EF4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42" y="2369"/>
                <a:ext cx="0" cy="80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Line 47">
                <a:extLst>
                  <a:ext uri="{FF2B5EF4-FFF2-40B4-BE49-F238E27FC236}">
                    <a16:creationId xmlns:a16="http://schemas.microsoft.com/office/drawing/2014/main" id="{60331259-753B-4B31-8038-19709359C4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9" y="2385"/>
                <a:ext cx="0" cy="80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3" name="Rectangle 49">
              <a:extLst>
                <a:ext uri="{FF2B5EF4-FFF2-40B4-BE49-F238E27FC236}">
                  <a16:creationId xmlns:a16="http://schemas.microsoft.com/office/drawing/2014/main" id="{6B22BFC6-6EB8-454D-98D4-DAE0A43BC4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769" y="3882202"/>
              <a:ext cx="756632" cy="261172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Line 50">
              <a:extLst>
                <a:ext uri="{FF2B5EF4-FFF2-40B4-BE49-F238E27FC236}">
                  <a16:creationId xmlns:a16="http://schemas.microsoft.com/office/drawing/2014/main" id="{13F795DE-AC01-429B-B268-6C7F82EDB03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5307464" y="6262204"/>
              <a:ext cx="0" cy="10498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75" name="Object 57">
              <a:extLst>
                <a:ext uri="{FF2B5EF4-FFF2-40B4-BE49-F238E27FC236}">
                  <a16:creationId xmlns:a16="http://schemas.microsoft.com/office/drawing/2014/main" id="{527B58F0-4FE1-4FB6-95C3-590630A7976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5210059"/>
                </p:ext>
              </p:extLst>
            </p:nvPr>
          </p:nvGraphicFramePr>
          <p:xfrm>
            <a:off x="4431767" y="6394071"/>
            <a:ext cx="999882" cy="1779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0" name="Formula" r:id="rId29" imgW="1239840" imgH="219960" progId="Equation.Ribbit">
                    <p:embed/>
                  </p:oleObj>
                </mc:Choice>
                <mc:Fallback>
                  <p:oleObj name="Formula" r:id="rId29" imgW="1239840" imgH="219960" progId="Equation.Ribbit">
                    <p:embed/>
                    <p:pic>
                      <p:nvPicPr>
                        <p:cNvPr id="3129" name="Object 57">
                          <a:extLst>
                            <a:ext uri="{FF2B5EF4-FFF2-40B4-BE49-F238E27FC236}">
                              <a16:creationId xmlns:a16="http://schemas.microsoft.com/office/drawing/2014/main" id="{9743DA45-4BC5-4B48-B1FB-50F10AFC470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31767" y="6394071"/>
                          <a:ext cx="999882" cy="1779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6" name="Line 67">
              <a:extLst>
                <a:ext uri="{FF2B5EF4-FFF2-40B4-BE49-F238E27FC236}">
                  <a16:creationId xmlns:a16="http://schemas.microsoft.com/office/drawing/2014/main" id="{4A8F87F8-BBA3-470F-81E3-A7D749EA86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61567" y="3733692"/>
              <a:ext cx="0" cy="258100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70">
              <a:extLst>
                <a:ext uri="{FF2B5EF4-FFF2-40B4-BE49-F238E27FC236}">
                  <a16:creationId xmlns:a16="http://schemas.microsoft.com/office/drawing/2014/main" id="{C7BA6C2F-8E5C-4F57-9C10-9E344BB31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2051" y="4193305"/>
              <a:ext cx="3441335" cy="2100905"/>
            </a:xfrm>
            <a:custGeom>
              <a:avLst/>
              <a:gdLst>
                <a:gd name="T0" fmla="*/ 0 w 2688"/>
                <a:gd name="T1" fmla="*/ 1641 h 1641"/>
                <a:gd name="T2" fmla="*/ 413 w 2688"/>
                <a:gd name="T3" fmla="*/ 0 h 1641"/>
                <a:gd name="T4" fmla="*/ 1776 w 2688"/>
                <a:gd name="T5" fmla="*/ 1641 h 1641"/>
                <a:gd name="T6" fmla="*/ 2688 w 2688"/>
                <a:gd name="T7" fmla="*/ 1641 h 1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8" h="1641">
                  <a:moveTo>
                    <a:pt x="0" y="1641"/>
                  </a:moveTo>
                  <a:lnTo>
                    <a:pt x="413" y="0"/>
                  </a:lnTo>
                  <a:lnTo>
                    <a:pt x="1776" y="1641"/>
                  </a:lnTo>
                  <a:lnTo>
                    <a:pt x="2688" y="1641"/>
                  </a:lnTo>
                </a:path>
              </a:pathLst>
            </a:custGeom>
            <a:noFill/>
            <a:ln w="28575" cmpd="sng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09">
              <a:extLst>
                <a:ext uri="{FF2B5EF4-FFF2-40B4-BE49-F238E27FC236}">
                  <a16:creationId xmlns:a16="http://schemas.microsoft.com/office/drawing/2014/main" id="{442C0B15-1740-4FDE-8FFD-4C2B9EE71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695" y="4924333"/>
              <a:ext cx="122905" cy="407122"/>
            </a:xfrm>
            <a:custGeom>
              <a:avLst/>
              <a:gdLst>
                <a:gd name="T0" fmla="*/ 0 w 96"/>
                <a:gd name="T1" fmla="*/ 318 h 318"/>
                <a:gd name="T2" fmla="*/ 0 w 96"/>
                <a:gd name="T3" fmla="*/ 0 h 318"/>
                <a:gd name="T4" fmla="*/ 96 w 96"/>
                <a:gd name="T5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318">
                  <a:moveTo>
                    <a:pt x="0" y="318"/>
                  </a:moveTo>
                  <a:lnTo>
                    <a:pt x="0" y="0"/>
                  </a:lnTo>
                  <a:lnTo>
                    <a:pt x="96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81" name="Object 110">
              <a:extLst>
                <a:ext uri="{FF2B5EF4-FFF2-40B4-BE49-F238E27FC236}">
                  <a16:creationId xmlns:a16="http://schemas.microsoft.com/office/drawing/2014/main" id="{354D919A-CB9E-46B4-A47A-427FB6B1914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7933016"/>
                </p:ext>
              </p:extLst>
            </p:nvPr>
          </p:nvGraphicFramePr>
          <p:xfrm>
            <a:off x="809916" y="3516048"/>
            <a:ext cx="1015245" cy="1984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1" name="Formula" r:id="rId31" imgW="1258920" imgH="246600" progId="Equation.Ribbit">
                    <p:embed/>
                  </p:oleObj>
                </mc:Choice>
                <mc:Fallback>
                  <p:oleObj name="Formula" r:id="rId31" imgW="1258920" imgH="246600" progId="Equation.Ribbit">
                    <p:embed/>
                    <p:pic>
                      <p:nvPicPr>
                        <p:cNvPr id="3182" name="Object 110">
                          <a:extLst>
                            <a:ext uri="{FF2B5EF4-FFF2-40B4-BE49-F238E27FC236}">
                              <a16:creationId xmlns:a16="http://schemas.microsoft.com/office/drawing/2014/main" id="{C1F76EC4-E5D3-4049-93D2-2345707312D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9916" y="3516048"/>
                          <a:ext cx="1015245" cy="1984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" name="Object 111">
              <a:extLst>
                <a:ext uri="{FF2B5EF4-FFF2-40B4-BE49-F238E27FC236}">
                  <a16:creationId xmlns:a16="http://schemas.microsoft.com/office/drawing/2014/main" id="{AD823550-0AF0-46F4-93AA-89229ACC5F8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44320894"/>
                </p:ext>
              </p:extLst>
            </p:nvPr>
          </p:nvGraphicFramePr>
          <p:xfrm>
            <a:off x="1576790" y="4939696"/>
            <a:ext cx="80657" cy="1318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2" name="Formula" r:id="rId33" imgW="99360" imgH="162720" progId="Equation.Ribbit">
                    <p:embed/>
                  </p:oleObj>
                </mc:Choice>
                <mc:Fallback>
                  <p:oleObj name="Formula" r:id="rId33" imgW="99360" imgH="162720" progId="Equation.Ribbit">
                    <p:embed/>
                    <p:pic>
                      <p:nvPicPr>
                        <p:cNvPr id="3183" name="Object 111">
                          <a:extLst>
                            <a:ext uri="{FF2B5EF4-FFF2-40B4-BE49-F238E27FC236}">
                              <a16:creationId xmlns:a16="http://schemas.microsoft.com/office/drawing/2014/main" id="{BB87DB11-2434-436E-A461-5618DBDD990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76790" y="4939696"/>
                          <a:ext cx="80657" cy="1318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3" name="Freeform 112">
              <a:extLst>
                <a:ext uri="{FF2B5EF4-FFF2-40B4-BE49-F238E27FC236}">
                  <a16:creationId xmlns:a16="http://schemas.microsoft.com/office/drawing/2014/main" id="{F98673BD-2D98-48E4-8DAD-FF611BB35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475" y="5108690"/>
              <a:ext cx="207402" cy="253491"/>
            </a:xfrm>
            <a:custGeom>
              <a:avLst/>
              <a:gdLst>
                <a:gd name="T0" fmla="*/ 0 w 162"/>
                <a:gd name="T1" fmla="*/ 0 h 198"/>
                <a:gd name="T2" fmla="*/ 162 w 162"/>
                <a:gd name="T3" fmla="*/ 0 h 198"/>
                <a:gd name="T4" fmla="*/ 162 w 162"/>
                <a:gd name="T5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2" h="198">
                  <a:moveTo>
                    <a:pt x="0" y="0"/>
                  </a:moveTo>
                  <a:lnTo>
                    <a:pt x="162" y="0"/>
                  </a:lnTo>
                  <a:lnTo>
                    <a:pt x="162" y="19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84" name="Object 113">
              <a:extLst>
                <a:ext uri="{FF2B5EF4-FFF2-40B4-BE49-F238E27FC236}">
                  <a16:creationId xmlns:a16="http://schemas.microsoft.com/office/drawing/2014/main" id="{E2B0EFFF-19E4-4E04-8944-D39EFB50431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08662854"/>
                </p:ext>
              </p:extLst>
            </p:nvPr>
          </p:nvGraphicFramePr>
          <p:xfrm>
            <a:off x="2928743" y="4896167"/>
            <a:ext cx="249651" cy="1881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3" name="Formula" r:id="rId35" imgW="308880" imgH="234000" progId="Equation.Ribbit">
                    <p:embed/>
                  </p:oleObj>
                </mc:Choice>
                <mc:Fallback>
                  <p:oleObj name="Formula" r:id="rId35" imgW="308880" imgH="234000" progId="Equation.Ribbit">
                    <p:embed/>
                    <p:pic>
                      <p:nvPicPr>
                        <p:cNvPr id="3185" name="Object 113">
                          <a:extLst>
                            <a:ext uri="{FF2B5EF4-FFF2-40B4-BE49-F238E27FC236}">
                              <a16:creationId xmlns:a16="http://schemas.microsoft.com/office/drawing/2014/main" id="{74B08509-23A1-4A6D-B095-9199FCCE7BE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743" y="4896167"/>
                          <a:ext cx="249651" cy="1881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5" name="Object 114">
              <a:extLst>
                <a:ext uri="{FF2B5EF4-FFF2-40B4-BE49-F238E27FC236}">
                  <a16:creationId xmlns:a16="http://schemas.microsoft.com/office/drawing/2014/main" id="{15D4B451-50DA-4FC7-91DF-BC7F97BA970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75413415"/>
                </p:ext>
              </p:extLst>
            </p:nvPr>
          </p:nvGraphicFramePr>
          <p:xfrm>
            <a:off x="1832842" y="6353102"/>
            <a:ext cx="138268" cy="1318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4" name="Formula" r:id="rId37" imgW="171720" imgH="164160" progId="Equation.Ribbit">
                    <p:embed/>
                  </p:oleObj>
                </mc:Choice>
                <mc:Fallback>
                  <p:oleObj name="Formula" r:id="rId37" imgW="171720" imgH="164160" progId="Equation.Ribbit">
                    <p:embed/>
                    <p:pic>
                      <p:nvPicPr>
                        <p:cNvPr id="3186" name="Object 114">
                          <a:extLst>
                            <a:ext uri="{FF2B5EF4-FFF2-40B4-BE49-F238E27FC236}">
                              <a16:creationId xmlns:a16="http://schemas.microsoft.com/office/drawing/2014/main" id="{6C80AC71-9098-4165-BD64-903EA24429F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2842" y="6353102"/>
                          <a:ext cx="138268" cy="1318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6" name="Object 115">
              <a:extLst>
                <a:ext uri="{FF2B5EF4-FFF2-40B4-BE49-F238E27FC236}">
                  <a16:creationId xmlns:a16="http://schemas.microsoft.com/office/drawing/2014/main" id="{C9F70E49-4357-4668-95E3-A5775510BFD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15433756"/>
                </p:ext>
              </p:extLst>
            </p:nvPr>
          </p:nvGraphicFramePr>
          <p:xfrm>
            <a:off x="3573994" y="6345421"/>
            <a:ext cx="143389" cy="1318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5" name="Formula" r:id="rId39" imgW="177840" imgH="164160" progId="Equation.Ribbit">
                    <p:embed/>
                  </p:oleObj>
                </mc:Choice>
                <mc:Fallback>
                  <p:oleObj name="Formula" r:id="rId39" imgW="177840" imgH="164160" progId="Equation.Ribbit">
                    <p:embed/>
                    <p:pic>
                      <p:nvPicPr>
                        <p:cNvPr id="3187" name="Object 115">
                          <a:extLst>
                            <a:ext uri="{FF2B5EF4-FFF2-40B4-BE49-F238E27FC236}">
                              <a16:creationId xmlns:a16="http://schemas.microsoft.com/office/drawing/2014/main" id="{8EE44CB8-5014-4D0A-9E15-5752245D2CB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73994" y="6345421"/>
                          <a:ext cx="143389" cy="1318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9F50206D-90CF-4D5D-BB9C-8DD6F64058F5}"/>
              </a:ext>
            </a:extLst>
          </p:cNvPr>
          <p:cNvSpPr txBox="1"/>
          <p:nvPr/>
        </p:nvSpPr>
        <p:spPr>
          <a:xfrm>
            <a:off x="2082530" y="5718101"/>
            <a:ext cx="1403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ova" panose="020B0504020202020204" pitchFamily="34" charset="0"/>
              </a:rPr>
              <a:t>Material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D7A7F3D7-BE29-4F01-9AC4-A6EECD254372}"/>
                  </a:ext>
                </a:extLst>
              </p:cNvPr>
              <p:cNvSpPr txBox="1"/>
              <p:nvPr/>
            </p:nvSpPr>
            <p:spPr>
              <a:xfrm>
                <a:off x="4210625" y="1658649"/>
                <a:ext cx="20210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D7A7F3D7-BE29-4F01-9AC4-A6EECD254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0625" y="1658649"/>
                <a:ext cx="202107" cy="307777"/>
              </a:xfrm>
              <a:prstGeom prst="rect">
                <a:avLst/>
              </a:prstGeom>
              <a:blipFill>
                <a:blip r:embed="rId41"/>
                <a:stretch>
                  <a:fillRect l="-15152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1C72A2E-DAB3-4883-95B8-889A4C962713}"/>
                  </a:ext>
                </a:extLst>
              </p:cNvPr>
              <p:cNvSpPr txBox="1"/>
              <p:nvPr/>
            </p:nvSpPr>
            <p:spPr>
              <a:xfrm>
                <a:off x="914425" y="1023663"/>
                <a:ext cx="74283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 Nova" panose="020B0504020202020204" pitchFamily="34" charset="0"/>
                  </a:rPr>
                  <a:t>There is a process zone near a growing crack tip within which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&lt;0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>
                  <a:latin typeface="Arial Nova" panose="020B05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1C72A2E-DAB3-4883-95B8-889A4C962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25" y="1023663"/>
                <a:ext cx="7428380" cy="369332"/>
              </a:xfrm>
              <a:prstGeom prst="rect">
                <a:avLst/>
              </a:prstGeom>
              <a:blipFill>
                <a:blip r:embed="rId42"/>
                <a:stretch>
                  <a:fillRect l="-492" t="-819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812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480752" cy="570225"/>
          </a:xfrm>
        </p:spPr>
        <p:txBody>
          <a:bodyPr/>
          <a:lstStyle/>
          <a:p>
            <a:r>
              <a:rPr lang="en-US" dirty="0"/>
              <a:t>Peridynamics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CCDAEA-98FD-4FE4-B47F-877342FEA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649" y="929300"/>
            <a:ext cx="8389898" cy="304063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03AFA4C-69AD-49A9-A24D-3C106E64CFA2}"/>
              </a:ext>
            </a:extLst>
          </p:cNvPr>
          <p:cNvGrpSpPr/>
          <p:nvPr/>
        </p:nvGrpSpPr>
        <p:grpSpPr>
          <a:xfrm>
            <a:off x="1131640" y="3844172"/>
            <a:ext cx="3631255" cy="2419386"/>
            <a:chOff x="938051" y="3509315"/>
            <a:chExt cx="3631255" cy="2419386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F7D77A8-B9E1-487C-8DBC-033B37EED3D8}"/>
                </a:ext>
              </a:extLst>
            </p:cNvPr>
            <p:cNvSpPr/>
            <p:nvPr/>
          </p:nvSpPr>
          <p:spPr>
            <a:xfrm>
              <a:off x="938051" y="3509315"/>
              <a:ext cx="3631255" cy="2419386"/>
            </a:xfrm>
            <a:custGeom>
              <a:avLst/>
              <a:gdLst>
                <a:gd name="connsiteX0" fmla="*/ 1570974 w 3631255"/>
                <a:gd name="connsiteY0" fmla="*/ 11709 h 1796437"/>
                <a:gd name="connsiteX1" fmla="*/ 377794 w 3631255"/>
                <a:gd name="connsiteY1" fmla="*/ 234733 h 1796437"/>
                <a:gd name="connsiteX2" fmla="*/ 9803 w 3631255"/>
                <a:gd name="connsiteY2" fmla="*/ 948411 h 1796437"/>
                <a:gd name="connsiteX3" fmla="*/ 690028 w 3631255"/>
                <a:gd name="connsiteY3" fmla="*/ 1550577 h 1796437"/>
                <a:gd name="connsiteX4" fmla="*/ 2095081 w 3631255"/>
                <a:gd name="connsiteY4" fmla="*/ 1795904 h 1796437"/>
                <a:gd name="connsiteX5" fmla="*/ 3221355 w 3631255"/>
                <a:gd name="connsiteY5" fmla="*/ 1494821 h 1796437"/>
                <a:gd name="connsiteX6" fmla="*/ 3600496 w 3631255"/>
                <a:gd name="connsiteY6" fmla="*/ 591572 h 1796437"/>
                <a:gd name="connsiteX7" fmla="*/ 2507677 w 3631255"/>
                <a:gd name="connsiteY7" fmla="*/ 89767 h 1796437"/>
                <a:gd name="connsiteX8" fmla="*/ 1570974 w 3631255"/>
                <a:gd name="connsiteY8" fmla="*/ 11709 h 1796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31255" h="1796437">
                  <a:moveTo>
                    <a:pt x="1570974" y="11709"/>
                  </a:moveTo>
                  <a:cubicBezTo>
                    <a:pt x="1215994" y="35870"/>
                    <a:pt x="637989" y="78616"/>
                    <a:pt x="377794" y="234733"/>
                  </a:cubicBezTo>
                  <a:cubicBezTo>
                    <a:pt x="117599" y="390850"/>
                    <a:pt x="-42236" y="729104"/>
                    <a:pt x="9803" y="948411"/>
                  </a:cubicBezTo>
                  <a:cubicBezTo>
                    <a:pt x="61842" y="1167718"/>
                    <a:pt x="342482" y="1409328"/>
                    <a:pt x="690028" y="1550577"/>
                  </a:cubicBezTo>
                  <a:cubicBezTo>
                    <a:pt x="1037574" y="1691826"/>
                    <a:pt x="1673193" y="1805197"/>
                    <a:pt x="2095081" y="1795904"/>
                  </a:cubicBezTo>
                  <a:cubicBezTo>
                    <a:pt x="2516969" y="1786611"/>
                    <a:pt x="2970453" y="1695543"/>
                    <a:pt x="3221355" y="1494821"/>
                  </a:cubicBezTo>
                  <a:cubicBezTo>
                    <a:pt x="3472257" y="1294099"/>
                    <a:pt x="3719442" y="825748"/>
                    <a:pt x="3600496" y="591572"/>
                  </a:cubicBezTo>
                  <a:cubicBezTo>
                    <a:pt x="3481550" y="357396"/>
                    <a:pt x="2844072" y="184552"/>
                    <a:pt x="2507677" y="89767"/>
                  </a:cubicBezTo>
                  <a:cubicBezTo>
                    <a:pt x="2171282" y="-5018"/>
                    <a:pt x="1925954" y="-12452"/>
                    <a:pt x="1570974" y="11709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407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06C102D-D4F6-4A52-AD07-0EB44F80E940}"/>
                </a:ext>
              </a:extLst>
            </p:cNvPr>
            <p:cNvSpPr/>
            <p:nvPr/>
          </p:nvSpPr>
          <p:spPr>
            <a:xfrm>
              <a:off x="3203745" y="4434781"/>
              <a:ext cx="914400" cy="914400"/>
            </a:xfrm>
            <a:prstGeom prst="ellipse">
              <a:avLst/>
            </a:prstGeom>
            <a:solidFill>
              <a:schemeClr val="bg2"/>
            </a:solidFill>
            <a:ln>
              <a:solidFill>
                <a:srgbClr val="004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312E4AF-BB0D-4B4E-9AA1-B3A1789B63BA}"/>
                    </a:ext>
                  </a:extLst>
                </p:cNvPr>
                <p:cNvSpPr txBox="1"/>
                <p:nvPr/>
              </p:nvSpPr>
              <p:spPr>
                <a:xfrm>
                  <a:off x="1350100" y="4753482"/>
                  <a:ext cx="24615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ℛ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312E4AF-BB0D-4B4E-9AA1-B3A1789B63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0100" y="4753482"/>
                  <a:ext cx="246157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7500" r="-20000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3211232-6CAB-4A2B-9D70-49488EC2F7B6}"/>
                </a:ext>
              </a:extLst>
            </p:cNvPr>
            <p:cNvSpPr/>
            <p:nvPr/>
          </p:nvSpPr>
          <p:spPr>
            <a:xfrm>
              <a:off x="3615225" y="4846261"/>
              <a:ext cx="91440" cy="9144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F887880-2925-43B0-B5BB-AA25CDE305B8}"/>
                    </a:ext>
                  </a:extLst>
                </p:cNvPr>
                <p:cNvSpPr txBox="1"/>
                <p:nvPr/>
              </p:nvSpPr>
              <p:spPr>
                <a:xfrm>
                  <a:off x="3519846" y="4905881"/>
                  <a:ext cx="1907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F887880-2925-43B0-B5BB-AA25CDE305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9846" y="4905881"/>
                  <a:ext cx="190758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12903" r="-16129" b="-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FE46165-272F-4E63-B4A9-DBBB63C53E34}"/>
                    </a:ext>
                  </a:extLst>
                </p:cNvPr>
                <p:cNvSpPr txBox="1"/>
                <p:nvPr/>
              </p:nvSpPr>
              <p:spPr>
                <a:xfrm>
                  <a:off x="3151091" y="5293832"/>
                  <a:ext cx="36875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ℋ</m:t>
                            </m:r>
                          </m:e>
                          <m:sub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FE46165-272F-4E63-B4A9-DBBB63C53E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091" y="5293832"/>
                  <a:ext cx="368755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13333" r="-1667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EDD206A-B46F-7D05-59F6-524F4326468C}"/>
              </a:ext>
            </a:extLst>
          </p:cNvPr>
          <p:cNvGrpSpPr/>
          <p:nvPr/>
        </p:nvGrpSpPr>
        <p:grpSpPr>
          <a:xfrm>
            <a:off x="6002285" y="4087456"/>
            <a:ext cx="5345922" cy="2410772"/>
            <a:chOff x="6002285" y="4087456"/>
            <a:chExt cx="5345922" cy="241077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11B7C93-3CA5-4320-A0D6-A8EB6C4028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02285" y="4087456"/>
              <a:ext cx="1828800" cy="1828800"/>
            </a:xfrm>
            <a:prstGeom prst="ellipse">
              <a:avLst/>
            </a:prstGeom>
            <a:solidFill>
              <a:schemeClr val="bg2"/>
            </a:solidFill>
            <a:ln>
              <a:solidFill>
                <a:srgbClr val="004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1D7197E-F285-4E88-AFB6-6A7E5634876A}"/>
                </a:ext>
              </a:extLst>
            </p:cNvPr>
            <p:cNvSpPr/>
            <p:nvPr/>
          </p:nvSpPr>
          <p:spPr>
            <a:xfrm>
              <a:off x="6870965" y="4956136"/>
              <a:ext cx="91440" cy="9144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4DA060A-9816-43F1-BB83-9D2D3C4288CD}"/>
                </a:ext>
              </a:extLst>
            </p:cNvPr>
            <p:cNvSpPr/>
            <p:nvPr/>
          </p:nvSpPr>
          <p:spPr>
            <a:xfrm>
              <a:off x="7255013" y="4440199"/>
              <a:ext cx="91440" cy="9144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7599044-AD67-44E3-8B36-D8F6855546DF}"/>
                    </a:ext>
                  </a:extLst>
                </p:cNvPr>
                <p:cNvSpPr txBox="1"/>
                <p:nvPr/>
              </p:nvSpPr>
              <p:spPr>
                <a:xfrm>
                  <a:off x="6571148" y="4909076"/>
                  <a:ext cx="19075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7599044-AD67-44E3-8B36-D8F6855546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1148" y="4909076"/>
                  <a:ext cx="190758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2903" r="-161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09321C3-38BC-4AC6-B183-6215CFA112A6}"/>
                    </a:ext>
                  </a:extLst>
                </p:cNvPr>
                <p:cNvSpPr txBox="1"/>
                <p:nvPr/>
              </p:nvSpPr>
              <p:spPr>
                <a:xfrm>
                  <a:off x="7062073" y="4113149"/>
                  <a:ext cx="20839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𝐪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09321C3-38BC-4AC6-B183-6215CFA112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62073" y="4113149"/>
                  <a:ext cx="208390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22857" r="-22857" b="-2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51C6CF4-B3F4-486C-84A8-89202DBCE48A}"/>
                </a:ext>
              </a:extLst>
            </p:cNvPr>
            <p:cNvCxnSpPr>
              <a:cxnSpLocks/>
              <a:stCxn id="13" idx="7"/>
              <a:endCxn id="17" idx="4"/>
            </p:cNvCxnSpPr>
            <p:nvPr/>
          </p:nvCxnSpPr>
          <p:spPr>
            <a:xfrm flipV="1">
              <a:off x="6949014" y="4531639"/>
              <a:ext cx="351719" cy="437888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1EDC907-7D8B-4708-8E42-75BBD6B5BCBC}"/>
                    </a:ext>
                  </a:extLst>
                </p:cNvPr>
                <p:cNvSpPr txBox="1"/>
                <p:nvPr/>
              </p:nvSpPr>
              <p:spPr>
                <a:xfrm>
                  <a:off x="6357308" y="4510087"/>
                  <a:ext cx="989145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600" dirty="0">
                      <a:latin typeface="Arial Nova" panose="020B0504020202020204" pitchFamily="34" charset="0"/>
                      <a:ea typeface="Cambria Math" panose="02040503050406030204" pitchFamily="18" charset="0"/>
                    </a:rPr>
                    <a:t>Bond</a:t>
                  </a:r>
                  <a:r>
                    <a:rPr lang="en-US" b="1" dirty="0"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𝛏</m:t>
                      </m:r>
                    </m:oMath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1EDC907-7D8B-4708-8E42-75BBD6B5BC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7308" y="4510087"/>
                  <a:ext cx="989145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12963" t="-15556" b="-4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E6898FD-FA4A-4380-8C51-4CCA26D2BBC5}"/>
                </a:ext>
              </a:extLst>
            </p:cNvPr>
            <p:cNvCxnSpPr>
              <a:cxnSpLocks/>
            </p:cNvCxnSpPr>
            <p:nvPr/>
          </p:nvCxnSpPr>
          <p:spPr>
            <a:xfrm>
              <a:off x="6932073" y="4986789"/>
              <a:ext cx="737319" cy="475118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BC20C15-6686-42E1-B8AA-A9AA059A1ECB}"/>
                    </a:ext>
                  </a:extLst>
                </p:cNvPr>
                <p:cNvSpPr txBox="1"/>
                <p:nvPr/>
              </p:nvSpPr>
              <p:spPr>
                <a:xfrm>
                  <a:off x="7129368" y="5224348"/>
                  <a:ext cx="20140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BC20C15-6686-42E1-B8AA-A9AA059A1E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9368" y="5224348"/>
                  <a:ext cx="201401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24242" r="-21212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7B2883A-0E32-CC10-62E3-8835CF784C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50695" y="4091789"/>
              <a:ext cx="2397512" cy="1880805"/>
            </a:xfrm>
            <a:custGeom>
              <a:avLst/>
              <a:gdLst>
                <a:gd name="connsiteX0" fmla="*/ 0 w 1828800"/>
                <a:gd name="connsiteY0" fmla="*/ 914400 h 1828800"/>
                <a:gd name="connsiteX1" fmla="*/ 914400 w 1828800"/>
                <a:gd name="connsiteY1" fmla="*/ 0 h 1828800"/>
                <a:gd name="connsiteX2" fmla="*/ 1828800 w 1828800"/>
                <a:gd name="connsiteY2" fmla="*/ 914400 h 1828800"/>
                <a:gd name="connsiteX3" fmla="*/ 914400 w 1828800"/>
                <a:gd name="connsiteY3" fmla="*/ 1828800 h 1828800"/>
                <a:gd name="connsiteX4" fmla="*/ 0 w 1828800"/>
                <a:gd name="connsiteY4" fmla="*/ 914400 h 1828800"/>
                <a:gd name="connsiteX0" fmla="*/ 0 w 2029522"/>
                <a:gd name="connsiteY0" fmla="*/ 1333614 h 1858148"/>
                <a:gd name="connsiteX1" fmla="*/ 1115122 w 2029522"/>
                <a:gd name="connsiteY1" fmla="*/ 6619 h 1858148"/>
                <a:gd name="connsiteX2" fmla="*/ 2029522 w 2029522"/>
                <a:gd name="connsiteY2" fmla="*/ 921019 h 1858148"/>
                <a:gd name="connsiteX3" fmla="*/ 1115122 w 2029522"/>
                <a:gd name="connsiteY3" fmla="*/ 1835419 h 1858148"/>
                <a:gd name="connsiteX4" fmla="*/ 0 w 2029522"/>
                <a:gd name="connsiteY4" fmla="*/ 1333614 h 1858148"/>
                <a:gd name="connsiteX0" fmla="*/ 0 w 2397512"/>
                <a:gd name="connsiteY0" fmla="*/ 1344404 h 1880805"/>
                <a:gd name="connsiteX1" fmla="*/ 1115122 w 2397512"/>
                <a:gd name="connsiteY1" fmla="*/ 17409 h 1880805"/>
                <a:gd name="connsiteX2" fmla="*/ 2397512 w 2397512"/>
                <a:gd name="connsiteY2" fmla="*/ 753389 h 1880805"/>
                <a:gd name="connsiteX3" fmla="*/ 1115122 w 2397512"/>
                <a:gd name="connsiteY3" fmla="*/ 1846209 h 1880805"/>
                <a:gd name="connsiteX4" fmla="*/ 0 w 2397512"/>
                <a:gd name="connsiteY4" fmla="*/ 1344404 h 1880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7512" h="1880805">
                  <a:moveTo>
                    <a:pt x="0" y="1344404"/>
                  </a:moveTo>
                  <a:cubicBezTo>
                    <a:pt x="0" y="839395"/>
                    <a:pt x="715537" y="115912"/>
                    <a:pt x="1115122" y="17409"/>
                  </a:cubicBezTo>
                  <a:cubicBezTo>
                    <a:pt x="1514707" y="-81094"/>
                    <a:pt x="2397512" y="248380"/>
                    <a:pt x="2397512" y="753389"/>
                  </a:cubicBezTo>
                  <a:cubicBezTo>
                    <a:pt x="2397512" y="1258398"/>
                    <a:pt x="1514707" y="1747707"/>
                    <a:pt x="1115122" y="1846209"/>
                  </a:cubicBezTo>
                  <a:cubicBezTo>
                    <a:pt x="715537" y="1944712"/>
                    <a:pt x="0" y="1849413"/>
                    <a:pt x="0" y="1344404"/>
                  </a:cubicBezTo>
                  <a:close/>
                </a:path>
              </a:pathLst>
            </a:custGeom>
            <a:solidFill>
              <a:schemeClr val="bg2"/>
            </a:solidFill>
            <a:ln>
              <a:solidFill>
                <a:srgbClr val="004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9E02A6D-7328-637E-F532-2E2EC44FBCB7}"/>
                </a:ext>
              </a:extLst>
            </p:cNvPr>
            <p:cNvSpPr/>
            <p:nvPr/>
          </p:nvSpPr>
          <p:spPr>
            <a:xfrm>
              <a:off x="10020097" y="4977878"/>
              <a:ext cx="91440" cy="9144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120D5AB-2F5D-0EAA-99C1-0ADAB8E01098}"/>
                </a:ext>
              </a:extLst>
            </p:cNvPr>
            <p:cNvSpPr/>
            <p:nvPr/>
          </p:nvSpPr>
          <p:spPr>
            <a:xfrm>
              <a:off x="10941634" y="4632688"/>
              <a:ext cx="91440" cy="9144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BFA48AA-9199-C2F4-3766-D457101D2107}"/>
                    </a:ext>
                  </a:extLst>
                </p:cNvPr>
                <p:cNvSpPr txBox="1"/>
                <p:nvPr/>
              </p:nvSpPr>
              <p:spPr>
                <a:xfrm>
                  <a:off x="9703053" y="5098699"/>
                  <a:ext cx="67326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BFA48AA-9199-C2F4-3766-D457101D21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03053" y="5098699"/>
                  <a:ext cx="673261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7273" r="-11818" b="-347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F3DB941B-51B5-0313-6DC0-63299659945E}"/>
                    </a:ext>
                  </a:extLst>
                </p:cNvPr>
                <p:cNvSpPr txBox="1"/>
                <p:nvPr/>
              </p:nvSpPr>
              <p:spPr>
                <a:xfrm>
                  <a:off x="10359587" y="4291437"/>
                  <a:ext cx="70936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𝐪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F3DB941B-51B5-0313-6DC0-6329965994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59587" y="4291437"/>
                  <a:ext cx="709361" cy="276999"/>
                </a:xfrm>
                <a:prstGeom prst="rect">
                  <a:avLst/>
                </a:prstGeom>
                <a:blipFill>
                  <a:blip r:embed="rId17"/>
                  <a:stretch>
                    <a:fillRect l="-6838" r="-9402" b="-3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C8CAD93-1066-9132-4B5D-28D3816A4C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11537" y="4742002"/>
              <a:ext cx="670161" cy="263577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Arrow: Right 40">
              <a:extLst>
                <a:ext uri="{FF2B5EF4-FFF2-40B4-BE49-F238E27FC236}">
                  <a16:creationId xmlns:a16="http://schemas.microsoft.com/office/drawing/2014/main" id="{DFBAE53B-19E9-C46D-04F8-3DEF79F96187}"/>
                </a:ext>
              </a:extLst>
            </p:cNvPr>
            <p:cNvSpPr/>
            <p:nvPr/>
          </p:nvSpPr>
          <p:spPr>
            <a:xfrm>
              <a:off x="8276009" y="4891809"/>
              <a:ext cx="403684" cy="25138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4F03370B-18AD-EFF9-6698-C7415FC9E6CA}"/>
                    </a:ext>
                  </a:extLst>
                </p:cNvPr>
                <p:cNvSpPr txBox="1"/>
                <p:nvPr/>
              </p:nvSpPr>
              <p:spPr>
                <a:xfrm>
                  <a:off x="9614567" y="6190451"/>
                  <a:ext cx="69833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Arial Nova" panose="020B0504020202020204" pitchFamily="34" charset="0"/>
                    </a:rPr>
                    <a:t>Time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a14:m>
                  <a:endParaRPr lang="en-US" sz="1400" dirty="0">
                    <a:latin typeface="Arial Nova" panose="020B05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4F03370B-18AD-EFF9-6698-C7415FC9E6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4567" y="6190451"/>
                  <a:ext cx="698333" cy="307777"/>
                </a:xfrm>
                <a:prstGeom prst="rect">
                  <a:avLst/>
                </a:prstGeom>
                <a:blipFill>
                  <a:blip r:embed="rId18"/>
                  <a:stretch>
                    <a:fillRect l="-2609" t="-1961" b="-19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10A45AA2-7FB9-52EB-654F-F68AA39C83AC}"/>
                    </a:ext>
                  </a:extLst>
                </p:cNvPr>
                <p:cNvSpPr txBox="1"/>
                <p:nvPr/>
              </p:nvSpPr>
              <p:spPr>
                <a:xfrm>
                  <a:off x="10547361" y="4817636"/>
                  <a:ext cx="1651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𝐟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10A45AA2-7FB9-52EB-654F-F68AA39C83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47361" y="4817636"/>
                  <a:ext cx="165110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29630" r="-33333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16E247D7-1CDD-D1C9-3CF2-61EDD5F466F6}"/>
                    </a:ext>
                  </a:extLst>
                </p:cNvPr>
                <p:cNvSpPr txBox="1"/>
                <p:nvPr/>
              </p:nvSpPr>
              <p:spPr>
                <a:xfrm>
                  <a:off x="6658809" y="6184710"/>
                  <a:ext cx="72282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Arial Nova" panose="020B0504020202020204" pitchFamily="34" charset="0"/>
                    </a:rPr>
                    <a:t>Time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endParaRPr lang="en-US" sz="1400" dirty="0">
                    <a:latin typeface="Arial Nova" panose="020B05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16E247D7-1CDD-D1C9-3CF2-61EDD5F466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8809" y="6184710"/>
                  <a:ext cx="722827" cy="307777"/>
                </a:xfrm>
                <a:prstGeom prst="rect">
                  <a:avLst/>
                </a:prstGeom>
                <a:blipFill>
                  <a:blip r:embed="rId20"/>
                  <a:stretch>
                    <a:fillRect l="-2521"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760E2653-0D31-96EF-AC9A-DBEF2FEF9FB7}"/>
                    </a:ext>
                  </a:extLst>
                </p:cNvPr>
                <p:cNvSpPr txBox="1"/>
                <p:nvPr/>
              </p:nvSpPr>
              <p:spPr>
                <a:xfrm>
                  <a:off x="6474429" y="5478671"/>
                  <a:ext cx="36875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ℋ</m:t>
                            </m:r>
                          </m:e>
                          <m:sub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760E2653-0D31-96EF-AC9A-DBEF2FEF9F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4429" y="5478671"/>
                  <a:ext cx="368755" cy="276999"/>
                </a:xfrm>
                <a:prstGeom prst="rect">
                  <a:avLst/>
                </a:prstGeom>
                <a:blipFill>
                  <a:blip r:embed="rId21"/>
                  <a:stretch>
                    <a:fillRect l="-11475" r="-1639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8742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480752" cy="570225"/>
          </a:xfrm>
        </p:spPr>
        <p:txBody>
          <a:bodyPr/>
          <a:lstStyle/>
          <a:p>
            <a:r>
              <a:rPr lang="en-US" dirty="0"/>
              <a:t>Linear bond force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C7F174-1DC4-A764-987B-6E0C01B45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65" y="1260383"/>
            <a:ext cx="9704937" cy="368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51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480752" cy="570225"/>
          </a:xfrm>
        </p:spPr>
        <p:txBody>
          <a:bodyPr/>
          <a:lstStyle/>
          <a:p>
            <a:r>
              <a:rPr lang="en-US" dirty="0"/>
              <a:t>An intuitive notion of stability… and a mysterious tensor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E810421-32E9-410E-ADE9-482D48A4CA97}"/>
              </a:ext>
            </a:extLst>
          </p:cNvPr>
          <p:cNvGrpSpPr/>
          <p:nvPr/>
        </p:nvGrpSpPr>
        <p:grpSpPr>
          <a:xfrm>
            <a:off x="8310520" y="1456555"/>
            <a:ext cx="3114183" cy="2329581"/>
            <a:chOff x="4686777" y="3508565"/>
            <a:chExt cx="3114183" cy="232958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2788D92-A491-4D5F-8BD2-96E6FDB03DF5}"/>
                </a:ext>
              </a:extLst>
            </p:cNvPr>
            <p:cNvSpPr/>
            <p:nvPr/>
          </p:nvSpPr>
          <p:spPr>
            <a:xfrm>
              <a:off x="4686777" y="3508565"/>
              <a:ext cx="3114183" cy="232958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7014874-AC28-460F-85B2-4DFC388BD6CC}"/>
                </a:ext>
              </a:extLst>
            </p:cNvPr>
            <p:cNvGrpSpPr/>
            <p:nvPr/>
          </p:nvGrpSpPr>
          <p:grpSpPr>
            <a:xfrm rot="19919072">
              <a:off x="5848642" y="4428433"/>
              <a:ext cx="1106663" cy="182880"/>
              <a:chOff x="6206147" y="2711009"/>
              <a:chExt cx="1106663" cy="18288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77363CC-59F1-4182-B5BD-F263AF38F68E}"/>
                  </a:ext>
                </a:extLst>
              </p:cNvPr>
              <p:cNvSpPr/>
              <p:nvPr/>
            </p:nvSpPr>
            <p:spPr>
              <a:xfrm>
                <a:off x="6206147" y="2711009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66A3540C-A231-4A4F-8611-7680B0B8CA83}"/>
                  </a:ext>
                </a:extLst>
              </p:cNvPr>
              <p:cNvSpPr/>
              <p:nvPr/>
            </p:nvSpPr>
            <p:spPr>
              <a:xfrm>
                <a:off x="7129930" y="2711009"/>
                <a:ext cx="182880" cy="18288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2CB4A33B-F322-40A5-8E87-28CD525CE358}"/>
                  </a:ext>
                </a:extLst>
              </p:cNvPr>
              <p:cNvCxnSpPr>
                <a:cxnSpLocks/>
                <a:stCxn id="20" idx="6"/>
                <a:endCxn id="21" idx="2"/>
              </p:cNvCxnSpPr>
              <p:nvPr/>
            </p:nvCxnSpPr>
            <p:spPr>
              <a:xfrm>
                <a:off x="6389027" y="2802449"/>
                <a:ext cx="740903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E79592F-B48C-46A3-8E80-75ED968CEDA9}"/>
                    </a:ext>
                  </a:extLst>
                </p:cNvPr>
                <p:cNvSpPr txBox="1"/>
                <p:nvPr/>
              </p:nvSpPr>
              <p:spPr>
                <a:xfrm>
                  <a:off x="6474585" y="4474652"/>
                  <a:ext cx="32053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𝐮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E79592F-B48C-46A3-8E80-75ED968CED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4585" y="4474652"/>
                  <a:ext cx="320536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7692" r="-7692" b="-173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9C658BE7-B411-479E-9D83-DA8AFD3E8EAD}"/>
                </a:ext>
              </a:extLst>
            </p:cNvPr>
            <p:cNvCxnSpPr>
              <a:cxnSpLocks/>
            </p:cNvCxnSpPr>
            <p:nvPr/>
          </p:nvCxnSpPr>
          <p:spPr>
            <a:xfrm rot="19919072">
              <a:off x="6106179" y="4426593"/>
              <a:ext cx="54864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6CDEF14-A909-4A64-A477-BE87A8D32507}"/>
                    </a:ext>
                  </a:extLst>
                </p:cNvPr>
                <p:cNvSpPr txBox="1"/>
                <p:nvPr/>
              </p:nvSpPr>
              <p:spPr>
                <a:xfrm>
                  <a:off x="6243869" y="4124056"/>
                  <a:ext cx="1651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𝐟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6CDEF14-A909-4A64-A477-BE87A8D325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3869" y="4124056"/>
                  <a:ext cx="165110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29630" r="-33333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F733516-73CE-41BD-AD58-E1396B210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570" y="802777"/>
            <a:ext cx="7801578" cy="5926125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E6D5C688-6BF6-4DD9-9D0C-DA3A9054ECC0}"/>
              </a:ext>
            </a:extLst>
          </p:cNvPr>
          <p:cNvGrpSpPr/>
          <p:nvPr/>
        </p:nvGrpSpPr>
        <p:grpSpPr>
          <a:xfrm>
            <a:off x="7722671" y="4234409"/>
            <a:ext cx="3790555" cy="1989766"/>
            <a:chOff x="8163605" y="4742449"/>
            <a:chExt cx="3790555" cy="1989766"/>
          </a:xfrm>
        </p:grpSpPr>
        <p:sp>
          <p:nvSpPr>
            <p:cNvPr id="48" name="Cloud 47">
              <a:extLst>
                <a:ext uri="{FF2B5EF4-FFF2-40B4-BE49-F238E27FC236}">
                  <a16:creationId xmlns:a16="http://schemas.microsoft.com/office/drawing/2014/main" id="{92ACB72A-03C2-4FCD-9EDB-74BDD35DC98C}"/>
                </a:ext>
              </a:extLst>
            </p:cNvPr>
            <p:cNvSpPr/>
            <p:nvPr/>
          </p:nvSpPr>
          <p:spPr>
            <a:xfrm>
              <a:off x="8163605" y="4742449"/>
              <a:ext cx="3790555" cy="1989766"/>
            </a:xfrm>
            <a:prstGeom prst="cloud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A143FDD-C70B-4A10-BFE0-D2376F332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43800" y="5686523"/>
              <a:ext cx="2166578" cy="56256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E677FFD-AC88-44DA-87B3-38BC549FB941}"/>
                </a:ext>
              </a:extLst>
            </p:cNvPr>
            <p:cNvSpPr txBox="1"/>
            <p:nvPr/>
          </p:nvSpPr>
          <p:spPr>
            <a:xfrm>
              <a:off x="8310520" y="5483402"/>
              <a:ext cx="34967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 Nova" panose="020B0504020202020204" pitchFamily="34" charset="0"/>
                </a:rPr>
                <a:t>Comparable statement in the local theory:</a:t>
              </a: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F84B351-7481-4D08-9A94-F30AADE5473C}"/>
              </a:ext>
            </a:extLst>
          </p:cNvPr>
          <p:cNvCxnSpPr/>
          <p:nvPr/>
        </p:nvCxnSpPr>
        <p:spPr>
          <a:xfrm flipH="1">
            <a:off x="5812077" y="5283139"/>
            <a:ext cx="1603331" cy="2283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09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252BAD-F84B-429F-AE33-991E8F1107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48506"/>
          <a:stretch/>
        </p:blipFill>
        <p:spPr>
          <a:xfrm>
            <a:off x="566264" y="2001577"/>
            <a:ext cx="8185658" cy="268126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480752" cy="570225"/>
          </a:xfrm>
        </p:spPr>
        <p:txBody>
          <a:bodyPr/>
          <a:lstStyle/>
          <a:p>
            <a:r>
              <a:rPr lang="en-US" dirty="0"/>
              <a:t>Simplify further to </a:t>
            </a:r>
            <a:r>
              <a:rPr lang="en-US" dirty="0">
                <a:latin typeface="Arial Nova" panose="020B0504020202020204" pitchFamily="34" charset="0"/>
              </a:rPr>
              <a:t>1</a:t>
            </a:r>
            <a:r>
              <a:rPr lang="en-US" dirty="0"/>
              <a:t>D, linear </a:t>
            </a:r>
            <a:r>
              <a:rPr lang="en-US" dirty="0" err="1"/>
              <a:t>microelastic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A879E39-609D-4CA7-82F8-A4EC218177C3}"/>
              </a:ext>
            </a:extLst>
          </p:cNvPr>
          <p:cNvGrpSpPr/>
          <p:nvPr/>
        </p:nvGrpSpPr>
        <p:grpSpPr>
          <a:xfrm>
            <a:off x="8369439" y="1691642"/>
            <a:ext cx="3114183" cy="3474716"/>
            <a:chOff x="5644055" y="2855158"/>
            <a:chExt cx="3114183" cy="347471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CA0A2BE-2593-4248-B252-F1A30398B76B}"/>
                </a:ext>
              </a:extLst>
            </p:cNvPr>
            <p:cNvSpPr/>
            <p:nvPr/>
          </p:nvSpPr>
          <p:spPr>
            <a:xfrm>
              <a:off x="5644055" y="2855158"/>
              <a:ext cx="3114183" cy="34747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79A7567-F674-4647-9D1A-8D67666466AA}"/>
                </a:ext>
              </a:extLst>
            </p:cNvPr>
            <p:cNvGrpSpPr/>
            <p:nvPr/>
          </p:nvGrpSpPr>
          <p:grpSpPr>
            <a:xfrm>
              <a:off x="6270585" y="2976558"/>
              <a:ext cx="2187615" cy="2767435"/>
              <a:chOff x="6270585" y="2976558"/>
              <a:chExt cx="2187615" cy="2767435"/>
            </a:xfrm>
          </p:grpSpPr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E5E5CE92-ED97-4D43-A3AC-52137FCD6026}"/>
                  </a:ext>
                </a:extLst>
              </p:cNvPr>
              <p:cNvCxnSpPr/>
              <p:nvPr/>
            </p:nvCxnSpPr>
            <p:spPr>
              <a:xfrm flipV="1">
                <a:off x="6270585" y="3230034"/>
                <a:ext cx="13855" cy="251395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836CEBC4-F30C-4D04-8DE7-5E3EAAE16902}"/>
                  </a:ext>
                </a:extLst>
              </p:cNvPr>
              <p:cNvCxnSpPr/>
              <p:nvPr/>
            </p:nvCxnSpPr>
            <p:spPr>
              <a:xfrm>
                <a:off x="6270585" y="4487013"/>
                <a:ext cx="1945160" cy="2957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AE3CA20-C719-4DB7-84EF-C894D36C2DBC}"/>
                  </a:ext>
                </a:extLst>
              </p:cNvPr>
              <p:cNvSpPr/>
              <p:nvPr/>
            </p:nvSpPr>
            <p:spPr>
              <a:xfrm>
                <a:off x="6276109" y="3563533"/>
                <a:ext cx="1343891" cy="953050"/>
              </a:xfrm>
              <a:custGeom>
                <a:avLst/>
                <a:gdLst>
                  <a:gd name="connsiteX0" fmla="*/ 0 w 1343891"/>
                  <a:gd name="connsiteY0" fmla="*/ 68510 h 996765"/>
                  <a:gd name="connsiteX1" fmla="*/ 277091 w 1343891"/>
                  <a:gd name="connsiteY1" fmla="*/ 96219 h 996765"/>
                  <a:gd name="connsiteX2" fmla="*/ 1343891 w 1343891"/>
                  <a:gd name="connsiteY2" fmla="*/ 996765 h 996765"/>
                  <a:gd name="connsiteX0" fmla="*/ 0 w 1343891"/>
                  <a:gd name="connsiteY0" fmla="*/ 24795 h 953050"/>
                  <a:gd name="connsiteX1" fmla="*/ 484909 w 1343891"/>
                  <a:gd name="connsiteY1" fmla="*/ 177195 h 953050"/>
                  <a:gd name="connsiteX2" fmla="*/ 1343891 w 1343891"/>
                  <a:gd name="connsiteY2" fmla="*/ 953050 h 953050"/>
                  <a:gd name="connsiteX0" fmla="*/ 0 w 1343891"/>
                  <a:gd name="connsiteY0" fmla="*/ 24795 h 953050"/>
                  <a:gd name="connsiteX1" fmla="*/ 484909 w 1343891"/>
                  <a:gd name="connsiteY1" fmla="*/ 177195 h 953050"/>
                  <a:gd name="connsiteX2" fmla="*/ 1343891 w 1343891"/>
                  <a:gd name="connsiteY2" fmla="*/ 953050 h 95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43891" h="953050">
                    <a:moveTo>
                      <a:pt x="0" y="24795"/>
                    </a:moveTo>
                    <a:cubicBezTo>
                      <a:pt x="26554" y="-38705"/>
                      <a:pt x="302491" y="22486"/>
                      <a:pt x="484909" y="177195"/>
                    </a:cubicBezTo>
                    <a:cubicBezTo>
                      <a:pt x="667327" y="331904"/>
                      <a:pt x="922482" y="580131"/>
                      <a:pt x="1343891" y="953050"/>
                    </a:cubicBezTo>
                  </a:path>
                </a:pathLst>
              </a:custGeom>
              <a:noFill/>
              <a:ln w="28575"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A1D8563-9A6F-4C86-B024-872917FB4077}"/>
                  </a:ext>
                </a:extLst>
              </p:cNvPr>
              <p:cNvSpPr/>
              <p:nvPr/>
            </p:nvSpPr>
            <p:spPr>
              <a:xfrm>
                <a:off x="6289964" y="3573493"/>
                <a:ext cx="1316181" cy="1670093"/>
              </a:xfrm>
              <a:custGeom>
                <a:avLst/>
                <a:gdLst>
                  <a:gd name="connsiteX0" fmla="*/ 0 w 1316181"/>
                  <a:gd name="connsiteY0" fmla="*/ 14834 h 1670093"/>
                  <a:gd name="connsiteX1" fmla="*/ 290945 w 1316181"/>
                  <a:gd name="connsiteY1" fmla="*/ 236507 h 1670093"/>
                  <a:gd name="connsiteX2" fmla="*/ 817418 w 1316181"/>
                  <a:gd name="connsiteY2" fmla="*/ 1649671 h 1670093"/>
                  <a:gd name="connsiteX3" fmla="*/ 1316181 w 1316181"/>
                  <a:gd name="connsiteY3" fmla="*/ 943089 h 1670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6181" h="1670093">
                    <a:moveTo>
                      <a:pt x="0" y="14834"/>
                    </a:moveTo>
                    <a:cubicBezTo>
                      <a:pt x="77354" y="-10566"/>
                      <a:pt x="154709" y="-35966"/>
                      <a:pt x="290945" y="236507"/>
                    </a:cubicBezTo>
                    <a:cubicBezTo>
                      <a:pt x="427181" y="508980"/>
                      <a:pt x="646545" y="1531907"/>
                      <a:pt x="817418" y="1649671"/>
                    </a:cubicBezTo>
                    <a:cubicBezTo>
                      <a:pt x="988291" y="1767435"/>
                      <a:pt x="1152236" y="1355262"/>
                      <a:pt x="1316181" y="943089"/>
                    </a:cubicBezTo>
                  </a:path>
                </a:pathLst>
              </a:custGeom>
              <a:noFill/>
              <a:ln w="28575">
                <a:solidFill>
                  <a:srgbClr val="7030A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59541E57-96E5-4F27-B89A-1763C5ABDC9F}"/>
                  </a:ext>
                </a:extLst>
              </p:cNvPr>
              <p:cNvSpPr/>
              <p:nvPr/>
            </p:nvSpPr>
            <p:spPr>
              <a:xfrm>
                <a:off x="6276109" y="4530436"/>
                <a:ext cx="1343891" cy="556197"/>
              </a:xfrm>
              <a:custGeom>
                <a:avLst/>
                <a:gdLst>
                  <a:gd name="connsiteX0" fmla="*/ 0 w 1343891"/>
                  <a:gd name="connsiteY0" fmla="*/ 554182 h 556197"/>
                  <a:gd name="connsiteX1" fmla="*/ 540327 w 1343891"/>
                  <a:gd name="connsiteY1" fmla="*/ 471055 h 556197"/>
                  <a:gd name="connsiteX2" fmla="*/ 1343891 w 1343891"/>
                  <a:gd name="connsiteY2" fmla="*/ 0 h 5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43891" h="556197">
                    <a:moveTo>
                      <a:pt x="0" y="554182"/>
                    </a:moveTo>
                    <a:cubicBezTo>
                      <a:pt x="158172" y="558800"/>
                      <a:pt x="316345" y="563419"/>
                      <a:pt x="540327" y="471055"/>
                    </a:cubicBezTo>
                    <a:cubicBezTo>
                      <a:pt x="764309" y="378691"/>
                      <a:pt x="1054100" y="189345"/>
                      <a:pt x="1343891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89ADFE08-462E-4145-951D-953906C3F9C2}"/>
                      </a:ext>
                    </a:extLst>
                  </p:cNvPr>
                  <p:cNvSpPr txBox="1"/>
                  <p:nvPr/>
                </p:nvSpPr>
                <p:spPr>
                  <a:xfrm>
                    <a:off x="8274432" y="4391936"/>
                    <a:ext cx="18376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oMath>
                      </m:oMathPara>
                    </a14:m>
                    <a:endParaRPr lang="en-US" dirty="0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74432" y="4391936"/>
                    <a:ext cx="183768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41935" r="-32258" b="-3478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0E306959-3F7A-47E7-8DF8-7B000391CE4B}"/>
                      </a:ext>
                    </a:extLst>
                  </p:cNvPr>
                  <p:cNvSpPr txBox="1"/>
                  <p:nvPr/>
                </p:nvSpPr>
                <p:spPr>
                  <a:xfrm>
                    <a:off x="7528632" y="4168610"/>
                    <a:ext cx="196592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oMath>
                      </m:oMathPara>
                    </a14:m>
                    <a:endParaRPr lang="en-US" dirty="0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28632" y="4168610"/>
                    <a:ext cx="196592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8125" r="-21875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ADF393C5-628F-420D-A79C-9686810385A3}"/>
                      </a:ext>
                    </a:extLst>
                  </p:cNvPr>
                  <p:cNvSpPr txBox="1"/>
                  <p:nvPr/>
                </p:nvSpPr>
                <p:spPr>
                  <a:xfrm>
                    <a:off x="6329214" y="2976558"/>
                    <a:ext cx="52411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29214" y="2976558"/>
                    <a:ext cx="524118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8140" r="-15116" b="-3478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37CD67E-8E98-44A7-863F-C2BA3CBD8827}"/>
                </a:ext>
              </a:extLst>
            </p:cNvPr>
            <p:cNvSpPr txBox="1"/>
            <p:nvPr/>
          </p:nvSpPr>
          <p:spPr>
            <a:xfrm>
              <a:off x="5826623" y="5887107"/>
              <a:ext cx="28330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Some possible </a:t>
              </a:r>
              <a:r>
                <a:rPr lang="en-US" sz="14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micromodulus</a:t>
              </a:r>
              <a:r>
                <a:rPr lang="en-US" sz="14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curves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485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2E56A18-DA0A-4747-8DD1-F5B9E2DA2302}"/>
              </a:ext>
            </a:extLst>
          </p:cNvPr>
          <p:cNvGrpSpPr/>
          <p:nvPr/>
        </p:nvGrpSpPr>
        <p:grpSpPr>
          <a:xfrm>
            <a:off x="635921" y="915830"/>
            <a:ext cx="6645372" cy="5867852"/>
            <a:chOff x="635921" y="915830"/>
            <a:chExt cx="6645372" cy="586785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C52ED6D-2B78-46B3-BD16-CC07973E7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5921" y="915830"/>
              <a:ext cx="6645372" cy="5867852"/>
            </a:xfrm>
            <a:prstGeom prst="rect">
              <a:avLst/>
            </a:prstGeom>
          </p:spPr>
        </p:pic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4AFBD714-7142-49B2-AB4E-DF8B9FE4647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44381" y="5942170"/>
              <a:ext cx="903238" cy="2964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2DAE852-7BAA-490E-8D78-2D7B85BD1B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3686" t="28355" r="92157" b="65390"/>
            <a:stretch/>
          </p:blipFill>
          <p:spPr>
            <a:xfrm>
              <a:off x="903248" y="1063947"/>
              <a:ext cx="276199" cy="367042"/>
            </a:xfrm>
            <a:prstGeom prst="rect">
              <a:avLst/>
            </a:prstGeom>
          </p:spPr>
        </p:pic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480752" cy="570225"/>
          </a:xfrm>
        </p:spPr>
        <p:txBody>
          <a:bodyPr/>
          <a:lstStyle/>
          <a:p>
            <a:r>
              <a:rPr lang="en-US" dirty="0"/>
              <a:t>Linear waves: Dispersion curves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9</a:t>
            </a:fld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954326-BB21-4340-AB89-DF76DABCDC23}"/>
              </a:ext>
            </a:extLst>
          </p:cNvPr>
          <p:cNvSpPr/>
          <p:nvPr/>
        </p:nvSpPr>
        <p:spPr>
          <a:xfrm>
            <a:off x="8474615" y="1564939"/>
            <a:ext cx="3457904" cy="40885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8FA1080-5361-475A-AD3D-7B0BD51A3D63}"/>
              </a:ext>
            </a:extLst>
          </p:cNvPr>
          <p:cNvCxnSpPr/>
          <p:nvPr/>
        </p:nvCxnSpPr>
        <p:spPr>
          <a:xfrm flipV="1">
            <a:off x="8854265" y="2082744"/>
            <a:ext cx="18374" cy="322387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A0465C6-9277-4AC1-BF2E-E6C62B6E7D1B}"/>
              </a:ext>
            </a:extLst>
          </p:cNvPr>
          <p:cNvCxnSpPr/>
          <p:nvPr/>
        </p:nvCxnSpPr>
        <p:spPr>
          <a:xfrm>
            <a:off x="8872639" y="3711256"/>
            <a:ext cx="2579591" cy="3792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28D136E-3054-4C8E-A8A2-D17467C677C5}"/>
                  </a:ext>
                </a:extLst>
              </p:cNvPr>
              <p:cNvSpPr txBox="1"/>
              <p:nvPr/>
            </p:nvSpPr>
            <p:spPr>
              <a:xfrm>
                <a:off x="11511684" y="3572757"/>
                <a:ext cx="197490" cy="276999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28D136E-3054-4C8E-A8A2-D17467C67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1684" y="3572757"/>
                <a:ext cx="197490" cy="276999"/>
              </a:xfrm>
              <a:prstGeom prst="rect">
                <a:avLst/>
              </a:prstGeom>
              <a:blipFill>
                <a:blip r:embed="rId5"/>
                <a:stretch>
                  <a:fillRect l="-27273" r="-21212" b="-8696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BE27FA3-F391-4950-87EB-DEEEA6F6F068}"/>
                  </a:ext>
                </a:extLst>
              </p:cNvPr>
              <p:cNvSpPr txBox="1"/>
              <p:nvPr/>
            </p:nvSpPr>
            <p:spPr>
              <a:xfrm>
                <a:off x="8606472" y="1758349"/>
                <a:ext cx="798808" cy="276999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BE27FA3-F391-4950-87EB-DEEEA6F6F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6472" y="1758349"/>
                <a:ext cx="798808" cy="276999"/>
              </a:xfrm>
              <a:prstGeom prst="rect">
                <a:avLst/>
              </a:prstGeom>
              <a:blipFill>
                <a:blip r:embed="rId6"/>
                <a:stretch>
                  <a:fillRect l="-6107" t="-2174" r="-9924" b="-34783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701B140-5FAF-4C94-8082-A7A81DB61949}"/>
              </a:ext>
            </a:extLst>
          </p:cNvPr>
          <p:cNvSpPr/>
          <p:nvPr/>
        </p:nvSpPr>
        <p:spPr>
          <a:xfrm>
            <a:off x="8848210" y="2523193"/>
            <a:ext cx="2230582" cy="1199848"/>
          </a:xfrm>
          <a:custGeom>
            <a:avLst/>
            <a:gdLst>
              <a:gd name="connsiteX0" fmla="*/ 0 w 1911928"/>
              <a:gd name="connsiteY0" fmla="*/ 1018126 h 1041672"/>
              <a:gd name="connsiteX1" fmla="*/ 277091 w 1911928"/>
              <a:gd name="connsiteY1" fmla="*/ 962708 h 1041672"/>
              <a:gd name="connsiteX2" fmla="*/ 678873 w 1911928"/>
              <a:gd name="connsiteY2" fmla="*/ 366962 h 1041672"/>
              <a:gd name="connsiteX3" fmla="*/ 1108364 w 1911928"/>
              <a:gd name="connsiteY3" fmla="*/ 48308 h 1041672"/>
              <a:gd name="connsiteX4" fmla="*/ 1911928 w 1911928"/>
              <a:gd name="connsiteY4" fmla="*/ 6744 h 104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28" h="1041672">
                <a:moveTo>
                  <a:pt x="0" y="1018126"/>
                </a:moveTo>
                <a:cubicBezTo>
                  <a:pt x="81973" y="1044680"/>
                  <a:pt x="163946" y="1071235"/>
                  <a:pt x="277091" y="962708"/>
                </a:cubicBezTo>
                <a:cubicBezTo>
                  <a:pt x="390236" y="854181"/>
                  <a:pt x="540328" y="519362"/>
                  <a:pt x="678873" y="366962"/>
                </a:cubicBezTo>
                <a:cubicBezTo>
                  <a:pt x="817418" y="214562"/>
                  <a:pt x="902855" y="108344"/>
                  <a:pt x="1108364" y="48308"/>
                </a:cubicBezTo>
                <a:cubicBezTo>
                  <a:pt x="1313873" y="-11728"/>
                  <a:pt x="1612900" y="-2492"/>
                  <a:pt x="1911928" y="6744"/>
                </a:cubicBezTo>
              </a:path>
            </a:pathLst>
          </a:custGeom>
          <a:noFill/>
          <a:ln w="28575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89EDA2D-12E6-4572-822C-0ECFC3A3B63D}"/>
              </a:ext>
            </a:extLst>
          </p:cNvPr>
          <p:cNvSpPr/>
          <p:nvPr/>
        </p:nvSpPr>
        <p:spPr>
          <a:xfrm>
            <a:off x="8848210" y="3099090"/>
            <a:ext cx="2507673" cy="1123683"/>
          </a:xfrm>
          <a:custGeom>
            <a:avLst/>
            <a:gdLst>
              <a:gd name="connsiteX0" fmla="*/ 0 w 2507673"/>
              <a:gd name="connsiteY0" fmla="*/ 628114 h 1123683"/>
              <a:gd name="connsiteX1" fmla="*/ 277091 w 2507673"/>
              <a:gd name="connsiteY1" fmla="*/ 586550 h 1123683"/>
              <a:gd name="connsiteX2" fmla="*/ 831273 w 2507673"/>
              <a:gd name="connsiteY2" fmla="*/ 4659 h 1123683"/>
              <a:gd name="connsiteX3" fmla="*/ 1288473 w 2507673"/>
              <a:gd name="connsiteY3" fmla="*/ 946768 h 1123683"/>
              <a:gd name="connsiteX4" fmla="*/ 1620982 w 2507673"/>
              <a:gd name="connsiteY4" fmla="*/ 1057605 h 1123683"/>
              <a:gd name="connsiteX5" fmla="*/ 2147455 w 2507673"/>
              <a:gd name="connsiteY5" fmla="*/ 198623 h 1123683"/>
              <a:gd name="connsiteX6" fmla="*/ 2507673 w 2507673"/>
              <a:gd name="connsiteY6" fmla="*/ 73932 h 112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7673" h="1123683">
                <a:moveTo>
                  <a:pt x="0" y="628114"/>
                </a:moveTo>
                <a:cubicBezTo>
                  <a:pt x="69273" y="659286"/>
                  <a:pt x="138546" y="690459"/>
                  <a:pt x="277091" y="586550"/>
                </a:cubicBezTo>
                <a:cubicBezTo>
                  <a:pt x="415636" y="482641"/>
                  <a:pt x="662709" y="-55377"/>
                  <a:pt x="831273" y="4659"/>
                </a:cubicBezTo>
                <a:cubicBezTo>
                  <a:pt x="999837" y="64695"/>
                  <a:pt x="1156855" y="771277"/>
                  <a:pt x="1288473" y="946768"/>
                </a:cubicBezTo>
                <a:cubicBezTo>
                  <a:pt x="1420091" y="1122259"/>
                  <a:pt x="1477818" y="1182296"/>
                  <a:pt x="1620982" y="1057605"/>
                </a:cubicBezTo>
                <a:cubicBezTo>
                  <a:pt x="1764146" y="932914"/>
                  <a:pt x="1999673" y="362568"/>
                  <a:pt x="2147455" y="198623"/>
                </a:cubicBezTo>
                <a:cubicBezTo>
                  <a:pt x="2295237" y="34678"/>
                  <a:pt x="2401455" y="54305"/>
                  <a:pt x="2507673" y="73932"/>
                </a:cubicBezTo>
              </a:path>
            </a:pathLst>
          </a:custGeom>
          <a:noFill/>
          <a:ln w="28575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29C96FC-9098-44D7-BB40-7369D1C239A1}"/>
              </a:ext>
            </a:extLst>
          </p:cNvPr>
          <p:cNvSpPr/>
          <p:nvPr/>
        </p:nvSpPr>
        <p:spPr>
          <a:xfrm>
            <a:off x="8834356" y="3738789"/>
            <a:ext cx="2272145" cy="1041360"/>
          </a:xfrm>
          <a:custGeom>
            <a:avLst/>
            <a:gdLst>
              <a:gd name="connsiteX0" fmla="*/ 0 w 2272145"/>
              <a:gd name="connsiteY0" fmla="*/ 16124 h 1041360"/>
              <a:gd name="connsiteX1" fmla="*/ 290945 w 2272145"/>
              <a:gd name="connsiteY1" fmla="*/ 57688 h 1041360"/>
              <a:gd name="connsiteX2" fmla="*/ 609600 w 2272145"/>
              <a:gd name="connsiteY2" fmla="*/ 487178 h 1041360"/>
              <a:gd name="connsiteX3" fmla="*/ 1163782 w 2272145"/>
              <a:gd name="connsiteY3" fmla="*/ 944378 h 1041360"/>
              <a:gd name="connsiteX4" fmla="*/ 2272145 w 2272145"/>
              <a:gd name="connsiteY4" fmla="*/ 1041360 h 104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2145" h="1041360">
                <a:moveTo>
                  <a:pt x="0" y="16124"/>
                </a:moveTo>
                <a:cubicBezTo>
                  <a:pt x="94672" y="-2349"/>
                  <a:pt x="189345" y="-20821"/>
                  <a:pt x="290945" y="57688"/>
                </a:cubicBezTo>
                <a:cubicBezTo>
                  <a:pt x="392545" y="136197"/>
                  <a:pt x="464127" y="339396"/>
                  <a:pt x="609600" y="487178"/>
                </a:cubicBezTo>
                <a:cubicBezTo>
                  <a:pt x="755073" y="634960"/>
                  <a:pt x="886691" y="852014"/>
                  <a:pt x="1163782" y="944378"/>
                </a:cubicBezTo>
                <a:cubicBezTo>
                  <a:pt x="1440873" y="1036742"/>
                  <a:pt x="1856509" y="1039051"/>
                  <a:pt x="2272145" y="1041360"/>
                </a:cubicBezTo>
              </a:path>
            </a:pathLst>
          </a:cu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45B523-88F2-43C1-B527-97CE595FF71F}"/>
              </a:ext>
            </a:extLst>
          </p:cNvPr>
          <p:cNvSpPr txBox="1"/>
          <p:nvPr/>
        </p:nvSpPr>
        <p:spPr>
          <a:xfrm>
            <a:off x="8932016" y="5301397"/>
            <a:ext cx="2522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possible dispersion curves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26BF10-9673-4015-979D-C3EE4D324908}"/>
              </a:ext>
            </a:extLst>
          </p:cNvPr>
          <p:cNvSpPr txBox="1"/>
          <p:nvPr/>
        </p:nvSpPr>
        <p:spPr>
          <a:xfrm>
            <a:off x="6545075" y="6119128"/>
            <a:ext cx="2289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Nova" panose="020B0504020202020204" pitchFamily="34" charset="0"/>
              </a:rPr>
              <a:t>We’ve seen this before!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8EB615A-AC14-428C-A7E4-135D955A66E9}"/>
                  </a:ext>
                </a:extLst>
              </p:cNvPr>
              <p:cNvSpPr txBox="1"/>
              <p:nvPr/>
            </p:nvSpPr>
            <p:spPr>
              <a:xfrm>
                <a:off x="11098701" y="2343693"/>
                <a:ext cx="212429" cy="276999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8EB615A-AC14-428C-A7E4-135D955A6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8701" y="2343693"/>
                <a:ext cx="212429" cy="276999"/>
              </a:xfrm>
              <a:prstGeom prst="rect">
                <a:avLst/>
              </a:prstGeom>
              <a:blipFill>
                <a:blip r:embed="rId7"/>
                <a:stretch>
                  <a:fillRect l="-25714" r="-20000" b="-8696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675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andia Theme (White Background)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Sandia Theme (Dark Background)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Sandia2018_16x9_1</Template>
  <TotalTime>20040</TotalTime>
  <Words>1985</Words>
  <Application>Microsoft Office PowerPoint</Application>
  <PresentationFormat>Widescreen</PresentationFormat>
  <Paragraphs>426</Paragraphs>
  <Slides>40</Slides>
  <Notes>20</Notes>
  <HiddenSlides>0</HiddenSlides>
  <MMClips>6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Arial</vt:lpstr>
      <vt:lpstr>Arial Nova</vt:lpstr>
      <vt:lpstr>Calibri</vt:lpstr>
      <vt:lpstr>Cambria Math</vt:lpstr>
      <vt:lpstr>Franklin Gothic Medium</vt:lpstr>
      <vt:lpstr>Garamond</vt:lpstr>
      <vt:lpstr>Gill Sans MT</vt:lpstr>
      <vt:lpstr>Lucida Sans Unicode</vt:lpstr>
      <vt:lpstr>Trebuchet MS</vt:lpstr>
      <vt:lpstr>Sandia Theme (White Background)</vt:lpstr>
      <vt:lpstr>Sandia Theme (Dark Background)</vt:lpstr>
      <vt:lpstr>Formula</vt:lpstr>
      <vt:lpstr>The effect of nonlocality on material stability</vt:lpstr>
      <vt:lpstr>Outline</vt:lpstr>
      <vt:lpstr>Some concepts of stability (local theory)</vt:lpstr>
      <vt:lpstr>Material vs. structural stability (local theory)</vt:lpstr>
      <vt:lpstr>Peridynamics background</vt:lpstr>
      <vt:lpstr>Linear bond force model</vt:lpstr>
      <vt:lpstr>An intuitive notion of stability… and a mysterious tensor</vt:lpstr>
      <vt:lpstr>Simplify further to 1D, linear microelastic</vt:lpstr>
      <vt:lpstr>Linear waves: Dispersion curves</vt:lpstr>
      <vt:lpstr>Dispersion and material stability</vt:lpstr>
      <vt:lpstr>Example: A material with a narrow band of unstable wavenumbers</vt:lpstr>
      <vt:lpstr>This material is stable in some geometries but unstable in others</vt:lpstr>
      <vt:lpstr>Similar problem in the local theory blows up immediately</vt:lpstr>
      <vt:lpstr>Failure kinetics: Unstable waveforms grow exponentially but at a finite rate</vt:lpstr>
      <vt:lpstr>How much time does it take for an unstable waveform to grow?</vt:lpstr>
      <vt:lpstr>Failure kinetics: How much time does it take for material to fail?</vt:lpstr>
      <vt:lpstr>Self-shaping of a fiber</vt:lpstr>
      <vt:lpstr>Internal loading in a fiber accounting for bond rotations</vt:lpstr>
      <vt:lpstr>Transverse waves</vt:lpstr>
      <vt:lpstr>If a straight fiber is unstable, what does equilibrium look like?</vt:lpstr>
      <vt:lpstr>Emu simulation of an internally loaded fiber</vt:lpstr>
      <vt:lpstr>Homogenized model of many fibers:  Kink bands in a fiber-reinforced composite</vt:lpstr>
      <vt:lpstr>Emu simulation of instability in compression in a composite</vt:lpstr>
      <vt:lpstr>Mechanically induced phase transformation</vt:lpstr>
      <vt:lpstr>What conditions permit coexistent phases?</vt:lpstr>
      <vt:lpstr>Microstructure evolution</vt:lpstr>
      <vt:lpstr>Circular grain evolution</vt:lpstr>
      <vt:lpstr>Microstructure evolution over time</vt:lpstr>
      <vt:lpstr>Summary</vt:lpstr>
      <vt:lpstr>Extra slides</vt:lpstr>
      <vt:lpstr>Minimum potential energy is related to wave speed</vt:lpstr>
      <vt:lpstr>Minimum potential energy is related to wave speed, ctd.</vt:lpstr>
      <vt:lpstr>Minimum energy implies real wave speeds</vt:lpstr>
      <vt:lpstr>Stretching of a bar: Compute the time to failure</vt:lpstr>
      <vt:lpstr>Stretching of a bar:  We arrive at a macroscopic rate effect</vt:lpstr>
      <vt:lpstr>Crack nucleation as a material instability</vt:lpstr>
      <vt:lpstr>Perturbation by a jump</vt:lpstr>
      <vt:lpstr>Perturbation by a jump</vt:lpstr>
      <vt:lpstr>A nonlocal model of fracture can be well-posed (!)</vt:lpstr>
      <vt:lpstr>Z&lt;0 at the crack nucleation site and near a growing crack tip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Silling, Stewart A</cp:lastModifiedBy>
  <cp:revision>351</cp:revision>
  <dcterms:created xsi:type="dcterms:W3CDTF">2017-10-14T01:15:26Z</dcterms:created>
  <dcterms:modified xsi:type="dcterms:W3CDTF">2022-07-18T02:37:28Z</dcterms:modified>
</cp:coreProperties>
</file>