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305" r:id="rId2"/>
    <p:sldId id="318" r:id="rId3"/>
    <p:sldId id="315" r:id="rId4"/>
    <p:sldId id="312" r:id="rId5"/>
    <p:sldId id="319" r:id="rId6"/>
  </p:sldIdLst>
  <p:sldSz cx="9144000" cy="5143500" type="screen16x9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A86"/>
    <a:srgbClr val="F19027"/>
    <a:srgbClr val="FDB813"/>
    <a:srgbClr val="FFFFFF"/>
    <a:srgbClr val="010000"/>
    <a:srgbClr val="00B0DA"/>
    <a:srgbClr val="6D6E70"/>
    <a:srgbClr val="8CC63F"/>
    <a:srgbClr val="F04E37"/>
    <a:srgbClr val="00A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9" autoAdjust="0"/>
    <p:restoredTop sz="86316" autoAdjust="0"/>
  </p:normalViewPr>
  <p:slideViewPr>
    <p:cSldViewPr snapToGrid="0" snapToObjects="1">
      <p:cViewPr>
        <p:scale>
          <a:sx n="150" d="100"/>
          <a:sy n="150" d="100"/>
        </p:scale>
        <p:origin x="184" y="552"/>
      </p:cViewPr>
      <p:guideLst>
        <p:guide orient="horz" pos="755"/>
        <p:guide pos="2830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99E1-2F6C-1143-9DF8-8ECBCD01D041}" type="datetimeFigureOut">
              <a:rPr lang="en-US" smtClean="0">
                <a:latin typeface="Helvetica Neue Light" charset="0"/>
              </a:rPr>
              <a:pPr/>
              <a:t>5/3/22</a:t>
            </a:fld>
            <a:endParaRPr lang="en-US" dirty="0">
              <a:latin typeface="Helvetica Neue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4D96-FAC3-2D49-827B-F309FAD9DE71}" type="slidenum">
              <a:rPr lang="en-US" smtClean="0">
                <a:latin typeface="Helvetica Neue Light" charset="0"/>
              </a:rPr>
              <a:pPr/>
              <a:t>‹#›</a:t>
            </a:fld>
            <a:endParaRPr lang="en-US" dirty="0"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fld id="{05C4898A-41A8-49D6-8E48-9D853EBFD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1pPr>
    <a:lvl2pPr marL="4572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2pPr>
    <a:lvl3pPr marL="9144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3pPr>
    <a:lvl4pPr marL="13716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4pPr>
    <a:lvl5pPr marL="18288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www.geogebra.org</a:t>
            </a:r>
            <a:r>
              <a:rPr lang="en-GB" dirty="0"/>
              <a:t>/m/gD7Rygd2</a:t>
            </a:r>
            <a:r>
              <a:rPr lang="en-GB" sz="1200" dirty="0"/>
              <a:t> </a:t>
            </a:r>
            <a:endParaRPr lang="en-GB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9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Biological c</a:t>
            </a:r>
            <a:r>
              <a:rPr lang="en-CH" dirty="0"/>
              <a:t>haracteristics of the sub-region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1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  <a:lvl2pPr>
              <a:defRPr b="0" i="0">
                <a:latin typeface="Helvetica Neue Light" charset="0"/>
                <a:cs typeface="Helvetica Neue Light" charset="0"/>
              </a:defRPr>
            </a:lvl2pPr>
            <a:lvl3pPr>
              <a:defRPr b="0" i="0">
                <a:latin typeface="Helvetica Neue Light" charset="0"/>
                <a:cs typeface="Helvetica Neue Light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2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3">
    <p:bg>
      <p:bgPr>
        <a:solidFill>
          <a:srgbClr val="00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4">
    <p:bg>
      <p:bgPr>
        <a:solidFill>
          <a:srgbClr val="FD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5">
    <p:bg>
      <p:bgPr>
        <a:solidFill>
          <a:srgbClr val="F19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6">
    <p:bg>
      <p:bgPr>
        <a:solidFill>
          <a:srgbClr val="F04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7">
    <p:bg>
      <p:bgPr>
        <a:solidFill>
          <a:srgbClr val="AB1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219075"/>
            <a:ext cx="8686800" cy="3949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Table of contents/Agenda template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163824" y="1371600"/>
            <a:ext cx="5687845" cy="3086100"/>
          </a:xfrm>
        </p:spPr>
        <p:txBody>
          <a:bodyPr lIns="0" tIns="91440" bIns="0"/>
          <a:lstStyle>
            <a:lvl1pPr marL="0" indent="0">
              <a:lnSpc>
                <a:spcPts val="1300"/>
              </a:lnSpc>
              <a:spcBef>
                <a:spcPts val="1080"/>
              </a:spcBef>
              <a:buNone/>
              <a:defRPr sz="1200"/>
            </a:lvl1pPr>
          </a:lstStyle>
          <a:p>
            <a:pPr lvl="0"/>
            <a:r>
              <a:rPr lang="en-US" dirty="0"/>
              <a:t>Note that the contents/agenda items are written in sentence case</a:t>
            </a:r>
          </a:p>
          <a:p>
            <a:pPr lvl="0"/>
            <a:r>
              <a:rPr lang="en-US" dirty="0"/>
              <a:t>Title the page “Table of contents” if the document is meant to be read or is a “leave behind.” Use “Agenda” if the document will be presented formally</a:t>
            </a:r>
          </a:p>
          <a:p>
            <a:pPr lvl="0"/>
            <a:r>
              <a:rPr lang="en-US" dirty="0"/>
              <a:t>This page should appear at the beginning of each section, with the highlighted section appearing in blue and bold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371600"/>
            <a:ext cx="2743200" cy="30861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Content 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4080510"/>
            <a:ext cx="8503920" cy="394980"/>
          </a:xfr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Full bleed images preferred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9184" y="4491990"/>
            <a:ext cx="8503920" cy="548640"/>
          </a:xfrm>
        </p:spPr>
        <p:txBody>
          <a:bodyPr/>
          <a:lstStyle>
            <a:lvl1pPr marL="0" indent="0">
              <a:buNone/>
              <a:defRPr lang="en-US" sz="1600" b="0" i="0" kern="1200" dirty="0" smtClean="0">
                <a:solidFill>
                  <a:srgbClr val="6D6E70"/>
                </a:solidFill>
                <a:latin typeface="Helvetica Neue Light" charset="0"/>
                <a:ea typeface="+mn-ea"/>
                <a:cs typeface="Helvetica Neue Light" charset="0"/>
              </a:defRPr>
            </a:lvl1pPr>
          </a:lstStyle>
          <a:p>
            <a:pPr marL="0" lvl="0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None/>
            </a:pPr>
            <a:r>
              <a:rPr lang="en-US" dirty="0"/>
              <a:t>Text over top of full bleed images would be in white or a color from the color palette that would offer good contrast. Also, colored text in Arial Bold would have greater impact.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de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39471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43351"/>
            <a:ext cx="8503920" cy="225703"/>
          </a:xfrm>
        </p:spPr>
        <p:txBody>
          <a:bodyPr/>
          <a:lstStyle>
            <a:lvl1pPr>
              <a:defRPr sz="1600">
                <a:solidFill>
                  <a:srgbClr val="00B0DA"/>
                </a:solidFill>
              </a:defRPr>
            </a:lvl1pPr>
          </a:lstStyle>
          <a:p>
            <a:r>
              <a:rPr lang="en-US" dirty="0"/>
              <a:t>Images also have more impact if they can bleed 3 sides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149090"/>
            <a:ext cx="7315200" cy="685800"/>
          </a:xfrm>
        </p:spPr>
        <p:txBody>
          <a:bodyPr/>
          <a:lstStyle>
            <a:lvl1pPr marL="0" indent="0">
              <a:buNone/>
              <a:defRPr kern="1200">
                <a:solidFill>
                  <a:srgbClr val="6D6E70"/>
                </a:solidFill>
              </a:defRPr>
            </a:lvl1pPr>
          </a:lstStyle>
          <a:p>
            <a:pPr lvl="0"/>
            <a:r>
              <a:rPr lang="en-US" dirty="0"/>
              <a:t>Text under partial bleed images would be in 70% black or a color from the color palette. Also, colored text in Arial Bold would have greater impact.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118255"/>
          </a:xfrm>
        </p:spPr>
        <p:txBody>
          <a:bodyPr/>
          <a:lstStyle>
            <a:lvl1pPr algn="l">
              <a:defRPr sz="4000" b="0" i="0" cap="all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6F6E69-880F-4956-8549-CB4C2ABA64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 descr="blu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163" y="4765675"/>
            <a:ext cx="469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130552"/>
            <a:ext cx="8558784" cy="630936"/>
          </a:xfrm>
        </p:spPr>
        <p:txBody>
          <a:bodyPr anchor="b" anchorCtr="0"/>
          <a:lstStyle>
            <a:lvl1pPr>
              <a:defRPr sz="4800">
                <a:solidFill>
                  <a:srgbClr val="00B0DA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370410"/>
            <a:ext cx="4151312" cy="2742009"/>
          </a:xfrm>
        </p:spPr>
        <p:txBody>
          <a:bodyPr/>
          <a:lstStyle>
            <a:lvl1pPr>
              <a:defRPr sz="2800" b="0" i="0">
                <a:latin typeface="Helvetica Neue Light" charset="0"/>
                <a:cs typeface="Helvetica Neue Light" charset="0"/>
              </a:defRPr>
            </a:lvl1pPr>
            <a:lvl2pPr>
              <a:defRPr sz="2400" b="0" i="0">
                <a:latin typeface="Helvetica Neue Light" charset="0"/>
                <a:cs typeface="Helvetica Neue Light" charset="0"/>
              </a:defRPr>
            </a:lvl2pPr>
            <a:lvl3pPr>
              <a:defRPr sz="2000" b="0" i="0">
                <a:latin typeface="Helvetica Neue Light" charset="0"/>
                <a:cs typeface="Helvetica Neue Light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6" y="1370410"/>
            <a:ext cx="4151313" cy="2742009"/>
          </a:xfrm>
        </p:spPr>
        <p:txBody>
          <a:bodyPr/>
          <a:lstStyle>
            <a:lvl1pPr>
              <a:defRPr sz="2800" b="0" i="0">
                <a:latin typeface="Helvetica Neue Light" charset="0"/>
                <a:cs typeface="Helvetica Neue Light" charset="0"/>
              </a:defRPr>
            </a:lvl1pPr>
            <a:lvl2pPr>
              <a:defRPr sz="2400" b="0" i="0">
                <a:latin typeface="Helvetica Neue Light" charset="0"/>
                <a:cs typeface="Helvetica Neue Light" charset="0"/>
              </a:defRPr>
            </a:lvl2pPr>
            <a:lvl3pPr>
              <a:defRPr sz="2000" b="0" i="0">
                <a:latin typeface="Helvetica Neue Light" charset="0"/>
                <a:cs typeface="Helvetica Neue Light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3B09B9-FE11-485D-B193-4DE649C9C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4980"/>
          </a:xfrm>
        </p:spPr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="0" i="0">
                <a:latin typeface="Helvetica Neue Light" charset="0"/>
                <a:cs typeface="Helvetica Neue Light" charset="0"/>
              </a:defRPr>
            </a:lvl1pPr>
            <a:lvl2pPr>
              <a:defRPr sz="2000" b="0" i="0">
                <a:latin typeface="Helvetica Neue Light" charset="0"/>
                <a:cs typeface="Helvetica Neue Light" charset="0"/>
              </a:defRPr>
            </a:lvl2pPr>
            <a:lvl3pPr>
              <a:defRPr sz="1800" b="0" i="0">
                <a:latin typeface="Helvetica Neue Light" charset="0"/>
                <a:cs typeface="Helvetica Neue Light" charset="0"/>
              </a:defRPr>
            </a:lvl3pPr>
            <a:lvl4pPr>
              <a:defRPr sz="1600" b="0" i="0">
                <a:latin typeface="Helvetica Neue Light" charset="0"/>
                <a:cs typeface="Helvetica Neue Light" charset="0"/>
              </a:defRPr>
            </a:lvl4pPr>
            <a:lvl5pPr>
              <a:defRPr sz="1600" b="0" i="0">
                <a:latin typeface="Helvetica Neue Light" charset="0"/>
                <a:cs typeface="Helvetica Neue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 b="0" i="0">
                <a:latin typeface="Helvetica Neue Light" charset="0"/>
                <a:cs typeface="Helvetica Neue Light" charset="0"/>
              </a:defRPr>
            </a:lvl1pPr>
            <a:lvl2pPr>
              <a:defRPr sz="2000" b="0" i="0">
                <a:latin typeface="Helvetica Neue Light" charset="0"/>
                <a:cs typeface="Helvetica Neue Light" charset="0"/>
              </a:defRPr>
            </a:lvl2pPr>
            <a:lvl3pPr>
              <a:defRPr sz="1800" b="0" i="0">
                <a:latin typeface="Helvetica Neue Light" charset="0"/>
                <a:cs typeface="Helvetica Neue Light" charset="0"/>
              </a:defRPr>
            </a:lvl3pPr>
            <a:lvl4pPr>
              <a:defRPr sz="1600" b="0" i="0">
                <a:latin typeface="Helvetica Neue Light" charset="0"/>
                <a:cs typeface="Helvetica Neue Light" charset="0"/>
              </a:defRPr>
            </a:lvl4pPr>
            <a:lvl5pPr>
              <a:defRPr sz="1600" b="0" i="0">
                <a:latin typeface="Helvetica Neue Light" charset="0"/>
                <a:cs typeface="Helvetica Neue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39A948-DEA7-4EFA-9130-61B45069BC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26F9A1-9B46-4608-B497-7E101192D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1159"/>
            <a:ext cx="3008313" cy="559127"/>
          </a:xfrm>
        </p:spPr>
        <p:txBody>
          <a:bodyPr anchor="b"/>
          <a:lstStyle>
            <a:lvl1pPr algn="l">
              <a:defRPr sz="2000"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 b="0" i="0">
                <a:latin typeface="Helvetica Neue Light" charset="0"/>
                <a:cs typeface="Helvetica Neue Light" charset="0"/>
              </a:defRPr>
            </a:lvl1pPr>
            <a:lvl2pPr>
              <a:defRPr sz="2800" b="0" i="0">
                <a:latin typeface="Helvetica Neue Light" charset="0"/>
                <a:cs typeface="Helvetica Neue Light" charset="0"/>
              </a:defRPr>
            </a:lvl2pPr>
            <a:lvl3pPr>
              <a:defRPr sz="2400" b="0" i="0">
                <a:latin typeface="Helvetica Neue Light" charset="0"/>
                <a:cs typeface="Helvetica Neue Light" charset="0"/>
              </a:defRPr>
            </a:lvl3pPr>
            <a:lvl4pPr>
              <a:defRPr sz="2000" b="0" i="0">
                <a:latin typeface="Helvetica Neue Light" charset="0"/>
                <a:cs typeface="Helvetica Neue Light" charset="0"/>
              </a:defRPr>
            </a:lvl4pPr>
            <a:lvl5pPr>
              <a:defRPr sz="2000" b="0" i="0">
                <a:latin typeface="Helvetica Neue Light" charset="0"/>
                <a:cs typeface="Helvetica Neue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2D88F4-1BBD-4436-A230-2453F5FE0D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13219"/>
            <a:ext cx="5486400" cy="394980"/>
          </a:xfrm>
        </p:spPr>
        <p:txBody>
          <a:bodyPr anchor="b"/>
          <a:lstStyle>
            <a:lvl1pPr algn="l">
              <a:defRPr sz="2800"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fld id="{24BC8B11-60A6-4B69-B419-B94172AA6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62209-4EDF-4572-8BE8-285CD08041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2635" y="219075"/>
            <a:ext cx="782778" cy="38933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19075"/>
            <a:ext cx="6362700" cy="38933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24DF2-28ED-446F-A429-CB9011BDF2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green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8CC63F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teal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yellow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5"/>
            <a:ext cx="464058" cy="19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orang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1902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red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04E3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purple-tri-color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4" descr="cover-wallerpap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AB1A86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1">
    <p:bg>
      <p:bgPr>
        <a:solidFill>
          <a:srgbClr val="00B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4" y="1370410"/>
            <a:ext cx="8455025" cy="274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219076"/>
            <a:ext cx="868680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8614" y="4893469"/>
            <a:ext cx="2124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 b="0" i="0">
                <a:solidFill>
                  <a:srgbClr val="7F7F7F"/>
                </a:solidFill>
                <a:latin typeface="Helvetica Neue Light" charset="0"/>
                <a:cs typeface="Helvetica Neue Light" charset="0"/>
              </a:defRPr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3" descr="IBM-logo-50-black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831263" y="4552950"/>
            <a:ext cx="160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95" r:id="rId9"/>
    <p:sldLayoutId id="2147483696" r:id="rId10"/>
    <p:sldLayoutId id="2147483694" r:id="rId11"/>
    <p:sldLayoutId id="2147483686" r:id="rId12"/>
    <p:sldLayoutId id="2147483683" r:id="rId13"/>
    <p:sldLayoutId id="2147483684" r:id="rId14"/>
    <p:sldLayoutId id="2147483685" r:id="rId15"/>
    <p:sldLayoutId id="2147483693" r:id="rId16"/>
    <p:sldLayoutId id="2147483690" r:id="rId17"/>
    <p:sldLayoutId id="2147483691" r:id="rId18"/>
    <p:sldLayoutId id="2147483667" r:id="rId19"/>
    <p:sldLayoutId id="2147483668" r:id="rId20"/>
    <p:sldLayoutId id="2147483669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rgbClr val="191919"/>
          </a:solidFill>
          <a:latin typeface="Helvetica Neue Light" charset="0"/>
          <a:ea typeface="+mj-ea"/>
          <a:cs typeface="Helvetica Neue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eaLnBrk="1" fontAlgn="base" hangingPunct="1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 b="0" i="0">
          <a:solidFill>
            <a:srgbClr val="6D6E70"/>
          </a:solidFill>
          <a:latin typeface="Helvetica Neue Light" charset="0"/>
          <a:ea typeface="+mn-ea"/>
          <a:cs typeface="Helvetica Neue Light" charset="0"/>
        </a:defRPr>
      </a:lvl1pPr>
      <a:lvl2pPr marL="509588" indent="-163513" algn="l" rtl="0" eaLnBrk="1" fontAlgn="base" hangingPunct="1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 b="0" i="0">
          <a:solidFill>
            <a:srgbClr val="6D6E70"/>
          </a:solidFill>
          <a:latin typeface="Helvetica Neue Light" charset="0"/>
          <a:cs typeface="Helvetica Neue Light" charset="0"/>
        </a:defRPr>
      </a:lvl2pPr>
      <a:lvl3pPr marL="855663" indent="-173038" algn="l" rtl="0" eaLnBrk="1" fontAlgn="base" hangingPunct="1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 b="0" i="0">
          <a:solidFill>
            <a:srgbClr val="6D6E70"/>
          </a:solidFill>
          <a:latin typeface="Helvetica Neue Light" charset="0"/>
          <a:cs typeface="Helvetica Neue Light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1600" b="0" i="0">
          <a:solidFill>
            <a:schemeClr val="bg1"/>
          </a:solidFill>
          <a:latin typeface="Helvetica Neue Light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 b="0" i="0">
          <a:solidFill>
            <a:schemeClr val="bg1"/>
          </a:solidFill>
          <a:latin typeface="Helvetica Neue Light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A Deep Learning Approach to Patient Stratification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808284"/>
                </a:solidFill>
              </a:rPr>
              <a:t>Nikita </a:t>
            </a:r>
            <a:r>
              <a:rPr lang="en-US" dirty="0" err="1">
                <a:solidFill>
                  <a:srgbClr val="808284"/>
                </a:solidFill>
              </a:rPr>
              <a:t>Janakarajan</a:t>
            </a:r>
            <a:r>
              <a:rPr lang="en-US" dirty="0">
                <a:solidFill>
                  <a:srgbClr val="808284"/>
                </a:solidFill>
              </a:rPr>
              <a:t>, Pre-Doctoral Researcher @ IBM x ETHZ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808284"/>
                </a:solidFill>
              </a:rPr>
              <a:t>May 03, 2022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8328" y="767096"/>
            <a:ext cx="8558784" cy="1994392"/>
          </a:xfrm>
        </p:spPr>
        <p:txBody>
          <a:bodyPr/>
          <a:lstStyle/>
          <a:p>
            <a:pPr algn="ctr"/>
            <a:r>
              <a:rPr lang="en-US" dirty="0">
                <a:ea typeface="ＭＳ Ｐゴシック" charset="0"/>
              </a:rPr>
              <a:t>Representation Learning for Subtyping Colo-Rectal Cancer</a:t>
            </a:r>
            <a:br>
              <a:rPr lang="en-US" dirty="0">
                <a:ea typeface="ＭＳ Ｐゴシック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 graphic">
            <a:extLst>
              <a:ext uri="{FF2B5EF4-FFF2-40B4-BE49-F238E27FC236}">
                <a16:creationId xmlns:a16="http://schemas.microsoft.com/office/drawing/2014/main" id="{ADCD0E06-80B8-0F6B-FC1B-F4B788852FBC}"/>
              </a:ext>
            </a:extLst>
          </p:cNvPr>
          <p:cNvPicPr/>
          <p:nvPr/>
        </p:nvPicPr>
        <p:blipFill rotWithShape="1">
          <a:blip r:embed="rId2"/>
          <a:srcRect r="2" b="409"/>
          <a:stretch/>
        </p:blipFill>
        <p:spPr>
          <a:xfrm>
            <a:off x="4504267" y="1208100"/>
            <a:ext cx="4511146" cy="3341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875A18-7F19-444E-A6EE-33D68D16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219076"/>
            <a:ext cx="8686800" cy="775597"/>
          </a:xfrm>
        </p:spPr>
        <p:txBody>
          <a:bodyPr/>
          <a:lstStyle/>
          <a:p>
            <a:r>
              <a:rPr lang="en-CH" dirty="0"/>
              <a:t>'Sidedness’ and mutation status of RAS/RAF genes influence colorectal cancer treatment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9DBD6-1776-C648-AA10-3438F7D8CA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Main graphic">
            <a:extLst>
              <a:ext uri="{FF2B5EF4-FFF2-40B4-BE49-F238E27FC236}">
                <a16:creationId xmlns:a16="http://schemas.microsoft.com/office/drawing/2014/main" id="{61F3877F-64C4-1C4A-AE7F-F9D834C859B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86266" y="1727199"/>
            <a:ext cx="4047067" cy="2302933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FA8F0C-7F2F-B743-9ED5-2E5FAF72D466}"/>
              </a:ext>
            </a:extLst>
          </p:cNvPr>
          <p:cNvSpPr txBox="1"/>
          <p:nvPr/>
        </p:nvSpPr>
        <p:spPr>
          <a:xfrm>
            <a:off x="532897" y="4091192"/>
            <a:ext cx="3353803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600" dirty="0"/>
              <a:t>Source: </a:t>
            </a:r>
            <a:r>
              <a:rPr lang="en-GB" sz="600" dirty="0" err="1"/>
              <a:t>Evelien,Dekker</a:t>
            </a:r>
            <a:r>
              <a:rPr lang="en-GB" sz="600" dirty="0"/>
              <a:t> et al. "Colorectal cancer." </a:t>
            </a:r>
            <a:r>
              <a:rPr lang="en-GB" sz="600" i="1" dirty="0"/>
              <a:t>The Lancet</a:t>
            </a:r>
            <a:r>
              <a:rPr lang="en-GB" sz="600" dirty="0"/>
              <a:t> 394.10207 (2019): 1467-1480.</a:t>
            </a:r>
            <a:endParaRPr lang="en-CH" sz="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010BA-B076-4ED2-EDFC-BD1FD1A78492}"/>
              </a:ext>
            </a:extLst>
          </p:cNvPr>
          <p:cNvSpPr txBox="1"/>
          <p:nvPr/>
        </p:nvSpPr>
        <p:spPr>
          <a:xfrm>
            <a:off x="5056187" y="4633391"/>
            <a:ext cx="354594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600" dirty="0"/>
              <a:t>Source: </a:t>
            </a:r>
            <a:r>
              <a:rPr lang="en-GB" sz="600" dirty="0" err="1"/>
              <a:t>Sawayama</a:t>
            </a:r>
            <a:r>
              <a:rPr lang="en-GB" sz="600" dirty="0"/>
              <a:t>, Hiroshi, et al. "Investigation of colorectal cancer in accordance with consensus molecular subtype classification." </a:t>
            </a:r>
            <a:r>
              <a:rPr lang="en-GB" sz="600" i="1" dirty="0"/>
              <a:t>Annals of Gastroenterological Surgery</a:t>
            </a:r>
            <a:r>
              <a:rPr lang="en-GB" sz="600" dirty="0"/>
              <a:t> 4.5 (2020): 528-539.</a:t>
            </a:r>
            <a:endParaRPr lang="en-CH" sz="600" dirty="0"/>
          </a:p>
        </p:txBody>
      </p:sp>
    </p:spTree>
    <p:extLst>
      <p:ext uri="{BB962C8B-B14F-4D97-AF65-F5344CB8AC3E}">
        <p14:creationId xmlns:p14="http://schemas.microsoft.com/office/powerpoint/2010/main" val="237581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282D-2324-3CB1-7EA3-B4615AE3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219076"/>
            <a:ext cx="8686800" cy="982577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GB" dirty="0"/>
              <a:t>Learn a </a:t>
            </a:r>
            <a:r>
              <a:rPr lang="en-GB" b="1" dirty="0" err="1">
                <a:solidFill>
                  <a:schemeClr val="accent1"/>
                </a:solidFill>
              </a:rPr>
              <a:t>hyperspheri</a:t>
            </a:r>
            <a:r>
              <a:rPr lang="en-GB" b="1" dirty="0" err="1">
                <a:solidFill>
                  <a:srgbClr val="00B0DA"/>
                </a:solidFill>
              </a:rPr>
              <a:t>cal</a:t>
            </a:r>
            <a:r>
              <a:rPr lang="en-GB" b="1" dirty="0">
                <a:solidFill>
                  <a:srgbClr val="00B0DA"/>
                </a:solidFill>
              </a:rPr>
              <a:t> embedding </a:t>
            </a:r>
            <a:r>
              <a:rPr lang="en-GB" dirty="0"/>
              <a:t>for each patient using </a:t>
            </a:r>
            <a:r>
              <a:rPr lang="en-GB" dirty="0">
                <a:solidFill>
                  <a:srgbClr val="00B0DA"/>
                </a:solidFill>
              </a:rPr>
              <a:t>self-supervised contrastive learning.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24515-C2AB-10B3-3E29-E5AD9FB53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613C762-E68D-25E9-C7AE-6B426A319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6794" y="1744435"/>
            <a:ext cx="3238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1B3CFA3-9048-90D8-98AC-7CEFB1409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86" y="1744435"/>
            <a:ext cx="4342670" cy="11448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A80DF25-75C8-B5FF-2CA2-7FAFE82587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18923" r="5001" b="18371"/>
          <a:stretch/>
        </p:blipFill>
        <p:spPr>
          <a:xfrm>
            <a:off x="4797836" y="3466998"/>
            <a:ext cx="3679370" cy="6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C60A-BE47-5546-96FF-916F0EEA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219076"/>
            <a:ext cx="8686800" cy="387798"/>
          </a:xfrm>
        </p:spPr>
        <p:txBody>
          <a:bodyPr/>
          <a:lstStyle/>
          <a:p>
            <a:pPr algn="ctr"/>
            <a:r>
              <a:rPr lang="en-CH" dirty="0"/>
              <a:t>Proof of Concept : Latent space visualisation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96651-FC12-1343-A05E-FCCAA14F5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AE8EEAB0-D443-C006-F97A-95490B418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2" t="6571" b="11563"/>
          <a:stretch/>
        </p:blipFill>
        <p:spPr>
          <a:xfrm>
            <a:off x="6140360" y="1126434"/>
            <a:ext cx="2628029" cy="28973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E0E86-133A-212E-5E15-1236BB0BA1DA}"/>
              </a:ext>
            </a:extLst>
          </p:cNvPr>
          <p:cNvSpPr txBox="1"/>
          <p:nvPr/>
        </p:nvSpPr>
        <p:spPr>
          <a:xfrm>
            <a:off x="6100670" y="4206232"/>
            <a:ext cx="30052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200" dirty="0">
                <a:latin typeface="Chalkboard" panose="03050602040202020205" pitchFamily="66" charset="77"/>
              </a:rPr>
              <a:t>Hyper-Spherical Variational AutoEncoder</a:t>
            </a:r>
          </a:p>
          <a:p>
            <a:pPr algn="ctr"/>
            <a:r>
              <a:rPr lang="en-CH" sz="1200" dirty="0">
                <a:latin typeface="Chalkboard" panose="03050602040202020205" pitchFamily="66" charset="77"/>
              </a:rPr>
              <a:t>Silhoutte Score = 0.17 ± 0.02 </a:t>
            </a:r>
          </a:p>
        </p:txBody>
      </p:sp>
      <p:pic>
        <p:nvPicPr>
          <p:cNvPr id="6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BEEE33E0-6794-DD72-E30D-7C0140049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8" t="6113" b="11155"/>
          <a:stretch/>
        </p:blipFill>
        <p:spPr>
          <a:xfrm>
            <a:off x="3089230" y="1126435"/>
            <a:ext cx="2737299" cy="2956953"/>
          </a:xfr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12BAFE93-4EB8-EB69-148F-9308426543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4" t="6008" b="11958"/>
          <a:stretch/>
        </p:blipFill>
        <p:spPr>
          <a:xfrm>
            <a:off x="53751" y="1119749"/>
            <a:ext cx="2682090" cy="2904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025EF0-B3B9-73D5-7C5A-28FA74226E0E}"/>
              </a:ext>
            </a:extLst>
          </p:cNvPr>
          <p:cNvSpPr txBox="1"/>
          <p:nvPr/>
        </p:nvSpPr>
        <p:spPr>
          <a:xfrm>
            <a:off x="3436817" y="4224016"/>
            <a:ext cx="227036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200" dirty="0">
                <a:latin typeface="Chalkboard" panose="03050602040202020205" pitchFamily="66" charset="77"/>
              </a:rPr>
              <a:t>Variational AutoEncoder</a:t>
            </a:r>
          </a:p>
          <a:p>
            <a:pPr algn="ctr"/>
            <a:r>
              <a:rPr lang="en-CH" sz="1200" dirty="0">
                <a:latin typeface="Chalkboard" panose="03050602040202020205" pitchFamily="66" charset="77"/>
              </a:rPr>
              <a:t>Silhoutte Score = 0.12 ± 0.01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BD365-B17A-A9EC-99CC-A1058DA8F14E}"/>
              </a:ext>
            </a:extLst>
          </p:cNvPr>
          <p:cNvSpPr txBox="1"/>
          <p:nvPr/>
        </p:nvSpPr>
        <p:spPr>
          <a:xfrm>
            <a:off x="387332" y="4206232"/>
            <a:ext cx="223067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200" dirty="0"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AutoEncoder</a:t>
            </a:r>
          </a:p>
          <a:p>
            <a:pPr algn="ctr"/>
            <a:r>
              <a:rPr lang="en-CH" sz="1200" dirty="0"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Silhoutte Score = 0.15 ± 0.03</a:t>
            </a:r>
          </a:p>
        </p:txBody>
      </p:sp>
    </p:spTree>
    <p:extLst>
      <p:ext uri="{BB962C8B-B14F-4D97-AF65-F5344CB8AC3E}">
        <p14:creationId xmlns:p14="http://schemas.microsoft.com/office/powerpoint/2010/main" val="223480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E3F0-225D-192C-CADE-2C02B38E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110A9-BA2A-7D2F-E956-0E4B9F66E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Learning representations on non-euclidean spaces may provide valuable insights into non-linear biological relationships.</a:t>
            </a:r>
          </a:p>
          <a:p>
            <a:r>
              <a:rPr lang="en-CH" dirty="0"/>
              <a:t>Constrained topology as a means to quantify heterogeneity. </a:t>
            </a:r>
          </a:p>
          <a:p>
            <a:r>
              <a:rPr lang="en-GB" dirty="0"/>
              <a:t>Bijective-mapping between sub-</a:t>
            </a:r>
            <a:r>
              <a:rPr lang="en-CH" dirty="0"/>
              <a:t>regions of the learnt space and a biological feature space would be a step towards interpreting sub-region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0951F-ABC9-E176-BA48-092DB1140C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6204"/>
      </p:ext>
    </p:extLst>
  </p:cSld>
  <p:clrMapOvr>
    <a:masterClrMapping/>
  </p:clrMapOvr>
</p:sld>
</file>

<file path=ppt/theme/theme1.xml><?xml version="1.0" encoding="utf-8"?>
<a:theme xmlns:a="http://schemas.openxmlformats.org/drawingml/2006/main" name="10 September 2009">
  <a:themeElements>
    <a:clrScheme name="10 September 2009 1">
      <a:dk1>
        <a:srgbClr val="6D6E70"/>
      </a:dk1>
      <a:lt1>
        <a:srgbClr val="FFFFFF"/>
      </a:lt1>
      <a:dk2>
        <a:srgbClr val="191919"/>
      </a:dk2>
      <a:lt2>
        <a:srgbClr val="B2B2B2"/>
      </a:lt2>
      <a:accent1>
        <a:srgbClr val="00B0DA"/>
      </a:accent1>
      <a:accent2>
        <a:srgbClr val="00B0DA"/>
      </a:accent2>
      <a:accent3>
        <a:srgbClr val="FFFFFF"/>
      </a:accent3>
      <a:accent4>
        <a:srgbClr val="5C5D5F"/>
      </a:accent4>
      <a:accent5>
        <a:srgbClr val="AAD4EA"/>
      </a:accent5>
      <a:accent6>
        <a:srgbClr val="009FC5"/>
      </a:accent6>
      <a:hlink>
        <a:srgbClr val="00B0DA"/>
      </a:hlink>
      <a:folHlink>
        <a:srgbClr val="AB1A86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BM Presentation Template 16x9 MacFonts" id="{74072507-4012-C345-9766-2E3C908C4A58}" vid="{961B012D-DD3F-6D48-AE6D-8A9077C8F1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 September 2009</Template>
  <TotalTime>3237</TotalTime>
  <Words>207</Words>
  <Application>Microsoft Macintosh PowerPoint</Application>
  <PresentationFormat>On-screen Show (16:9)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Chalkboard</vt:lpstr>
      <vt:lpstr>Helvetica Neue Light</vt:lpstr>
      <vt:lpstr>HelvNeue Light for IBM</vt:lpstr>
      <vt:lpstr>Wingdings</vt:lpstr>
      <vt:lpstr>10 September 2009</vt:lpstr>
      <vt:lpstr>Representation Learning for Subtyping Colo-Rectal Cancer </vt:lpstr>
      <vt:lpstr>'Sidedness’ and mutation status of RAS/RAF genes influence colorectal cancer treatment strategy</vt:lpstr>
      <vt:lpstr>Learn a hyperspherical embedding for each patient using self-supervised contrastive learning.</vt:lpstr>
      <vt:lpstr>Proof of Concept : Latent space visualisation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Learning for Subtyping Colo-Rectal Cancer </dc:title>
  <dc:creator>Nikita Janakarajan</dc:creator>
  <cp:lastModifiedBy>Nikita Janakarajan</cp:lastModifiedBy>
  <cp:revision>18</cp:revision>
  <dcterms:created xsi:type="dcterms:W3CDTF">2022-04-11T19:43:22Z</dcterms:created>
  <dcterms:modified xsi:type="dcterms:W3CDTF">2022-05-03T17:18:41Z</dcterms:modified>
</cp:coreProperties>
</file>