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1" r:id="rId3"/>
    <p:sldId id="340" r:id="rId4"/>
    <p:sldId id="343" r:id="rId5"/>
    <p:sldId id="257" r:id="rId6"/>
    <p:sldId id="304" r:id="rId7"/>
    <p:sldId id="305" r:id="rId8"/>
    <p:sldId id="329" r:id="rId9"/>
    <p:sldId id="306" r:id="rId10"/>
    <p:sldId id="334" r:id="rId11"/>
    <p:sldId id="344" r:id="rId12"/>
    <p:sldId id="318" r:id="rId13"/>
    <p:sldId id="326" r:id="rId14"/>
    <p:sldId id="319" r:id="rId15"/>
    <p:sldId id="320" r:id="rId16"/>
    <p:sldId id="276" r:id="rId17"/>
    <p:sldId id="259" r:id="rId18"/>
    <p:sldId id="316" r:id="rId19"/>
    <p:sldId id="279" r:id="rId20"/>
    <p:sldId id="323" r:id="rId21"/>
    <p:sldId id="33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122" autoAdjust="0"/>
    <p:restoredTop sz="94660"/>
  </p:normalViewPr>
  <p:slideViewPr>
    <p:cSldViewPr>
      <p:cViewPr varScale="1">
        <p:scale>
          <a:sx n="105" d="100"/>
          <a:sy n="105" d="100"/>
        </p:scale>
        <p:origin x="-38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10E9DE-5512-4620-8A7E-1A6FA5B6DB6B}" type="datetimeFigureOut">
              <a:rPr lang="en-US" smtClean="0"/>
              <a:pPr/>
              <a:t>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7F9A3-F0DA-4F81-A1F7-5F12B6C62BA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10E9DE-5512-4620-8A7E-1A6FA5B6DB6B}" type="datetimeFigureOut">
              <a:rPr lang="en-US" smtClean="0"/>
              <a:pPr/>
              <a:t>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7F9A3-F0DA-4F81-A1F7-5F12B6C62B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10E9DE-5512-4620-8A7E-1A6FA5B6DB6B}" type="datetimeFigureOut">
              <a:rPr lang="en-US" smtClean="0"/>
              <a:pPr/>
              <a:t>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7F9A3-F0DA-4F81-A1F7-5F12B6C62B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10E9DE-5512-4620-8A7E-1A6FA5B6DB6B}" type="datetimeFigureOut">
              <a:rPr lang="en-US" smtClean="0"/>
              <a:pPr/>
              <a:t>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7F9A3-F0DA-4F81-A1F7-5F12B6C62B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10E9DE-5512-4620-8A7E-1A6FA5B6DB6B}" type="datetimeFigureOut">
              <a:rPr lang="en-US" smtClean="0"/>
              <a:pPr/>
              <a:t>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7F9A3-F0DA-4F81-A1F7-5F12B6C62BA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10E9DE-5512-4620-8A7E-1A6FA5B6DB6B}" type="datetimeFigureOut">
              <a:rPr lang="en-US" smtClean="0"/>
              <a:pPr/>
              <a:t>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7F9A3-F0DA-4F81-A1F7-5F12B6C62B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10E9DE-5512-4620-8A7E-1A6FA5B6DB6B}" type="datetimeFigureOut">
              <a:rPr lang="en-US" smtClean="0"/>
              <a:pPr/>
              <a:t>7/10/2022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D7F9A3-F0DA-4F81-A1F7-5F12B6C62B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10E9DE-5512-4620-8A7E-1A6FA5B6DB6B}" type="datetimeFigureOut">
              <a:rPr lang="en-US" smtClean="0"/>
              <a:pPr/>
              <a:t>7/10/2022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D7F9A3-F0DA-4F81-A1F7-5F12B6C62B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10E9DE-5512-4620-8A7E-1A6FA5B6DB6B}" type="datetimeFigureOut">
              <a:rPr lang="en-US" smtClean="0"/>
              <a:pPr/>
              <a:t>7/10/2022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D7F9A3-F0DA-4F81-A1F7-5F12B6C62B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10E9DE-5512-4620-8A7E-1A6FA5B6DB6B}" type="datetimeFigureOut">
              <a:rPr lang="en-US" smtClean="0"/>
              <a:pPr/>
              <a:t>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7F9A3-F0DA-4F81-A1F7-5F12B6C62B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10E9DE-5512-4620-8A7E-1A6FA5B6DB6B}" type="datetimeFigureOut">
              <a:rPr lang="en-US" smtClean="0"/>
              <a:pPr/>
              <a:t>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7F9A3-F0DA-4F81-A1F7-5F12B6C62BA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0E9DE-5512-4620-8A7E-1A6FA5B6DB6B}" type="datetimeFigureOut">
              <a:rPr lang="en-US" smtClean="0"/>
              <a:pPr/>
              <a:t>7/10/2022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7F9A3-F0DA-4F81-A1F7-5F12B6C62B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l.acm.org/doi/proceedings/10.5555/3305381"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146/annurev-physchem-082720-034254" TargetMode="External"/><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 Target="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126/sciadv.aap7885"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hyperlink" Target="https://onlinelibrary.wiley.com/toc/1096987x/2020/41/8" TargetMode="Externa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470025"/>
          </a:xfrm>
        </p:spPr>
        <p:txBody>
          <a:bodyPr/>
          <a:lstStyle/>
          <a:p>
            <a:r>
              <a:rPr lang="en-US" dirty="0" smtClean="0"/>
              <a:t>Machine Learning in Computational Chemistry</a:t>
            </a:r>
            <a:endParaRPr lang="en-US" dirty="0"/>
          </a:p>
        </p:txBody>
      </p:sp>
      <p:pic>
        <p:nvPicPr>
          <p:cNvPr id="1026" name="Picture 2"/>
          <p:cNvPicPr>
            <a:picLocks noChangeAspect="1" noChangeArrowheads="1"/>
          </p:cNvPicPr>
          <p:nvPr/>
        </p:nvPicPr>
        <p:blipFill>
          <a:blip r:embed="rId2"/>
          <a:srcRect/>
          <a:stretch>
            <a:fillRect/>
          </a:stretch>
        </p:blipFill>
        <p:spPr bwMode="auto">
          <a:xfrm>
            <a:off x="152400" y="2971800"/>
            <a:ext cx="3790950" cy="3170458"/>
          </a:xfrm>
          <a:prstGeom prst="rect">
            <a:avLst/>
          </a:prstGeom>
          <a:noFill/>
          <a:ln w="9525">
            <a:noFill/>
            <a:miter lim="800000"/>
            <a:headEnd/>
            <a:tailEnd/>
          </a:ln>
          <a:effectLst/>
        </p:spPr>
      </p:pic>
      <p:sp>
        <p:nvSpPr>
          <p:cNvPr id="6" name="Rectangle 5"/>
          <p:cNvSpPr/>
          <p:nvPr/>
        </p:nvSpPr>
        <p:spPr>
          <a:xfrm>
            <a:off x="76200" y="6172200"/>
            <a:ext cx="4114800" cy="646331"/>
          </a:xfrm>
          <a:prstGeom prst="rect">
            <a:avLst/>
          </a:prstGeom>
        </p:spPr>
        <p:txBody>
          <a:bodyPr wrap="square">
            <a:spAutoFit/>
          </a:bodyPr>
          <a:lstStyle/>
          <a:p>
            <a:r>
              <a:rPr lang="en-US" sz="1200" dirty="0" smtClean="0"/>
              <a:t>Combining Machine Learning and Computational Chemistry for Predictive Insights Into Chemical Systems. John A. Keith, </a:t>
            </a:r>
            <a:r>
              <a:rPr lang="de-DE" sz="1200" dirty="0" smtClean="0"/>
              <a:t>Chem. Rev. 2021, 121, 9816−9872</a:t>
            </a:r>
            <a:endParaRPr lang="en-US" sz="1200" dirty="0"/>
          </a:p>
        </p:txBody>
      </p:sp>
      <p:sp>
        <p:nvSpPr>
          <p:cNvPr id="5" name="TextBox 4"/>
          <p:cNvSpPr txBox="1"/>
          <p:nvPr/>
        </p:nvSpPr>
        <p:spPr>
          <a:xfrm>
            <a:off x="1524000" y="2133600"/>
            <a:ext cx="2942665" cy="369332"/>
          </a:xfrm>
          <a:prstGeom prst="rect">
            <a:avLst/>
          </a:prstGeom>
          <a:noFill/>
        </p:spPr>
        <p:txBody>
          <a:bodyPr wrap="none" rtlCol="0">
            <a:spAutoFit/>
          </a:bodyPr>
          <a:lstStyle/>
          <a:p>
            <a:r>
              <a:rPr lang="en-US" i="1" dirty="0" smtClean="0"/>
              <a:t>Presented by Olga </a:t>
            </a:r>
            <a:r>
              <a:rPr lang="en-US" i="1" dirty="0" err="1" smtClean="0"/>
              <a:t>Lyubimova</a:t>
            </a:r>
            <a:endParaRPr lang="en-US" i="1" dirty="0"/>
          </a:p>
        </p:txBody>
      </p:sp>
      <p:sp>
        <p:nvSpPr>
          <p:cNvPr id="8" name="Rectangle 7"/>
          <p:cNvSpPr/>
          <p:nvPr/>
        </p:nvSpPr>
        <p:spPr>
          <a:xfrm>
            <a:off x="5181600" y="4876800"/>
            <a:ext cx="3833678" cy="553998"/>
          </a:xfrm>
          <a:prstGeom prst="rect">
            <a:avLst/>
          </a:prstGeom>
        </p:spPr>
        <p:txBody>
          <a:bodyPr wrap="none">
            <a:spAutoFit/>
          </a:bodyPr>
          <a:lstStyle/>
          <a:p>
            <a:r>
              <a:rPr lang="en-US" sz="1200" dirty="0" smtClean="0"/>
              <a:t>Justin Gilmer et. al. </a:t>
            </a:r>
            <a:r>
              <a:rPr lang="en-US" sz="1200" dirty="0" smtClean="0">
                <a:hlinkClick r:id="rId3" tooltip="ICML'17: Proceedings of the 34th International Conference on Machine Learning - Volume 70"/>
              </a:rPr>
              <a:t>ICML'17, Volume 70</a:t>
            </a:r>
            <a:r>
              <a:rPr lang="en-US" sz="1200" dirty="0" smtClean="0"/>
              <a:t>, 2017, 1263–1272</a:t>
            </a:r>
          </a:p>
          <a:p>
            <a:endParaRPr lang="en-US" dirty="0"/>
          </a:p>
        </p:txBody>
      </p:sp>
      <p:pic>
        <p:nvPicPr>
          <p:cNvPr id="3" name="Picture 2"/>
          <p:cNvPicPr>
            <a:picLocks noChangeAspect="1" noChangeArrowheads="1"/>
          </p:cNvPicPr>
          <p:nvPr/>
        </p:nvPicPr>
        <p:blipFill>
          <a:blip r:embed="rId4"/>
          <a:srcRect/>
          <a:stretch>
            <a:fillRect/>
          </a:stretch>
        </p:blipFill>
        <p:spPr bwMode="auto">
          <a:xfrm>
            <a:off x="4648200" y="2362200"/>
            <a:ext cx="4305300" cy="2524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81000" y="152400"/>
            <a:ext cx="5181600" cy="5658944"/>
          </a:xfrm>
          <a:prstGeom prst="rect">
            <a:avLst/>
          </a:prstGeom>
          <a:noFill/>
          <a:ln w="9525">
            <a:noFill/>
            <a:miter lim="800000"/>
            <a:headEnd/>
            <a:tailEnd/>
          </a:ln>
          <a:effectLst/>
        </p:spPr>
      </p:pic>
      <p:sp>
        <p:nvSpPr>
          <p:cNvPr id="3" name="Rectangle 2"/>
          <p:cNvSpPr/>
          <p:nvPr/>
        </p:nvSpPr>
        <p:spPr>
          <a:xfrm>
            <a:off x="152400" y="5791200"/>
            <a:ext cx="4267200" cy="830997"/>
          </a:xfrm>
          <a:prstGeom prst="rect">
            <a:avLst/>
          </a:prstGeom>
        </p:spPr>
        <p:txBody>
          <a:bodyPr wrap="square">
            <a:spAutoFit/>
          </a:bodyPr>
          <a:lstStyle/>
          <a:p>
            <a:r>
              <a:rPr lang="en-US" sz="1200" b="1" dirty="0" smtClean="0"/>
              <a:t>Annual Review of Physical Chemistry  </a:t>
            </a:r>
            <a:r>
              <a:rPr lang="en-US" sz="1200" dirty="0" smtClean="0"/>
              <a:t>Vol. 73:163-186, 2022</a:t>
            </a:r>
          </a:p>
          <a:p>
            <a:r>
              <a:rPr lang="en-US" sz="1200" dirty="0" smtClean="0"/>
              <a:t>Neural Network Potentials: A Concise Overview of Methods</a:t>
            </a:r>
            <a:br>
              <a:rPr lang="en-US" sz="1200" dirty="0" smtClean="0"/>
            </a:br>
            <a:r>
              <a:rPr lang="en-US" sz="1200" dirty="0" smtClean="0"/>
              <a:t>Emir </a:t>
            </a:r>
            <a:r>
              <a:rPr lang="en-US" sz="1200" dirty="0" err="1" smtClean="0"/>
              <a:t>Kocer</a:t>
            </a:r>
            <a:r>
              <a:rPr lang="en-US" sz="1200" dirty="0" smtClean="0"/>
              <a:t>, </a:t>
            </a:r>
            <a:r>
              <a:rPr lang="en-US" sz="1200" dirty="0" err="1" smtClean="0"/>
              <a:t>Tsz</a:t>
            </a:r>
            <a:r>
              <a:rPr lang="en-US" sz="1200" dirty="0" smtClean="0"/>
              <a:t> </a:t>
            </a:r>
            <a:r>
              <a:rPr lang="en-US" sz="1200" dirty="0" err="1" smtClean="0"/>
              <a:t>Wai</a:t>
            </a:r>
            <a:r>
              <a:rPr lang="en-US" sz="1200" dirty="0" smtClean="0"/>
              <a:t> </a:t>
            </a:r>
            <a:r>
              <a:rPr lang="en-US" sz="1200" dirty="0" err="1" smtClean="0"/>
              <a:t>Ko</a:t>
            </a:r>
            <a:r>
              <a:rPr lang="en-US" sz="1200" dirty="0" smtClean="0"/>
              <a:t>,  J ̈org </a:t>
            </a:r>
            <a:r>
              <a:rPr lang="en-US" sz="1200" dirty="0" err="1" smtClean="0"/>
              <a:t>Behler</a:t>
            </a:r>
            <a:endParaRPr lang="en-US" sz="1200" dirty="0" smtClean="0"/>
          </a:p>
          <a:p>
            <a:r>
              <a:rPr lang="en-US" sz="1200" dirty="0" smtClean="0">
                <a:hlinkClick r:id="rId3"/>
              </a:rPr>
              <a:t>https://doi.org/10.1146/annurev-physchem-082720-034254</a:t>
            </a:r>
            <a:endParaRPr lang="en-US" sz="1200" dirty="0"/>
          </a:p>
        </p:txBody>
      </p:sp>
      <p:pic>
        <p:nvPicPr>
          <p:cNvPr id="6146" name="Picture 2"/>
          <p:cNvPicPr>
            <a:picLocks noChangeAspect="1" noChangeArrowheads="1"/>
          </p:cNvPicPr>
          <p:nvPr/>
        </p:nvPicPr>
        <p:blipFill>
          <a:blip r:embed="rId4"/>
          <a:srcRect/>
          <a:stretch>
            <a:fillRect/>
          </a:stretch>
        </p:blipFill>
        <p:spPr bwMode="auto">
          <a:xfrm>
            <a:off x="5943600" y="533400"/>
            <a:ext cx="2912568" cy="3024830"/>
          </a:xfrm>
          <a:prstGeom prst="rect">
            <a:avLst/>
          </a:prstGeom>
          <a:noFill/>
          <a:ln w="9525">
            <a:noFill/>
            <a:miter lim="800000"/>
            <a:headEnd/>
            <a:tailEnd/>
          </a:ln>
          <a:effectLst/>
        </p:spPr>
      </p:pic>
      <p:pic>
        <p:nvPicPr>
          <p:cNvPr id="6147" name="Picture 3"/>
          <p:cNvPicPr>
            <a:picLocks noChangeAspect="1" noChangeArrowheads="1"/>
          </p:cNvPicPr>
          <p:nvPr/>
        </p:nvPicPr>
        <p:blipFill>
          <a:blip r:embed="rId5"/>
          <a:srcRect/>
          <a:stretch>
            <a:fillRect/>
          </a:stretch>
        </p:blipFill>
        <p:spPr bwMode="auto">
          <a:xfrm>
            <a:off x="6172200" y="4267200"/>
            <a:ext cx="2438400" cy="1326987"/>
          </a:xfrm>
          <a:prstGeom prst="rect">
            <a:avLst/>
          </a:prstGeom>
          <a:noFill/>
          <a:ln w="9525">
            <a:noFill/>
            <a:miter lim="800000"/>
            <a:headEnd/>
            <a:tailEnd/>
          </a:ln>
          <a:effectLst/>
        </p:spPr>
      </p:pic>
      <p:sp>
        <p:nvSpPr>
          <p:cNvPr id="10" name="Rectangle 9"/>
          <p:cNvSpPr/>
          <p:nvPr/>
        </p:nvSpPr>
        <p:spPr>
          <a:xfrm>
            <a:off x="5410200" y="6211669"/>
            <a:ext cx="3733800" cy="646331"/>
          </a:xfrm>
          <a:prstGeom prst="rect">
            <a:avLst/>
          </a:prstGeom>
        </p:spPr>
        <p:txBody>
          <a:bodyPr wrap="square">
            <a:spAutoFit/>
          </a:bodyPr>
          <a:lstStyle/>
          <a:p>
            <a:r>
              <a:rPr lang="en-US" sz="1200" b="1" dirty="0" smtClean="0"/>
              <a:t>General-Purpose Machine Learning Potentials Capturing Nonlocal Charge Transfer</a:t>
            </a:r>
          </a:p>
          <a:p>
            <a:r>
              <a:rPr lang="en-US" sz="1200" dirty="0" err="1" smtClean="0"/>
              <a:t>Tsz</a:t>
            </a:r>
            <a:r>
              <a:rPr lang="en-US" sz="1200" dirty="0" smtClean="0"/>
              <a:t> </a:t>
            </a:r>
            <a:r>
              <a:rPr lang="en-US" sz="1200" dirty="0" err="1" smtClean="0"/>
              <a:t>Wai</a:t>
            </a:r>
            <a:r>
              <a:rPr lang="en-US" sz="1200" dirty="0" smtClean="0"/>
              <a:t> </a:t>
            </a:r>
            <a:r>
              <a:rPr lang="en-US" sz="1200" dirty="0" err="1" smtClean="0"/>
              <a:t>Ko</a:t>
            </a:r>
            <a:r>
              <a:rPr lang="en-US" sz="1200" dirty="0" smtClean="0"/>
              <a:t> et. al.  </a:t>
            </a:r>
            <a:r>
              <a:rPr lang="en-US" sz="1200" i="1" dirty="0" smtClean="0"/>
              <a:t>Acc. Chem. Res.</a:t>
            </a:r>
            <a:r>
              <a:rPr lang="en-US" sz="1200" dirty="0" smtClean="0"/>
              <a:t> 2021, 54, 4, 808–817</a:t>
            </a:r>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4237223" y="3657600"/>
            <a:ext cx="4678177" cy="246697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533400" y="533400"/>
            <a:ext cx="5084912" cy="3300413"/>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304800" y="3886200"/>
            <a:ext cx="3352800" cy="2334395"/>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a:srcRect/>
          <a:stretch>
            <a:fillRect/>
          </a:stretch>
        </p:blipFill>
        <p:spPr bwMode="auto">
          <a:xfrm>
            <a:off x="5867400" y="457200"/>
            <a:ext cx="2689444" cy="3052763"/>
          </a:xfrm>
          <a:prstGeom prst="rect">
            <a:avLst/>
          </a:prstGeom>
          <a:noFill/>
          <a:ln w="9525">
            <a:noFill/>
            <a:miter lim="800000"/>
            <a:headEnd/>
            <a:tailEnd/>
          </a:ln>
          <a:effectLst/>
        </p:spPr>
      </p:pic>
      <p:sp>
        <p:nvSpPr>
          <p:cNvPr id="6" name="TextBox 5"/>
          <p:cNvSpPr txBox="1"/>
          <p:nvPr/>
        </p:nvSpPr>
        <p:spPr>
          <a:xfrm>
            <a:off x="3962400" y="152400"/>
            <a:ext cx="1221809" cy="369332"/>
          </a:xfrm>
          <a:prstGeom prst="rect">
            <a:avLst/>
          </a:prstGeom>
          <a:noFill/>
        </p:spPr>
        <p:txBody>
          <a:bodyPr wrap="none" rtlCol="0">
            <a:spAutoFit/>
          </a:bodyPr>
          <a:lstStyle/>
          <a:p>
            <a:r>
              <a:rPr lang="en-US" dirty="0" smtClean="0"/>
              <a:t>4G-HDNNP</a:t>
            </a:r>
            <a:endParaRPr lang="en-US" dirty="0"/>
          </a:p>
        </p:txBody>
      </p:sp>
      <p:sp>
        <p:nvSpPr>
          <p:cNvPr id="8" name="Rectangle 7"/>
          <p:cNvSpPr/>
          <p:nvPr/>
        </p:nvSpPr>
        <p:spPr>
          <a:xfrm>
            <a:off x="381000" y="6211669"/>
            <a:ext cx="9525000" cy="646331"/>
          </a:xfrm>
          <a:prstGeom prst="rect">
            <a:avLst/>
          </a:prstGeom>
        </p:spPr>
        <p:txBody>
          <a:bodyPr wrap="square">
            <a:spAutoFit/>
          </a:bodyPr>
          <a:lstStyle/>
          <a:p>
            <a:r>
              <a:rPr lang="en-US" sz="1200" b="1" dirty="0" smtClean="0"/>
              <a:t>General-Purpose Machine Learning Potentials Capturing Nonlocal Charge Transfer</a:t>
            </a:r>
          </a:p>
          <a:p>
            <a:r>
              <a:rPr lang="en-US" sz="1200" dirty="0" err="1" smtClean="0"/>
              <a:t>Tsz</a:t>
            </a:r>
            <a:r>
              <a:rPr lang="en-US" sz="1200" dirty="0" smtClean="0"/>
              <a:t> </a:t>
            </a:r>
            <a:r>
              <a:rPr lang="en-US" sz="1200" dirty="0" err="1" smtClean="0"/>
              <a:t>Wai</a:t>
            </a:r>
            <a:r>
              <a:rPr lang="en-US" sz="1200" dirty="0" smtClean="0"/>
              <a:t> </a:t>
            </a:r>
            <a:r>
              <a:rPr lang="en-US" sz="1200" dirty="0" err="1" smtClean="0"/>
              <a:t>Ko</a:t>
            </a:r>
            <a:r>
              <a:rPr lang="en-US" sz="1200" dirty="0" smtClean="0"/>
              <a:t>, Jonas A. </a:t>
            </a:r>
            <a:r>
              <a:rPr lang="en-US" sz="1200" dirty="0" err="1" smtClean="0"/>
              <a:t>Finkler</a:t>
            </a:r>
            <a:r>
              <a:rPr lang="en-US" sz="1200" dirty="0" smtClean="0"/>
              <a:t>, Stefan </a:t>
            </a:r>
            <a:r>
              <a:rPr lang="en-US" sz="1200" dirty="0" err="1" smtClean="0"/>
              <a:t>Goedecker</a:t>
            </a:r>
            <a:r>
              <a:rPr lang="en-US" sz="1200" b="1" dirty="0" smtClean="0"/>
              <a:t>*</a:t>
            </a:r>
            <a:r>
              <a:rPr lang="en-US" sz="1200" dirty="0" smtClean="0"/>
              <a:t>, and </a:t>
            </a:r>
            <a:r>
              <a:rPr lang="en-US" sz="1200" dirty="0" err="1" smtClean="0"/>
              <a:t>Jörg</a:t>
            </a:r>
            <a:r>
              <a:rPr lang="en-US" sz="1200" dirty="0" smtClean="0"/>
              <a:t> </a:t>
            </a:r>
            <a:r>
              <a:rPr lang="en-US" sz="1200" dirty="0" err="1" smtClean="0"/>
              <a:t>Behler</a:t>
            </a:r>
            <a:r>
              <a:rPr lang="en-US" sz="1200" b="1" dirty="0" smtClean="0"/>
              <a:t>*</a:t>
            </a:r>
            <a:endParaRPr lang="en-US" sz="1200" dirty="0" smtClean="0"/>
          </a:p>
          <a:p>
            <a:r>
              <a:rPr lang="en-US" sz="1200" i="1" dirty="0" smtClean="0"/>
              <a:t>Acc. Chem. Res.</a:t>
            </a:r>
            <a:r>
              <a:rPr lang="en-US" sz="1200" dirty="0" smtClean="0"/>
              <a:t> 2021, 54, 4, 808–817</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228600" y="1066800"/>
            <a:ext cx="4419600" cy="4572000"/>
          </a:xfrm>
        </p:spPr>
        <p:txBody>
          <a:bodyPr>
            <a:normAutofit/>
          </a:bodyPr>
          <a:lstStyle/>
          <a:p>
            <a:r>
              <a:rPr lang="en-US" sz="1800" dirty="0" smtClean="0"/>
              <a:t>3D distributions from 3DRISM (</a:t>
            </a:r>
            <a:r>
              <a:rPr lang="en-US" sz="1800" dirty="0" err="1" smtClean="0"/>
              <a:t>ConvNN</a:t>
            </a:r>
            <a:r>
              <a:rPr lang="en-US" sz="1800" dirty="0" smtClean="0"/>
              <a:t>)</a:t>
            </a:r>
          </a:p>
          <a:p>
            <a:pPr algn="just"/>
            <a:r>
              <a:rPr lang="en-US" sz="1800" dirty="0" smtClean="0"/>
              <a:t>Through a set of mathematical operations  in </a:t>
            </a:r>
            <a:r>
              <a:rPr lang="en-US" sz="1800" dirty="0" err="1" smtClean="0"/>
              <a:t>convolutional</a:t>
            </a:r>
            <a:r>
              <a:rPr lang="en-US" sz="1800" dirty="0" smtClean="0"/>
              <a:t> neural network a 3D volume transformed to a set of features which then passed through a fully connected layer and gives a BCF prediction (</a:t>
            </a:r>
            <a:r>
              <a:rPr lang="en-US" sz="1800" i="1" dirty="0" err="1" smtClean="0"/>
              <a:t>Bioconcentration</a:t>
            </a:r>
            <a:r>
              <a:rPr lang="en-US" sz="1800" i="1" dirty="0" smtClean="0"/>
              <a:t> factor*</a:t>
            </a:r>
            <a:r>
              <a:rPr lang="en-US" sz="1800" dirty="0" smtClean="0"/>
              <a:t>)</a:t>
            </a:r>
          </a:p>
        </p:txBody>
      </p:sp>
      <p:pic>
        <p:nvPicPr>
          <p:cNvPr id="6147" name="Picture 3"/>
          <p:cNvPicPr>
            <a:picLocks noChangeAspect="1" noChangeArrowheads="1"/>
          </p:cNvPicPr>
          <p:nvPr/>
        </p:nvPicPr>
        <p:blipFill>
          <a:blip r:embed="rId2"/>
          <a:srcRect/>
          <a:stretch>
            <a:fillRect/>
          </a:stretch>
        </p:blipFill>
        <p:spPr bwMode="auto">
          <a:xfrm>
            <a:off x="4876800" y="838200"/>
            <a:ext cx="3810000" cy="5360652"/>
          </a:xfrm>
          <a:prstGeom prst="rect">
            <a:avLst/>
          </a:prstGeom>
          <a:noFill/>
          <a:ln w="9525">
            <a:noFill/>
            <a:miter lim="800000"/>
            <a:headEnd/>
            <a:tailEnd/>
          </a:ln>
          <a:effectLst/>
        </p:spPr>
      </p:pic>
      <p:sp>
        <p:nvSpPr>
          <p:cNvPr id="8" name="Rectangle 7"/>
          <p:cNvSpPr/>
          <p:nvPr/>
        </p:nvSpPr>
        <p:spPr>
          <a:xfrm>
            <a:off x="4876800" y="6172200"/>
            <a:ext cx="4114800" cy="523220"/>
          </a:xfrm>
          <a:prstGeom prst="rect">
            <a:avLst/>
          </a:prstGeom>
        </p:spPr>
        <p:txBody>
          <a:bodyPr wrap="square">
            <a:spAutoFit/>
          </a:bodyPr>
          <a:lstStyle/>
          <a:p>
            <a:r>
              <a:rPr lang="en-US" sz="1400" dirty="0" smtClean="0"/>
              <a:t>S. </a:t>
            </a:r>
            <a:r>
              <a:rPr lang="en-US" sz="1400" dirty="0" err="1" smtClean="0"/>
              <a:t>Sosnin</a:t>
            </a:r>
            <a:r>
              <a:rPr lang="en-US" sz="1400" dirty="0" smtClean="0"/>
              <a:t>, M. </a:t>
            </a:r>
            <a:r>
              <a:rPr lang="en-US" sz="1400" dirty="0" err="1" smtClean="0"/>
              <a:t>Misin</a:t>
            </a:r>
            <a:r>
              <a:rPr lang="en-US" sz="1400" dirty="0" smtClean="0"/>
              <a:t>, D. S. Palmer, M. V. </a:t>
            </a:r>
            <a:r>
              <a:rPr lang="en-US" sz="1400" dirty="0" err="1" smtClean="0"/>
              <a:t>Fedorov</a:t>
            </a:r>
            <a:endParaRPr lang="en-US" sz="1400" dirty="0"/>
          </a:p>
          <a:p>
            <a:r>
              <a:rPr lang="en-US" sz="1400" dirty="0" smtClean="0"/>
              <a:t>https</a:t>
            </a:r>
            <a:r>
              <a:rPr lang="en-US" sz="1400" dirty="0"/>
              <a:t>://doi.org/10.1088/1361-648X/aad076</a:t>
            </a:r>
          </a:p>
        </p:txBody>
      </p:sp>
      <p:pic>
        <p:nvPicPr>
          <p:cNvPr id="11266" name="Picture 2"/>
          <p:cNvPicPr>
            <a:picLocks noChangeAspect="1" noChangeArrowheads="1"/>
          </p:cNvPicPr>
          <p:nvPr/>
        </p:nvPicPr>
        <p:blipFill>
          <a:blip r:embed="rId3"/>
          <a:srcRect/>
          <a:stretch>
            <a:fillRect/>
          </a:stretch>
        </p:blipFill>
        <p:spPr bwMode="auto">
          <a:xfrm>
            <a:off x="228600" y="4343400"/>
            <a:ext cx="4300537" cy="1076681"/>
          </a:xfrm>
          <a:prstGeom prst="rect">
            <a:avLst/>
          </a:prstGeom>
          <a:noFill/>
          <a:ln w="9525">
            <a:noFill/>
            <a:miter lim="800000"/>
            <a:headEnd/>
            <a:tailEnd/>
          </a:ln>
          <a:effectLst/>
        </p:spPr>
      </p:pic>
      <p:sp>
        <p:nvSpPr>
          <p:cNvPr id="7" name="Title 1"/>
          <p:cNvSpPr txBox="1">
            <a:spLocks/>
          </p:cNvSpPr>
          <p:nvPr/>
        </p:nvSpPr>
        <p:spPr>
          <a:xfrm>
            <a:off x="457200" y="274638"/>
            <a:ext cx="8229600" cy="5635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Recently proposed descriptors</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2050" name="Picture 2"/>
          <p:cNvPicPr>
            <a:picLocks noChangeAspect="1" noChangeArrowheads="1"/>
          </p:cNvPicPr>
          <p:nvPr/>
        </p:nvPicPr>
        <p:blipFill>
          <a:blip r:embed="rId4"/>
          <a:srcRect/>
          <a:stretch>
            <a:fillRect/>
          </a:stretch>
        </p:blipFill>
        <p:spPr bwMode="auto">
          <a:xfrm>
            <a:off x="1295400" y="3352800"/>
            <a:ext cx="2209800" cy="652072"/>
          </a:xfrm>
          <a:prstGeom prst="rect">
            <a:avLst/>
          </a:prstGeom>
          <a:noFill/>
          <a:ln w="9525">
            <a:noFill/>
            <a:miter lim="800000"/>
            <a:headEnd/>
            <a:tailEnd/>
          </a:ln>
          <a:effectLst/>
        </p:spPr>
      </p:pic>
      <p:sp>
        <p:nvSpPr>
          <p:cNvPr id="11" name="TextBox 10"/>
          <p:cNvSpPr txBox="1"/>
          <p:nvPr/>
        </p:nvSpPr>
        <p:spPr>
          <a:xfrm>
            <a:off x="0" y="5867400"/>
            <a:ext cx="4572000" cy="830997"/>
          </a:xfrm>
          <a:prstGeom prst="rect">
            <a:avLst/>
          </a:prstGeom>
          <a:noFill/>
        </p:spPr>
        <p:txBody>
          <a:bodyPr wrap="square" rtlCol="0">
            <a:spAutoFit/>
          </a:bodyPr>
          <a:lstStyle/>
          <a:p>
            <a:pPr algn="just"/>
            <a:r>
              <a:rPr lang="en-US" sz="1200" dirty="0" smtClean="0"/>
              <a:t>*This factor is an important parameter for estimating the potential danger of an organic  compound. The ability of a compound to penetrate and remain in an organism may influence the toxicity and </a:t>
            </a:r>
            <a:r>
              <a:rPr lang="en-US" sz="1200" dirty="0" err="1" smtClean="0"/>
              <a:t>mutagenicity</a:t>
            </a:r>
            <a:r>
              <a:rPr lang="en-US" sz="1200" dirty="0" smtClean="0"/>
              <a:t>, and so may  </a:t>
            </a:r>
            <a:r>
              <a:rPr lang="en-US" sz="1200" dirty="0" err="1" smtClean="0"/>
              <a:t>eveal</a:t>
            </a:r>
            <a:r>
              <a:rPr lang="en-US" sz="1200" dirty="0" smtClean="0"/>
              <a:t> potential environmental risks.</a:t>
            </a:r>
            <a:endParaRPr lang="en-US" sz="1200" dirty="0"/>
          </a:p>
        </p:txBody>
      </p:sp>
      <p:sp>
        <p:nvSpPr>
          <p:cNvPr id="12" name="TextBox 11"/>
          <p:cNvSpPr txBox="1"/>
          <p:nvPr/>
        </p:nvSpPr>
        <p:spPr>
          <a:xfrm>
            <a:off x="685800" y="304800"/>
            <a:ext cx="378630" cy="369332"/>
          </a:xfrm>
          <a:prstGeom prst="rect">
            <a:avLst/>
          </a:prstGeom>
          <a:noFill/>
        </p:spPr>
        <p:txBody>
          <a:bodyPr wrap="none" rtlCol="0">
            <a:spAutoFit/>
          </a:bodyPr>
          <a:lstStyle/>
          <a:p>
            <a:r>
              <a:rPr lang="ru-RU" dirty="0" smtClean="0">
                <a:solidFill>
                  <a:srgbClr val="FF0000"/>
                </a:solidFill>
                <a:sym typeface="Wingdings"/>
                <a:hlinkClick r:id="rId5" action="ppaction://hlinksldjump"/>
              </a:rPr>
              <a: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dirty="0" smtClean="0"/>
              <a:t>Recently proposed descriptors</a:t>
            </a:r>
            <a:endParaRPr lang="en-US" sz="2800" dirty="0"/>
          </a:p>
        </p:txBody>
      </p:sp>
      <p:sp>
        <p:nvSpPr>
          <p:cNvPr id="4" name="Content Placeholder 3"/>
          <p:cNvSpPr>
            <a:spLocks noGrp="1"/>
          </p:cNvSpPr>
          <p:nvPr>
            <p:ph sz="quarter" idx="1"/>
          </p:nvPr>
        </p:nvSpPr>
        <p:spPr>
          <a:xfrm>
            <a:off x="533400" y="990600"/>
            <a:ext cx="8229600" cy="4525963"/>
          </a:xfrm>
        </p:spPr>
        <p:txBody>
          <a:bodyPr>
            <a:normAutofit/>
          </a:bodyPr>
          <a:lstStyle/>
          <a:p>
            <a:r>
              <a:rPr lang="en-US" sz="2400" dirty="0" smtClean="0"/>
              <a:t>Solvent accessible surfaces, </a:t>
            </a:r>
            <a:r>
              <a:rPr lang="en-US" sz="2400" dirty="0" smtClean="0">
                <a:sym typeface="Symbol"/>
              </a:rPr>
              <a:t>-profiles</a:t>
            </a:r>
            <a:r>
              <a:rPr lang="en-US" sz="2400" dirty="0" smtClean="0"/>
              <a:t> by COSMO-RS</a:t>
            </a:r>
          </a:p>
          <a:p>
            <a:pPr lvl="1"/>
            <a:r>
              <a:rPr lang="en-US" sz="1600" dirty="0" smtClean="0"/>
              <a:t>COSMO-RS is a fast and efficient tool for molecular similarity screening. These methods rely on solvent-accessible surfaces with induced charges screening the electrostatic potential produced by nuclear charges and electronic density. The COSMO-RS σ-profiles capture in a one-dimensional (1D) format the entire set of chemical properties calculated from quantum chemistry, including hydrogen bond donor and acceptor, and hydrophobic (</a:t>
            </a:r>
            <a:r>
              <a:rPr lang="en-US" sz="1600" dirty="0" err="1" smtClean="0"/>
              <a:t>lipophilic</a:t>
            </a:r>
            <a:r>
              <a:rPr lang="en-US" sz="1600" dirty="0" smtClean="0"/>
              <a:t>) interactions.</a:t>
            </a:r>
          </a:p>
        </p:txBody>
      </p:sp>
      <p:pic>
        <p:nvPicPr>
          <p:cNvPr id="5" name="Picture 11"/>
          <p:cNvPicPr>
            <a:picLocks noChangeAspect="1" noChangeArrowheads="1"/>
          </p:cNvPicPr>
          <p:nvPr/>
        </p:nvPicPr>
        <p:blipFill>
          <a:blip r:embed="rId2"/>
          <a:srcRect/>
          <a:stretch>
            <a:fillRect/>
          </a:stretch>
        </p:blipFill>
        <p:spPr bwMode="auto">
          <a:xfrm>
            <a:off x="533399" y="2971800"/>
            <a:ext cx="3973073" cy="3209825"/>
          </a:xfrm>
          <a:prstGeom prst="rect">
            <a:avLst/>
          </a:prstGeom>
          <a:noFill/>
          <a:ln w="9525">
            <a:noFill/>
            <a:miter lim="800000"/>
            <a:headEnd/>
            <a:tailEnd/>
          </a:ln>
          <a:effectLst/>
        </p:spPr>
      </p:pic>
      <p:sp>
        <p:nvSpPr>
          <p:cNvPr id="6" name="Rectangle 5"/>
          <p:cNvSpPr/>
          <p:nvPr/>
        </p:nvSpPr>
        <p:spPr>
          <a:xfrm>
            <a:off x="5181600" y="6096000"/>
            <a:ext cx="3733800" cy="646331"/>
          </a:xfrm>
          <a:prstGeom prst="rect">
            <a:avLst/>
          </a:prstGeom>
        </p:spPr>
        <p:txBody>
          <a:bodyPr wrap="square">
            <a:spAutoFit/>
          </a:bodyPr>
          <a:lstStyle/>
          <a:p>
            <a:r>
              <a:rPr lang="en-US" sz="1200" dirty="0" smtClean="0"/>
              <a:t>Sergey </a:t>
            </a:r>
            <a:r>
              <a:rPr lang="en-US" sz="1200" dirty="0" err="1" smtClean="0"/>
              <a:t>Gusarov</a:t>
            </a:r>
            <a:r>
              <a:rPr lang="en-US" sz="1200" dirty="0" smtClean="0"/>
              <a:t> and </a:t>
            </a:r>
            <a:r>
              <a:rPr lang="en-US" sz="1200" dirty="0" err="1" smtClean="0"/>
              <a:t>Stanislav</a:t>
            </a:r>
            <a:r>
              <a:rPr lang="en-US" sz="1200" dirty="0" smtClean="0"/>
              <a:t> R. </a:t>
            </a:r>
            <a:r>
              <a:rPr lang="en-US" sz="1200" dirty="0" err="1" smtClean="0"/>
              <a:t>Stoyanov</a:t>
            </a:r>
            <a:endParaRPr lang="de-DE" sz="1200" i="1" dirty="0" smtClean="0"/>
          </a:p>
          <a:p>
            <a:r>
              <a:rPr lang="de-DE" sz="1200" i="1" dirty="0" smtClean="0"/>
              <a:t>J. Phys. Chem. Lett.</a:t>
            </a:r>
            <a:r>
              <a:rPr lang="de-DE" sz="1200" dirty="0" smtClean="0"/>
              <a:t> 2020, 11, 21, 9408–9414</a:t>
            </a:r>
            <a:endParaRPr lang="en-US" sz="1200" dirty="0" smtClean="0"/>
          </a:p>
          <a:p>
            <a:r>
              <a:rPr lang="en-US" sz="1200" dirty="0" smtClean="0"/>
              <a:t>https</a:t>
            </a:r>
            <a:r>
              <a:rPr lang="en-US" sz="1200" dirty="0"/>
              <a:t>://dx.doi.org/10.1021/acs.jpclett.0c02836</a:t>
            </a:r>
          </a:p>
        </p:txBody>
      </p:sp>
      <p:pic>
        <p:nvPicPr>
          <p:cNvPr id="5123" name="Picture 3"/>
          <p:cNvPicPr>
            <a:picLocks noChangeAspect="1" noChangeArrowheads="1"/>
          </p:cNvPicPr>
          <p:nvPr/>
        </p:nvPicPr>
        <p:blipFill>
          <a:blip r:embed="rId3"/>
          <a:srcRect/>
          <a:stretch>
            <a:fillRect/>
          </a:stretch>
        </p:blipFill>
        <p:spPr bwMode="auto">
          <a:xfrm>
            <a:off x="5105400" y="2971800"/>
            <a:ext cx="3733800" cy="29314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533400" y="990600"/>
            <a:ext cx="8229600" cy="4525963"/>
          </a:xfrm>
        </p:spPr>
        <p:txBody>
          <a:bodyPr>
            <a:normAutofit/>
          </a:bodyPr>
          <a:lstStyle/>
          <a:p>
            <a:r>
              <a:rPr lang="en-US" sz="2400" dirty="0" smtClean="0"/>
              <a:t>2D Fukui Functions (catalysis)</a:t>
            </a:r>
          </a:p>
          <a:p>
            <a:pPr algn="just"/>
            <a:r>
              <a:rPr lang="en-US" sz="1600" dirty="0" smtClean="0"/>
              <a:t>The concept of the FF was introduced as the response of the electronic density of a molecular system to the addition or removal of a given number of electrons. There is a strong connection of the FF to chemical activity and catalytic properties</a:t>
            </a:r>
          </a:p>
        </p:txBody>
      </p:sp>
      <p:pic>
        <p:nvPicPr>
          <p:cNvPr id="7171" name="Picture 3"/>
          <p:cNvPicPr>
            <a:picLocks noChangeAspect="1" noChangeArrowheads="1"/>
          </p:cNvPicPr>
          <p:nvPr/>
        </p:nvPicPr>
        <p:blipFill>
          <a:blip r:embed="rId2"/>
          <a:srcRect/>
          <a:stretch>
            <a:fillRect/>
          </a:stretch>
        </p:blipFill>
        <p:spPr bwMode="auto">
          <a:xfrm>
            <a:off x="228600" y="2286000"/>
            <a:ext cx="4287352" cy="4150157"/>
          </a:xfrm>
          <a:prstGeom prst="rect">
            <a:avLst/>
          </a:prstGeom>
          <a:noFill/>
          <a:ln w="9525">
            <a:noFill/>
            <a:miter lim="800000"/>
            <a:headEnd/>
            <a:tailEnd/>
          </a:ln>
          <a:effectLst/>
        </p:spPr>
      </p:pic>
      <p:sp>
        <p:nvSpPr>
          <p:cNvPr id="7" name="Rectangle 6"/>
          <p:cNvSpPr/>
          <p:nvPr/>
        </p:nvSpPr>
        <p:spPr>
          <a:xfrm>
            <a:off x="5410200" y="5867400"/>
            <a:ext cx="3549370" cy="523220"/>
          </a:xfrm>
          <a:prstGeom prst="rect">
            <a:avLst/>
          </a:prstGeom>
        </p:spPr>
        <p:txBody>
          <a:bodyPr wrap="none">
            <a:spAutoFit/>
          </a:bodyPr>
          <a:lstStyle/>
          <a:p>
            <a:r>
              <a:rPr lang="en-US" sz="1400" dirty="0" smtClean="0"/>
              <a:t>S. </a:t>
            </a:r>
            <a:r>
              <a:rPr lang="en-US" sz="1400" dirty="0" err="1" smtClean="0"/>
              <a:t>Gusarov</a:t>
            </a:r>
            <a:r>
              <a:rPr lang="en-US" sz="1400" dirty="0" smtClean="0"/>
              <a:t>, S. </a:t>
            </a:r>
            <a:r>
              <a:rPr lang="en-US" sz="1400" dirty="0"/>
              <a:t>R. </a:t>
            </a:r>
            <a:r>
              <a:rPr lang="en-US" sz="1400" dirty="0" err="1"/>
              <a:t>Stoyanov</a:t>
            </a:r>
            <a:r>
              <a:rPr lang="en-US" sz="1400" dirty="0" smtClean="0"/>
              <a:t>, S. </a:t>
            </a:r>
            <a:r>
              <a:rPr lang="en-US" sz="1400" dirty="0" err="1"/>
              <a:t>Siahrostami</a:t>
            </a:r>
            <a:endParaRPr lang="en-US" sz="1400" dirty="0" smtClean="0"/>
          </a:p>
          <a:p>
            <a:r>
              <a:rPr lang="en-US" sz="1400" dirty="0" smtClean="0"/>
              <a:t>J</a:t>
            </a:r>
            <a:r>
              <a:rPr lang="en-US" sz="1400" dirty="0"/>
              <a:t>. Phys. Chem. C 2020, 124, 10079−10084</a:t>
            </a:r>
          </a:p>
        </p:txBody>
      </p:sp>
      <p:sp>
        <p:nvSpPr>
          <p:cNvPr id="8" name="TextBox 7"/>
          <p:cNvSpPr txBox="1"/>
          <p:nvPr/>
        </p:nvSpPr>
        <p:spPr>
          <a:xfrm>
            <a:off x="4724400" y="2438400"/>
            <a:ext cx="4267200" cy="1815882"/>
          </a:xfrm>
          <a:prstGeom prst="rect">
            <a:avLst/>
          </a:prstGeom>
          <a:noFill/>
        </p:spPr>
        <p:txBody>
          <a:bodyPr wrap="square" rtlCol="0">
            <a:spAutoFit/>
          </a:bodyPr>
          <a:lstStyle/>
          <a:p>
            <a:pPr algn="just"/>
            <a:r>
              <a:rPr lang="en-US" sz="1600" dirty="0"/>
              <a:t>The FF </a:t>
            </a:r>
            <a:r>
              <a:rPr lang="en-US" sz="1600" dirty="0" smtClean="0"/>
              <a:t>characterizes the </a:t>
            </a:r>
            <a:r>
              <a:rPr lang="en-US" sz="1600" dirty="0"/>
              <a:t>local ability of a molecular system to donate and </a:t>
            </a:r>
            <a:r>
              <a:rPr lang="en-US" sz="1600" dirty="0" smtClean="0"/>
              <a:t>accept electrons</a:t>
            </a:r>
            <a:r>
              <a:rPr lang="en-US" sz="1600" dirty="0"/>
              <a:t>. For example, the regions with large positive values </a:t>
            </a:r>
            <a:r>
              <a:rPr lang="en-US" sz="1600" dirty="0" smtClean="0"/>
              <a:t>of  f</a:t>
            </a:r>
            <a:r>
              <a:rPr lang="en-US" sz="1600" dirty="0"/>
              <a:t>+ are the most favorable for a </a:t>
            </a:r>
            <a:r>
              <a:rPr lang="en-US" sz="1600" dirty="0" err="1"/>
              <a:t>nucleophilic</a:t>
            </a:r>
            <a:r>
              <a:rPr lang="en-US" sz="1600" dirty="0"/>
              <a:t> attack, while </a:t>
            </a:r>
            <a:r>
              <a:rPr lang="en-US" sz="1600" dirty="0" smtClean="0"/>
              <a:t>the regions </a:t>
            </a:r>
            <a:r>
              <a:rPr lang="en-US" sz="1600" dirty="0"/>
              <a:t>with large positive values </a:t>
            </a:r>
            <a:r>
              <a:rPr lang="en-US" sz="1600" dirty="0" smtClean="0"/>
              <a:t>of  </a:t>
            </a:r>
            <a:r>
              <a:rPr lang="en-US" sz="1600" dirty="0"/>
              <a:t>f− are the most suitable </a:t>
            </a:r>
            <a:r>
              <a:rPr lang="en-US" sz="1600" dirty="0" smtClean="0"/>
              <a:t>for </a:t>
            </a:r>
            <a:r>
              <a:rPr lang="en-US" sz="1600" dirty="0" err="1" smtClean="0"/>
              <a:t>electrophilic</a:t>
            </a:r>
            <a:r>
              <a:rPr lang="en-US" sz="1600" dirty="0" smtClean="0"/>
              <a:t> </a:t>
            </a:r>
            <a:r>
              <a:rPr lang="en-US" sz="1600" dirty="0"/>
              <a:t>attack.</a:t>
            </a:r>
          </a:p>
        </p:txBody>
      </p:sp>
      <p:sp>
        <p:nvSpPr>
          <p:cNvPr id="9" name="Title 1"/>
          <p:cNvSpPr txBox="1">
            <a:spLocks/>
          </p:cNvSpPr>
          <p:nvPr/>
        </p:nvSpPr>
        <p:spPr>
          <a:xfrm>
            <a:off x="457200" y="274638"/>
            <a:ext cx="8229600" cy="5635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Recently proposed ML descriptors</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srcRect/>
          <a:stretch>
            <a:fillRect/>
          </a:stretch>
        </p:blipFill>
        <p:spPr bwMode="auto">
          <a:xfrm>
            <a:off x="381000" y="1371600"/>
            <a:ext cx="8504238" cy="2847931"/>
          </a:xfrm>
          <a:prstGeom prst="rect">
            <a:avLst/>
          </a:prstGeom>
          <a:noFill/>
          <a:ln w="9525">
            <a:noFill/>
            <a:miter lim="800000"/>
            <a:headEnd/>
            <a:tailEnd/>
          </a:ln>
          <a:effectLst/>
        </p:spPr>
      </p:pic>
      <p:sp>
        <p:nvSpPr>
          <p:cNvPr id="5" name="Title 1"/>
          <p:cNvSpPr txBox="1">
            <a:spLocks/>
          </p:cNvSpPr>
          <p:nvPr/>
        </p:nvSpPr>
        <p:spPr>
          <a:xfrm>
            <a:off x="457200" y="274638"/>
            <a:ext cx="8229600" cy="5635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Recently proposed ML descriptors</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3886200" y="4953000"/>
            <a:ext cx="1008609" cy="461665"/>
          </a:xfrm>
          <a:prstGeom prst="rect">
            <a:avLst/>
          </a:prstGeom>
          <a:noFill/>
        </p:spPr>
        <p:txBody>
          <a:bodyPr wrap="none" rtlCol="0">
            <a:spAutoFit/>
          </a:bodyPr>
          <a:lstStyle/>
          <a:p>
            <a:r>
              <a:rPr lang="en-US" sz="2400" dirty="0" smtClean="0">
                <a:solidFill>
                  <a:srgbClr val="FF0000"/>
                </a:solidFill>
                <a:hlinkClick r:id="rId3" action="ppaction://hlinksldjump"/>
              </a:rPr>
              <a:t>CNNs?</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85799" y="533400"/>
            <a:ext cx="7848601" cy="4800600"/>
          </a:xfrm>
          <a:prstGeom prst="rect">
            <a:avLst/>
          </a:prstGeom>
          <a:noFill/>
          <a:ln w="9525">
            <a:noFill/>
            <a:miter lim="800000"/>
            <a:headEnd/>
            <a:tailEnd/>
          </a:ln>
          <a:effectLst/>
        </p:spPr>
      </p:pic>
      <p:sp>
        <p:nvSpPr>
          <p:cNvPr id="5" name="Rectangle 4"/>
          <p:cNvSpPr/>
          <p:nvPr/>
        </p:nvSpPr>
        <p:spPr>
          <a:xfrm>
            <a:off x="685800" y="152400"/>
            <a:ext cx="7162800" cy="523220"/>
          </a:xfrm>
          <a:prstGeom prst="rect">
            <a:avLst/>
          </a:prstGeom>
        </p:spPr>
        <p:txBody>
          <a:bodyPr wrap="square">
            <a:spAutoFit/>
          </a:bodyPr>
          <a:lstStyle/>
          <a:p>
            <a:pPr algn="ctr"/>
            <a:r>
              <a:rPr lang="en-US" sz="2800" dirty="0" smtClean="0"/>
              <a:t>A de novo molecular generation</a:t>
            </a:r>
            <a:endParaRPr lang="en-US" sz="2800" dirty="0"/>
          </a:p>
        </p:txBody>
      </p:sp>
      <p:sp>
        <p:nvSpPr>
          <p:cNvPr id="4" name="Rectangle 3"/>
          <p:cNvSpPr/>
          <p:nvPr/>
        </p:nvSpPr>
        <p:spPr>
          <a:xfrm>
            <a:off x="990600" y="5410200"/>
            <a:ext cx="7086600" cy="646331"/>
          </a:xfrm>
          <a:prstGeom prst="rect">
            <a:avLst/>
          </a:prstGeom>
        </p:spPr>
        <p:txBody>
          <a:bodyPr wrap="square">
            <a:spAutoFit/>
          </a:bodyPr>
          <a:lstStyle/>
          <a:p>
            <a:r>
              <a:rPr lang="en-US" sz="1200" dirty="0" smtClean="0"/>
              <a:t>The goal of a generative model is to model a data distribution, by training a model on large amounts of data and attempting to generate data like it. The loss function encodes the notion of likeness, measuring the differences between two distributions, the empirically observed and the generated.</a:t>
            </a:r>
            <a:endParaRPr lang="en-US" sz="1200" dirty="0"/>
          </a:p>
        </p:txBody>
      </p:sp>
      <p:sp>
        <p:nvSpPr>
          <p:cNvPr id="6" name="Rectangle 5"/>
          <p:cNvSpPr/>
          <p:nvPr/>
        </p:nvSpPr>
        <p:spPr>
          <a:xfrm>
            <a:off x="762000" y="2667000"/>
            <a:ext cx="1905000" cy="646331"/>
          </a:xfrm>
          <a:prstGeom prst="rect">
            <a:avLst/>
          </a:prstGeom>
        </p:spPr>
        <p:txBody>
          <a:bodyPr wrap="square">
            <a:spAutoFit/>
          </a:bodyPr>
          <a:lstStyle/>
          <a:p>
            <a:r>
              <a:rPr lang="en-US" sz="1200" dirty="0" err="1" smtClean="0"/>
              <a:t>heteroencoder</a:t>
            </a:r>
            <a:r>
              <a:rPr lang="en-US" sz="1200" dirty="0" smtClean="0"/>
              <a:t> was trained on 1,347,173 SMILES from the </a:t>
            </a:r>
            <a:r>
              <a:rPr lang="en-US" sz="1200" dirty="0" err="1" smtClean="0"/>
              <a:t>ChEMBL</a:t>
            </a:r>
            <a:r>
              <a:rPr lang="en-US" sz="1200" dirty="0" smtClean="0"/>
              <a:t> [36] </a:t>
            </a:r>
            <a:r>
              <a:rPr lang="en-US" sz="1200" dirty="0" err="1" smtClean="0"/>
              <a:t>datase</a:t>
            </a:r>
            <a:endParaRPr lang="en-US" sz="1200" dirty="0"/>
          </a:p>
        </p:txBody>
      </p:sp>
      <p:sp>
        <p:nvSpPr>
          <p:cNvPr id="7" name="Rectangle 6"/>
          <p:cNvSpPr/>
          <p:nvPr/>
        </p:nvSpPr>
        <p:spPr>
          <a:xfrm>
            <a:off x="914400" y="762000"/>
            <a:ext cx="1853392" cy="923330"/>
          </a:xfrm>
          <a:prstGeom prst="rect">
            <a:avLst/>
          </a:prstGeom>
        </p:spPr>
        <p:txBody>
          <a:bodyPr wrap="none">
            <a:spAutoFit/>
          </a:bodyPr>
          <a:lstStyle/>
          <a:p>
            <a:r>
              <a:rPr lang="en-US" dirty="0" smtClean="0"/>
              <a:t>Python</a:t>
            </a:r>
          </a:p>
          <a:p>
            <a:r>
              <a:rPr lang="en-US" dirty="0" err="1" smtClean="0"/>
              <a:t>TensorFlow</a:t>
            </a:r>
            <a:endParaRPr lang="en-US" dirty="0" smtClean="0"/>
          </a:p>
          <a:p>
            <a:r>
              <a:rPr lang="en-US" dirty="0" err="1" smtClean="0"/>
              <a:t>Scikit</a:t>
            </a:r>
            <a:r>
              <a:rPr lang="en-US" dirty="0" smtClean="0"/>
              <a:t>-learn (SVM)</a:t>
            </a:r>
            <a:endParaRPr lang="en-US" dirty="0"/>
          </a:p>
        </p:txBody>
      </p:sp>
      <p:sp>
        <p:nvSpPr>
          <p:cNvPr id="8" name="Rectangle 7"/>
          <p:cNvSpPr/>
          <p:nvPr/>
        </p:nvSpPr>
        <p:spPr>
          <a:xfrm>
            <a:off x="4419600" y="6096000"/>
            <a:ext cx="4572000" cy="646331"/>
          </a:xfrm>
          <a:prstGeom prst="rect">
            <a:avLst/>
          </a:prstGeom>
        </p:spPr>
        <p:txBody>
          <a:bodyPr>
            <a:spAutoFit/>
          </a:bodyPr>
          <a:lstStyle/>
          <a:p>
            <a:r>
              <a:rPr lang="en-US" sz="1200" dirty="0" smtClean="0"/>
              <a:t>A de novo molecular generation method using latent vector based generative adversarial network </a:t>
            </a:r>
            <a:r>
              <a:rPr lang="en-US" sz="1200" dirty="0" err="1" smtClean="0"/>
              <a:t>Prykhodko</a:t>
            </a:r>
            <a:r>
              <a:rPr lang="en-US" sz="1200" dirty="0" smtClean="0"/>
              <a:t> et al. J </a:t>
            </a:r>
            <a:r>
              <a:rPr lang="en-US" sz="1200" dirty="0" err="1" smtClean="0"/>
              <a:t>Cheminform</a:t>
            </a:r>
            <a:r>
              <a:rPr lang="en-US" sz="1200" dirty="0" smtClean="0"/>
              <a:t> (2019) 11:74</a:t>
            </a:r>
            <a:endParaRPr 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dirty="0" smtClean="0"/>
              <a:t>Data sets</a:t>
            </a:r>
            <a:endParaRPr lang="en-US" sz="2800" dirty="0"/>
          </a:p>
        </p:txBody>
      </p:sp>
      <p:pic>
        <p:nvPicPr>
          <p:cNvPr id="2050" name="Picture 2"/>
          <p:cNvPicPr>
            <a:picLocks noChangeAspect="1" noChangeArrowheads="1"/>
          </p:cNvPicPr>
          <p:nvPr/>
        </p:nvPicPr>
        <p:blipFill>
          <a:blip r:embed="rId2"/>
          <a:srcRect/>
          <a:stretch>
            <a:fillRect/>
          </a:stretch>
        </p:blipFill>
        <p:spPr bwMode="auto">
          <a:xfrm>
            <a:off x="766763" y="2205038"/>
            <a:ext cx="7610475" cy="24479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6781800" y="6248400"/>
            <a:ext cx="1981200" cy="304800"/>
          </a:xfrm>
          <a:prstGeom prst="rect">
            <a:avLst/>
          </a:prstGeom>
          <a:noFill/>
          <a:ln w="9525">
            <a:noFill/>
            <a:miter lim="800000"/>
            <a:headEnd/>
            <a:tailEnd/>
          </a:ln>
          <a:effectLst/>
        </p:spPr>
      </p:pic>
      <p:sp>
        <p:nvSpPr>
          <p:cNvPr id="6" name="Rectangle 5"/>
          <p:cNvSpPr/>
          <p:nvPr/>
        </p:nvSpPr>
        <p:spPr>
          <a:xfrm>
            <a:off x="762000" y="1371600"/>
            <a:ext cx="3562129" cy="369332"/>
          </a:xfrm>
          <a:prstGeom prst="rect">
            <a:avLst/>
          </a:prstGeom>
        </p:spPr>
        <p:txBody>
          <a:bodyPr wrap="none">
            <a:spAutoFit/>
          </a:bodyPr>
          <a:lstStyle/>
          <a:p>
            <a:r>
              <a:rPr lang="en-US" dirty="0" smtClean="0"/>
              <a:t>https://cccbdb.nist.gov/geom2x.asp</a:t>
            </a:r>
            <a:endParaRPr lang="en-US" dirty="0"/>
          </a:p>
        </p:txBody>
      </p:sp>
      <p:sp>
        <p:nvSpPr>
          <p:cNvPr id="7" name="Rectangle 6"/>
          <p:cNvSpPr/>
          <p:nvPr/>
        </p:nvSpPr>
        <p:spPr>
          <a:xfrm>
            <a:off x="4876800" y="1371600"/>
            <a:ext cx="3014736" cy="369332"/>
          </a:xfrm>
          <a:prstGeom prst="rect">
            <a:avLst/>
          </a:prstGeom>
        </p:spPr>
        <p:txBody>
          <a:bodyPr wrap="none">
            <a:spAutoFit/>
          </a:bodyPr>
          <a:lstStyle/>
          <a:p>
            <a:r>
              <a:rPr lang="en-US" dirty="0" smtClean="0"/>
              <a:t>http://quantum-machine.org/</a:t>
            </a:r>
            <a:endParaRPr lang="en-US" dirty="0"/>
          </a:p>
        </p:txBody>
      </p:sp>
      <p:sp>
        <p:nvSpPr>
          <p:cNvPr id="8" name="Rectangle 7"/>
          <p:cNvSpPr/>
          <p:nvPr/>
        </p:nvSpPr>
        <p:spPr>
          <a:xfrm>
            <a:off x="609600" y="5105400"/>
            <a:ext cx="3497817" cy="369332"/>
          </a:xfrm>
          <a:prstGeom prst="rect">
            <a:avLst/>
          </a:prstGeom>
        </p:spPr>
        <p:txBody>
          <a:bodyPr wrap="none">
            <a:spAutoFit/>
          </a:bodyPr>
          <a:lstStyle/>
          <a:p>
            <a:r>
              <a:rPr lang="en-US" dirty="0" smtClean="0"/>
              <a:t>https://pubchem.ncbi.nlm.nih.gov/</a:t>
            </a:r>
            <a:endParaRPr lang="en-US" dirty="0"/>
          </a:p>
        </p:txBody>
      </p:sp>
      <p:sp>
        <p:nvSpPr>
          <p:cNvPr id="9" name="Rectangle 8"/>
          <p:cNvSpPr/>
          <p:nvPr/>
        </p:nvSpPr>
        <p:spPr>
          <a:xfrm>
            <a:off x="4724400" y="5105400"/>
            <a:ext cx="3519681" cy="369332"/>
          </a:xfrm>
          <a:prstGeom prst="rect">
            <a:avLst/>
          </a:prstGeom>
        </p:spPr>
        <p:txBody>
          <a:bodyPr wrap="none">
            <a:spAutoFit/>
          </a:bodyPr>
          <a:lstStyle/>
          <a:p>
            <a:r>
              <a:rPr lang="en-US" dirty="0" smtClean="0"/>
              <a:t>https://moleculenet.org/datasets-1</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p:cNvPicPr>
            <a:picLocks noChangeAspect="1" noChangeArrowheads="1"/>
          </p:cNvPicPr>
          <p:nvPr/>
        </p:nvPicPr>
        <p:blipFill>
          <a:blip r:embed="rId2"/>
          <a:srcRect/>
          <a:stretch>
            <a:fillRect/>
          </a:stretch>
        </p:blipFill>
        <p:spPr bwMode="auto">
          <a:xfrm>
            <a:off x="152400" y="1066800"/>
            <a:ext cx="8826532" cy="4996434"/>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563562"/>
          </a:xfrm>
        </p:spPr>
        <p:txBody>
          <a:bodyPr>
            <a:normAutofit/>
          </a:bodyPr>
          <a:lstStyle/>
          <a:p>
            <a:r>
              <a:rPr lang="en-US" sz="2800" dirty="0" smtClean="0"/>
              <a:t>Biological Macromolecular Structures</a:t>
            </a:r>
            <a:endParaRPr lang="en-US" sz="2800" dirty="0"/>
          </a:p>
        </p:txBody>
      </p:sp>
      <p:pic>
        <p:nvPicPr>
          <p:cNvPr id="15363" name="Picture 3"/>
          <p:cNvPicPr>
            <a:picLocks noChangeAspect="1" noChangeArrowheads="1"/>
          </p:cNvPicPr>
          <p:nvPr/>
        </p:nvPicPr>
        <p:blipFill>
          <a:blip r:embed="rId3"/>
          <a:srcRect/>
          <a:stretch>
            <a:fillRect/>
          </a:stretch>
        </p:blipFill>
        <p:spPr bwMode="auto">
          <a:xfrm>
            <a:off x="1066800" y="2590800"/>
            <a:ext cx="3541998" cy="21288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533400" y="975242"/>
            <a:ext cx="8153400" cy="5349358"/>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a:srcRect/>
          <a:stretch>
            <a:fillRect/>
          </a:stretch>
        </p:blipFill>
        <p:spPr bwMode="auto">
          <a:xfrm>
            <a:off x="533400" y="609600"/>
            <a:ext cx="1133475" cy="990600"/>
          </a:xfrm>
          <a:prstGeom prst="rect">
            <a:avLst/>
          </a:prstGeom>
          <a:noFill/>
          <a:ln w="9525">
            <a:noFill/>
            <a:miter lim="800000"/>
            <a:headEnd/>
            <a:tailEnd/>
          </a:ln>
          <a:effectLst/>
        </p:spPr>
      </p:pic>
      <p:sp>
        <p:nvSpPr>
          <p:cNvPr id="4" name="TextBox 3"/>
          <p:cNvSpPr txBox="1"/>
          <p:nvPr/>
        </p:nvSpPr>
        <p:spPr>
          <a:xfrm>
            <a:off x="2819400" y="152400"/>
            <a:ext cx="3825278" cy="523220"/>
          </a:xfrm>
          <a:prstGeom prst="rect">
            <a:avLst/>
          </a:prstGeom>
          <a:noFill/>
        </p:spPr>
        <p:txBody>
          <a:bodyPr wrap="none" rtlCol="0">
            <a:spAutoFit/>
          </a:bodyPr>
          <a:lstStyle/>
          <a:p>
            <a:r>
              <a:rPr lang="en-US" sz="2800" dirty="0" smtClean="0"/>
              <a:t>Keyword search statistics</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828800" y="457200"/>
            <a:ext cx="5486400" cy="3305175"/>
          </a:xfrm>
          <a:prstGeom prst="rect">
            <a:avLst/>
          </a:prstGeom>
          <a:noFill/>
          <a:ln w="9525">
            <a:noFill/>
            <a:miter lim="800000"/>
            <a:headEnd/>
            <a:tailEnd/>
          </a:ln>
          <a:effectLst/>
        </p:spPr>
      </p:pic>
      <p:sp>
        <p:nvSpPr>
          <p:cNvPr id="7" name="Rectangle 6"/>
          <p:cNvSpPr/>
          <p:nvPr/>
        </p:nvSpPr>
        <p:spPr>
          <a:xfrm>
            <a:off x="533400" y="4343400"/>
            <a:ext cx="8001000" cy="1631216"/>
          </a:xfrm>
          <a:prstGeom prst="rect">
            <a:avLst/>
          </a:prstGeom>
        </p:spPr>
        <p:txBody>
          <a:bodyPr wrap="square">
            <a:spAutoFit/>
          </a:bodyPr>
          <a:lstStyle/>
          <a:p>
            <a:pPr>
              <a:buFont typeface="Arial" pitchFamily="34" charset="0"/>
              <a:buChar char="•"/>
            </a:pPr>
            <a:r>
              <a:rPr lang="en-US" sz="2000" dirty="0" smtClean="0"/>
              <a:t>ML algorithms estimate functional relationships without being given any explicit instructions of how to analyze or draw conclusions from the data </a:t>
            </a:r>
          </a:p>
          <a:p>
            <a:pPr>
              <a:buFont typeface="Arial" pitchFamily="34" charset="0"/>
              <a:buChar char="•"/>
            </a:pPr>
            <a:endParaRPr lang="en-US" sz="2000" dirty="0" smtClean="0"/>
          </a:p>
          <a:p>
            <a:pPr>
              <a:buFont typeface="Arial" pitchFamily="34" charset="0"/>
              <a:buChar char="•"/>
            </a:pPr>
            <a:r>
              <a:rPr lang="en-US" sz="2000" dirty="0" smtClean="0"/>
              <a:t>Learning algorithms can recover mappings between a set of inputs and corresponding outputs or just from the inputs alone</a:t>
            </a: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10243" name="Picture 3"/>
          <p:cNvPicPr>
            <a:picLocks noChangeAspect="1" noChangeArrowheads="1"/>
          </p:cNvPicPr>
          <p:nvPr/>
        </p:nvPicPr>
        <p:blipFill>
          <a:blip r:embed="rId2"/>
          <a:srcRect/>
          <a:stretch>
            <a:fillRect/>
          </a:stretch>
        </p:blipFill>
        <p:spPr bwMode="auto">
          <a:xfrm>
            <a:off x="1066800" y="1676400"/>
            <a:ext cx="6900482" cy="3714560"/>
          </a:xfrm>
          <a:prstGeom prst="rect">
            <a:avLst/>
          </a:prstGeom>
          <a:noFill/>
          <a:ln w="9525">
            <a:noFill/>
            <a:miter lim="800000"/>
            <a:headEnd/>
            <a:tailEnd/>
          </a:ln>
          <a:effectLst/>
        </p:spPr>
      </p:pic>
      <p:sp>
        <p:nvSpPr>
          <p:cNvPr id="5" name="Rectangle 4"/>
          <p:cNvSpPr/>
          <p:nvPr/>
        </p:nvSpPr>
        <p:spPr>
          <a:xfrm>
            <a:off x="533400" y="5715000"/>
            <a:ext cx="8382000" cy="923330"/>
          </a:xfrm>
          <a:prstGeom prst="rect">
            <a:avLst/>
          </a:prstGeom>
        </p:spPr>
        <p:txBody>
          <a:bodyPr wrap="square">
            <a:spAutoFit/>
          </a:bodyPr>
          <a:lstStyle/>
          <a:p>
            <a:r>
              <a:rPr lang="en-US" dirty="0" err="1" smtClean="0"/>
              <a:t>Unke</a:t>
            </a:r>
            <a:r>
              <a:rPr lang="en-US" dirty="0" smtClean="0"/>
              <a:t>, O.T., </a:t>
            </a:r>
            <a:r>
              <a:rPr lang="en-US" dirty="0" err="1" smtClean="0"/>
              <a:t>Chmiela</a:t>
            </a:r>
            <a:r>
              <a:rPr lang="en-US" dirty="0" smtClean="0"/>
              <a:t>, S., </a:t>
            </a:r>
            <a:r>
              <a:rPr lang="en-US" dirty="0" err="1" smtClean="0"/>
              <a:t>Gastegger</a:t>
            </a:r>
            <a:r>
              <a:rPr lang="en-US" dirty="0" smtClean="0"/>
              <a:t>, M. </a:t>
            </a:r>
            <a:r>
              <a:rPr lang="en-US" i="1" dirty="0" smtClean="0"/>
              <a:t>et al.</a:t>
            </a:r>
            <a:r>
              <a:rPr lang="en-US" dirty="0" smtClean="0"/>
              <a:t> </a:t>
            </a:r>
            <a:r>
              <a:rPr lang="en-US" dirty="0" err="1" smtClean="0"/>
              <a:t>SpookyNet</a:t>
            </a:r>
            <a:r>
              <a:rPr lang="en-US" dirty="0" smtClean="0"/>
              <a:t>: Learning force fields with electronic degrees of freedom and nonlocal effects. </a:t>
            </a:r>
            <a:r>
              <a:rPr lang="en-US" i="1" dirty="0" smtClean="0"/>
              <a:t>Nat </a:t>
            </a:r>
            <a:r>
              <a:rPr lang="en-US" i="1" dirty="0" err="1" smtClean="0"/>
              <a:t>Commun</a:t>
            </a:r>
            <a:r>
              <a:rPr lang="en-US" dirty="0" smtClean="0"/>
              <a:t> </a:t>
            </a:r>
            <a:r>
              <a:rPr lang="en-US" b="1" dirty="0" smtClean="0"/>
              <a:t>12, </a:t>
            </a:r>
            <a:r>
              <a:rPr lang="en-US" dirty="0" smtClean="0"/>
              <a:t>7273 (2021). https://doi.org/10.1038/s41467-021-27504-0</a:t>
            </a:r>
            <a:endParaRPr lang="en-US" dirty="0"/>
          </a:p>
        </p:txBody>
      </p:sp>
      <p:sp>
        <p:nvSpPr>
          <p:cNvPr id="6" name="Rectangle 5"/>
          <p:cNvSpPr/>
          <p:nvPr/>
        </p:nvSpPr>
        <p:spPr>
          <a:xfrm>
            <a:off x="7315200" y="1143000"/>
            <a:ext cx="918713" cy="369332"/>
          </a:xfrm>
          <a:prstGeom prst="rect">
            <a:avLst/>
          </a:prstGeom>
        </p:spPr>
        <p:txBody>
          <a:bodyPr wrap="none">
            <a:spAutoFit/>
          </a:bodyPr>
          <a:lstStyle/>
          <a:p>
            <a:r>
              <a:rPr lang="en-US" dirty="0" err="1" smtClean="0"/>
              <a:t>PyTorch</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38600" y="5486400"/>
            <a:ext cx="4572000" cy="923330"/>
          </a:xfrm>
          <a:prstGeom prst="rect">
            <a:avLst/>
          </a:prstGeom>
        </p:spPr>
        <p:txBody>
          <a:bodyPr>
            <a:spAutoFit/>
          </a:bodyPr>
          <a:lstStyle/>
          <a:p>
            <a:r>
              <a:rPr lang="en-US" dirty="0" smtClean="0"/>
              <a:t>Journal of Computer-Aided Molecular Design (2019) 33:965–971</a:t>
            </a:r>
          </a:p>
          <a:p>
            <a:r>
              <a:rPr lang="en-US" dirty="0" smtClean="0"/>
              <a:t>https://doi.org/10.1007/s10822-019-00253-5</a:t>
            </a:r>
            <a:endParaRPr lang="en-US" dirty="0"/>
          </a:p>
        </p:txBody>
      </p:sp>
      <p:sp>
        <p:nvSpPr>
          <p:cNvPr id="4" name="Rectangle 3"/>
          <p:cNvSpPr/>
          <p:nvPr/>
        </p:nvSpPr>
        <p:spPr>
          <a:xfrm>
            <a:off x="838200" y="533400"/>
            <a:ext cx="7696200" cy="646331"/>
          </a:xfrm>
          <a:prstGeom prst="rect">
            <a:avLst/>
          </a:prstGeom>
        </p:spPr>
        <p:txBody>
          <a:bodyPr wrap="square">
            <a:spAutoFit/>
          </a:bodyPr>
          <a:lstStyle/>
          <a:p>
            <a:r>
              <a:rPr lang="en-US" dirty="0" smtClean="0"/>
              <a:t>Prediction of </a:t>
            </a:r>
            <a:r>
              <a:rPr lang="en-US" dirty="0" err="1" smtClean="0"/>
              <a:t>P‑glycoprotein</a:t>
            </a:r>
            <a:r>
              <a:rPr lang="en-US" dirty="0" smtClean="0"/>
              <a:t> inhibitors with machine learning classification models and 3D‑RISM‑KH theory based </a:t>
            </a:r>
            <a:r>
              <a:rPr lang="en-US" dirty="0" err="1" smtClean="0"/>
              <a:t>solvation</a:t>
            </a:r>
            <a:r>
              <a:rPr lang="en-US" dirty="0" smtClean="0"/>
              <a:t> energy descriptors</a:t>
            </a:r>
            <a:endParaRPr lang="en-US" dirty="0"/>
          </a:p>
        </p:txBody>
      </p:sp>
      <p:sp>
        <p:nvSpPr>
          <p:cNvPr id="5" name="Rectangle 4"/>
          <p:cNvSpPr/>
          <p:nvPr/>
        </p:nvSpPr>
        <p:spPr>
          <a:xfrm>
            <a:off x="914400" y="1447800"/>
            <a:ext cx="5715000" cy="369332"/>
          </a:xfrm>
          <a:prstGeom prst="rect">
            <a:avLst/>
          </a:prstGeom>
        </p:spPr>
        <p:txBody>
          <a:bodyPr wrap="square">
            <a:spAutoFit/>
          </a:bodyPr>
          <a:lstStyle/>
          <a:p>
            <a:r>
              <a:rPr lang="en-US" dirty="0" err="1" smtClean="0"/>
              <a:t>Vijaya</a:t>
            </a:r>
            <a:r>
              <a:rPr lang="en-US" dirty="0" smtClean="0"/>
              <a:t> Kumar Hinge, </a:t>
            </a:r>
            <a:r>
              <a:rPr lang="en-US" dirty="0" err="1" smtClean="0"/>
              <a:t>Dipankar</a:t>
            </a:r>
            <a:r>
              <a:rPr lang="en-US" dirty="0" smtClean="0"/>
              <a:t> Roy, </a:t>
            </a:r>
            <a:r>
              <a:rPr lang="en-US" dirty="0" err="1" smtClean="0"/>
              <a:t>Andriy</a:t>
            </a:r>
            <a:r>
              <a:rPr lang="en-US" dirty="0" smtClean="0"/>
              <a:t> </a:t>
            </a:r>
            <a:r>
              <a:rPr lang="en-US" dirty="0" err="1" smtClean="0"/>
              <a:t>Kovalenko</a:t>
            </a:r>
            <a:endParaRPr lang="en-US" dirty="0"/>
          </a:p>
        </p:txBody>
      </p:sp>
      <p:pic>
        <p:nvPicPr>
          <p:cNvPr id="5122" name="Picture 2">
            <a:hlinkClick r:id="rId2" action="ppaction://hlinksldjump"/>
          </p:cNvPr>
          <p:cNvPicPr>
            <a:picLocks noChangeAspect="1" noChangeArrowheads="1"/>
          </p:cNvPicPr>
          <p:nvPr/>
        </p:nvPicPr>
        <p:blipFill>
          <a:blip r:embed="rId3"/>
          <a:srcRect/>
          <a:stretch>
            <a:fillRect/>
          </a:stretch>
        </p:blipFill>
        <p:spPr bwMode="auto">
          <a:xfrm>
            <a:off x="1752600" y="2133600"/>
            <a:ext cx="5573957" cy="30337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04800" y="685800"/>
            <a:ext cx="8610600" cy="451485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828800" y="990600"/>
            <a:ext cx="5629275" cy="4813893"/>
          </a:xfrm>
          <a:prstGeom prst="rect">
            <a:avLst/>
          </a:prstGeom>
          <a:noFill/>
          <a:ln w="9525">
            <a:noFill/>
            <a:miter lim="800000"/>
            <a:headEnd/>
            <a:tailEnd/>
          </a:ln>
          <a:effectLst/>
        </p:spPr>
      </p:pic>
      <p:sp>
        <p:nvSpPr>
          <p:cNvPr id="3" name="TextBox 2"/>
          <p:cNvSpPr txBox="1"/>
          <p:nvPr/>
        </p:nvSpPr>
        <p:spPr>
          <a:xfrm>
            <a:off x="2895600" y="304800"/>
            <a:ext cx="3667479" cy="523220"/>
          </a:xfrm>
          <a:prstGeom prst="rect">
            <a:avLst/>
          </a:prstGeom>
          <a:noFill/>
        </p:spPr>
        <p:txBody>
          <a:bodyPr wrap="none" rtlCol="0">
            <a:spAutoFit/>
          </a:bodyPr>
          <a:lstStyle/>
          <a:p>
            <a:r>
              <a:rPr lang="en-US" sz="2800" dirty="0" smtClean="0"/>
              <a:t>Reinforcement Learning</a:t>
            </a:r>
            <a:endParaRPr lang="en-US" sz="2800" dirty="0"/>
          </a:p>
        </p:txBody>
      </p:sp>
      <p:sp>
        <p:nvSpPr>
          <p:cNvPr id="5" name="Rectangle 4"/>
          <p:cNvSpPr/>
          <p:nvPr/>
        </p:nvSpPr>
        <p:spPr>
          <a:xfrm>
            <a:off x="4419600" y="6096000"/>
            <a:ext cx="4572000" cy="646331"/>
          </a:xfrm>
          <a:prstGeom prst="rect">
            <a:avLst/>
          </a:prstGeom>
        </p:spPr>
        <p:txBody>
          <a:bodyPr>
            <a:spAutoFit/>
          </a:bodyPr>
          <a:lstStyle/>
          <a:p>
            <a:r>
              <a:rPr lang="en-US" dirty="0" smtClean="0"/>
              <a:t>Science Advances, 2018, </a:t>
            </a:r>
            <a:r>
              <a:rPr lang="en-US" dirty="0" err="1" smtClean="0"/>
              <a:t>Vol</a:t>
            </a:r>
            <a:r>
              <a:rPr lang="en-US" dirty="0" smtClean="0"/>
              <a:t> 4, Issue 7</a:t>
            </a:r>
          </a:p>
          <a:p>
            <a:r>
              <a:rPr lang="en-US" dirty="0" smtClean="0">
                <a:hlinkClick r:id="rId3"/>
              </a:rPr>
              <a:t>DOI: 10.1126/sciadv.aap7885</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4724400" y="1066800"/>
            <a:ext cx="3715894" cy="3195413"/>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563562"/>
          </a:xfrm>
        </p:spPr>
        <p:txBody>
          <a:bodyPr vert="horz" lIns="91440" tIns="45720" rIns="91440" bIns="45720" rtlCol="0" anchor="ctr">
            <a:normAutofit/>
          </a:bodyPr>
          <a:lstStyle/>
          <a:p>
            <a:r>
              <a:rPr lang="en-US" sz="2800" dirty="0" smtClean="0">
                <a:solidFill>
                  <a:schemeClr val="accent1">
                    <a:lumMod val="50000"/>
                  </a:schemeClr>
                </a:solidFill>
              </a:rPr>
              <a:t>Molecular </a:t>
            </a:r>
            <a:r>
              <a:rPr lang="en-US" sz="2800" dirty="0" err="1" smtClean="0">
                <a:solidFill>
                  <a:schemeClr val="accent1">
                    <a:lumMod val="50000"/>
                  </a:schemeClr>
                </a:solidFill>
              </a:rPr>
              <a:t>Featurization</a:t>
            </a:r>
            <a:endParaRPr lang="en-US" sz="2800" dirty="0">
              <a:solidFill>
                <a:schemeClr val="accent1">
                  <a:lumMod val="50000"/>
                </a:schemeClr>
              </a:solidFill>
            </a:endParaRPr>
          </a:p>
        </p:txBody>
      </p:sp>
      <p:sp>
        <p:nvSpPr>
          <p:cNvPr id="3" name="Content Placeholder 2"/>
          <p:cNvSpPr>
            <a:spLocks noGrp="1"/>
          </p:cNvSpPr>
          <p:nvPr>
            <p:ph idx="1"/>
          </p:nvPr>
        </p:nvSpPr>
        <p:spPr>
          <a:xfrm>
            <a:off x="457200" y="1219200"/>
            <a:ext cx="3505200" cy="1524000"/>
          </a:xfrm>
        </p:spPr>
        <p:txBody>
          <a:bodyPr>
            <a:noAutofit/>
          </a:bodyPr>
          <a:lstStyle/>
          <a:p>
            <a:r>
              <a:rPr lang="en-US" sz="2000" dirty="0" smtClean="0"/>
              <a:t>Rotational invariance</a:t>
            </a:r>
          </a:p>
          <a:p>
            <a:r>
              <a:rPr lang="en-US" sz="2000" dirty="0" smtClean="0"/>
              <a:t>Translational invariance</a:t>
            </a:r>
            <a:endParaRPr lang="en-US" sz="2000" dirty="0"/>
          </a:p>
          <a:p>
            <a:r>
              <a:rPr lang="en-US" sz="2000" dirty="0" smtClean="0"/>
              <a:t>Permutation invariance</a:t>
            </a:r>
          </a:p>
          <a:p>
            <a:endParaRPr lang="en-US" sz="2000" dirty="0" smtClean="0"/>
          </a:p>
          <a:p>
            <a:r>
              <a:rPr lang="en-US" sz="2000" dirty="0" err="1" smtClean="0"/>
              <a:t>Invertibility</a:t>
            </a:r>
            <a:r>
              <a:rPr lang="en-US" sz="2000" dirty="0" smtClean="0"/>
              <a:t>*</a:t>
            </a:r>
            <a:endParaRPr lang="en-US" sz="2000" dirty="0"/>
          </a:p>
        </p:txBody>
      </p:sp>
      <p:sp>
        <p:nvSpPr>
          <p:cNvPr id="5" name="Rectangle 4"/>
          <p:cNvSpPr/>
          <p:nvPr/>
        </p:nvSpPr>
        <p:spPr>
          <a:xfrm>
            <a:off x="4724400" y="6248400"/>
            <a:ext cx="4319732" cy="461665"/>
          </a:xfrm>
          <a:prstGeom prst="rect">
            <a:avLst/>
          </a:prstGeom>
        </p:spPr>
        <p:txBody>
          <a:bodyPr wrap="square">
            <a:spAutoFit/>
          </a:bodyPr>
          <a:lstStyle/>
          <a:p>
            <a:r>
              <a:rPr lang="en-US" sz="1200" dirty="0" err="1"/>
              <a:t>Shampa</a:t>
            </a:r>
            <a:r>
              <a:rPr lang="en-US" sz="1200" dirty="0"/>
              <a:t> </a:t>
            </a:r>
            <a:r>
              <a:rPr lang="en-US" sz="1200" dirty="0" err="1" smtClean="0"/>
              <a:t>Raghunathan</a:t>
            </a:r>
            <a:r>
              <a:rPr lang="en-US" sz="1200" dirty="0" smtClean="0"/>
              <a:t> et.al </a:t>
            </a:r>
            <a:r>
              <a:rPr lang="pt-BR" sz="1200" dirty="0" smtClean="0"/>
              <a:t>Int </a:t>
            </a:r>
            <a:r>
              <a:rPr lang="pt-BR" sz="1200" dirty="0"/>
              <a:t>J Quantum Chem. 2022;122:e26870</a:t>
            </a:r>
            <a:endParaRPr lang="en-US" sz="1200" dirty="0" smtClean="0"/>
          </a:p>
          <a:p>
            <a:r>
              <a:rPr lang="en-US" sz="1200" dirty="0" smtClean="0"/>
              <a:t>https</a:t>
            </a:r>
            <a:r>
              <a:rPr lang="en-US" sz="1200" dirty="0"/>
              <a:t>://doi.org/10.1002/qua.26870</a:t>
            </a:r>
          </a:p>
        </p:txBody>
      </p:sp>
      <p:sp>
        <p:nvSpPr>
          <p:cNvPr id="7" name="Rectangle 6"/>
          <p:cNvSpPr/>
          <p:nvPr/>
        </p:nvSpPr>
        <p:spPr>
          <a:xfrm>
            <a:off x="304800" y="3048000"/>
            <a:ext cx="3200400" cy="1169551"/>
          </a:xfrm>
          <a:prstGeom prst="rect">
            <a:avLst/>
          </a:prstGeom>
        </p:spPr>
        <p:txBody>
          <a:bodyPr wrap="square">
            <a:spAutoFit/>
          </a:bodyPr>
          <a:lstStyle/>
          <a:p>
            <a:pPr algn="just"/>
            <a:r>
              <a:rPr lang="en-US" sz="1400" dirty="0" smtClean="0"/>
              <a:t>* For inverse design, a desired property is </a:t>
            </a:r>
            <a:r>
              <a:rPr lang="en-US" sz="1400" dirty="0" err="1" smtClean="0"/>
              <a:t>invertibility</a:t>
            </a:r>
            <a:r>
              <a:rPr lang="en-US" sz="1400" dirty="0" smtClean="0"/>
              <a:t>— the capability to map back to a molecule structure that can then potentially be synthesized and characterized.</a:t>
            </a:r>
            <a:endParaRPr lang="en-US" sz="1400" dirty="0"/>
          </a:p>
        </p:txBody>
      </p:sp>
      <p:pic>
        <p:nvPicPr>
          <p:cNvPr id="4" name="Picture 2"/>
          <p:cNvPicPr>
            <a:picLocks noChangeAspect="1" noChangeArrowheads="1"/>
          </p:cNvPicPr>
          <p:nvPr/>
        </p:nvPicPr>
        <p:blipFill>
          <a:blip r:embed="rId3"/>
          <a:srcRect/>
          <a:stretch>
            <a:fillRect/>
          </a:stretch>
        </p:blipFill>
        <p:spPr bwMode="auto">
          <a:xfrm>
            <a:off x="1600200" y="4419600"/>
            <a:ext cx="5575853" cy="1457325"/>
          </a:xfrm>
          <a:prstGeom prst="rect">
            <a:avLst/>
          </a:prstGeom>
          <a:noFill/>
          <a:ln w="9525">
            <a:noFill/>
            <a:miter lim="800000"/>
            <a:headEnd/>
            <a:tailEnd/>
          </a:ln>
          <a:effectLst/>
        </p:spPr>
      </p:pic>
      <p:sp>
        <p:nvSpPr>
          <p:cNvPr id="9" name="TextBox 8"/>
          <p:cNvSpPr txBox="1"/>
          <p:nvPr/>
        </p:nvSpPr>
        <p:spPr>
          <a:xfrm>
            <a:off x="304800" y="6027003"/>
            <a:ext cx="3827907" cy="830997"/>
          </a:xfrm>
          <a:prstGeom prst="rect">
            <a:avLst/>
          </a:prstGeom>
          <a:noFill/>
        </p:spPr>
        <p:txBody>
          <a:bodyPr wrap="none" rtlCol="0">
            <a:spAutoFit/>
          </a:bodyPr>
          <a:lstStyle/>
          <a:p>
            <a:r>
              <a:rPr lang="en-US" sz="1200" dirty="0" smtClean="0"/>
              <a:t>Analyzing Learned Molecular Representations for Property</a:t>
            </a:r>
          </a:p>
          <a:p>
            <a:r>
              <a:rPr lang="en-US" sz="1200" dirty="0" smtClean="0"/>
              <a:t>Prediction. Kevin Yang et. Al,</a:t>
            </a:r>
          </a:p>
          <a:p>
            <a:r>
              <a:rPr lang="en-US" sz="1200" dirty="0" smtClean="0"/>
              <a:t>DOI: 10.1021/acs.jcim.9b00237</a:t>
            </a:r>
          </a:p>
          <a:p>
            <a:r>
              <a:rPr lang="en-US" sz="1200" dirty="0" smtClean="0"/>
              <a:t>J. Chem. Inf. Model. 2019, 59, 3370−3388</a:t>
            </a:r>
            <a:endParaRPr 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a:bodyPr>
          <a:lstStyle/>
          <a:p>
            <a:r>
              <a:rPr lang="en-US" sz="2800" dirty="0" smtClean="0">
                <a:solidFill>
                  <a:schemeClr val="accent1">
                    <a:lumMod val="50000"/>
                  </a:schemeClr>
                </a:solidFill>
              </a:rPr>
              <a:t>Molecular Representations</a:t>
            </a:r>
            <a:endParaRPr lang="en-US" sz="2800" dirty="0"/>
          </a:p>
        </p:txBody>
      </p:sp>
      <p:pic>
        <p:nvPicPr>
          <p:cNvPr id="7" name="Picture 7"/>
          <p:cNvPicPr>
            <a:picLocks noChangeAspect="1" noChangeArrowheads="1"/>
          </p:cNvPicPr>
          <p:nvPr/>
        </p:nvPicPr>
        <p:blipFill>
          <a:blip r:embed="rId2" cstate="print"/>
          <a:srcRect/>
          <a:stretch>
            <a:fillRect/>
          </a:stretch>
        </p:blipFill>
        <p:spPr bwMode="auto">
          <a:xfrm>
            <a:off x="5181600" y="5029200"/>
            <a:ext cx="3334703" cy="1288733"/>
          </a:xfrm>
          <a:prstGeom prst="rect">
            <a:avLst/>
          </a:prstGeom>
          <a:noFill/>
          <a:ln w="9525">
            <a:noFill/>
            <a:miter lim="800000"/>
            <a:headEnd/>
            <a:tailEnd/>
          </a:ln>
          <a:effectLst/>
        </p:spPr>
      </p:pic>
      <p:pic>
        <p:nvPicPr>
          <p:cNvPr id="8" name="Picture 5"/>
          <p:cNvPicPr>
            <a:picLocks noChangeAspect="1" noChangeArrowheads="1"/>
          </p:cNvPicPr>
          <p:nvPr/>
        </p:nvPicPr>
        <p:blipFill>
          <a:blip r:embed="rId3"/>
          <a:srcRect/>
          <a:stretch>
            <a:fillRect/>
          </a:stretch>
        </p:blipFill>
        <p:spPr bwMode="auto">
          <a:xfrm>
            <a:off x="5791200" y="4114800"/>
            <a:ext cx="2057400" cy="841996"/>
          </a:xfrm>
          <a:prstGeom prst="rect">
            <a:avLst/>
          </a:prstGeom>
          <a:noFill/>
          <a:ln w="9525">
            <a:noFill/>
            <a:miter lim="800000"/>
            <a:headEnd/>
            <a:tailEnd/>
          </a:ln>
          <a:effectLst/>
        </p:spPr>
      </p:pic>
      <p:pic>
        <p:nvPicPr>
          <p:cNvPr id="9" name="Picture 4"/>
          <p:cNvPicPr>
            <a:picLocks noChangeAspect="1" noChangeArrowheads="1"/>
          </p:cNvPicPr>
          <p:nvPr/>
        </p:nvPicPr>
        <p:blipFill>
          <a:blip r:embed="rId4"/>
          <a:srcRect/>
          <a:stretch>
            <a:fillRect/>
          </a:stretch>
        </p:blipFill>
        <p:spPr bwMode="auto">
          <a:xfrm>
            <a:off x="4876800" y="1219200"/>
            <a:ext cx="3595688" cy="2195513"/>
          </a:xfrm>
          <a:prstGeom prst="rect">
            <a:avLst/>
          </a:prstGeom>
          <a:noFill/>
          <a:ln w="9525">
            <a:noFill/>
            <a:miter lim="800000"/>
            <a:headEnd/>
            <a:tailEnd/>
          </a:ln>
          <a:effectLst/>
        </p:spPr>
      </p:pic>
      <p:sp>
        <p:nvSpPr>
          <p:cNvPr id="11" name="TextBox 10"/>
          <p:cNvSpPr txBox="1"/>
          <p:nvPr/>
        </p:nvSpPr>
        <p:spPr>
          <a:xfrm>
            <a:off x="5334000" y="3657600"/>
            <a:ext cx="3037691" cy="338554"/>
          </a:xfrm>
          <a:prstGeom prst="rect">
            <a:avLst/>
          </a:prstGeom>
          <a:noFill/>
        </p:spPr>
        <p:txBody>
          <a:bodyPr wrap="none" rtlCol="0">
            <a:spAutoFit/>
          </a:bodyPr>
          <a:lstStyle/>
          <a:p>
            <a:r>
              <a:rPr lang="en-US" sz="1600" dirty="0"/>
              <a:t>Coulomb </a:t>
            </a:r>
            <a:r>
              <a:rPr lang="en-US" sz="1600" dirty="0" smtClean="0"/>
              <a:t>matrix and </a:t>
            </a:r>
            <a:r>
              <a:rPr lang="en-US" sz="1600" dirty="0"/>
              <a:t>Bag-of-bonds</a:t>
            </a:r>
          </a:p>
        </p:txBody>
      </p:sp>
      <p:sp>
        <p:nvSpPr>
          <p:cNvPr id="13" name="TextBox 12"/>
          <p:cNvSpPr txBox="1"/>
          <p:nvPr/>
        </p:nvSpPr>
        <p:spPr>
          <a:xfrm>
            <a:off x="5486400" y="838200"/>
            <a:ext cx="2210413" cy="338554"/>
          </a:xfrm>
          <a:prstGeom prst="rect">
            <a:avLst/>
          </a:prstGeom>
          <a:noFill/>
        </p:spPr>
        <p:txBody>
          <a:bodyPr wrap="none" rtlCol="0">
            <a:spAutoFit/>
          </a:bodyPr>
          <a:lstStyle/>
          <a:p>
            <a:r>
              <a:rPr lang="en-US" sz="1600" dirty="0"/>
              <a:t>Molecular fingerprinting</a:t>
            </a:r>
          </a:p>
        </p:txBody>
      </p:sp>
      <p:sp>
        <p:nvSpPr>
          <p:cNvPr id="14" name="TextBox 13"/>
          <p:cNvSpPr txBox="1"/>
          <p:nvPr/>
        </p:nvSpPr>
        <p:spPr>
          <a:xfrm>
            <a:off x="533400" y="762000"/>
            <a:ext cx="849976" cy="369332"/>
          </a:xfrm>
          <a:prstGeom prst="rect">
            <a:avLst/>
          </a:prstGeom>
          <a:noFill/>
        </p:spPr>
        <p:txBody>
          <a:bodyPr wrap="none" rtlCol="0">
            <a:spAutoFit/>
          </a:bodyPr>
          <a:lstStyle/>
          <a:p>
            <a:r>
              <a:rPr lang="en-US" dirty="0" smtClean="0"/>
              <a:t>Graphs</a:t>
            </a:r>
            <a:endParaRPr lang="en-US" dirty="0"/>
          </a:p>
        </p:txBody>
      </p:sp>
      <p:sp>
        <p:nvSpPr>
          <p:cNvPr id="15" name="TextBox 14"/>
          <p:cNvSpPr txBox="1"/>
          <p:nvPr/>
        </p:nvSpPr>
        <p:spPr>
          <a:xfrm>
            <a:off x="381000" y="3810000"/>
            <a:ext cx="3581400" cy="646331"/>
          </a:xfrm>
          <a:prstGeom prst="rect">
            <a:avLst/>
          </a:prstGeom>
          <a:noFill/>
        </p:spPr>
        <p:txBody>
          <a:bodyPr wrap="square" rtlCol="0">
            <a:spAutoFit/>
          </a:bodyPr>
          <a:lstStyle/>
          <a:p>
            <a:r>
              <a:rPr lang="en-US" dirty="0" smtClean="0"/>
              <a:t>SMILES  Simplified molecular input line entry system representation</a:t>
            </a:r>
            <a:endParaRPr lang="en-US" dirty="0"/>
          </a:p>
        </p:txBody>
      </p:sp>
      <p:pic>
        <p:nvPicPr>
          <p:cNvPr id="2050" name="Picture 2"/>
          <p:cNvPicPr>
            <a:picLocks noChangeAspect="1" noChangeArrowheads="1"/>
          </p:cNvPicPr>
          <p:nvPr/>
        </p:nvPicPr>
        <p:blipFill>
          <a:blip r:embed="rId5"/>
          <a:srcRect/>
          <a:stretch>
            <a:fillRect/>
          </a:stretch>
        </p:blipFill>
        <p:spPr bwMode="auto">
          <a:xfrm>
            <a:off x="304800" y="4724400"/>
            <a:ext cx="3581400" cy="1487047"/>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a:srcRect/>
          <a:stretch>
            <a:fillRect/>
          </a:stretch>
        </p:blipFill>
        <p:spPr bwMode="auto">
          <a:xfrm>
            <a:off x="609600" y="1066800"/>
            <a:ext cx="2737244" cy="2471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514600" y="762000"/>
            <a:ext cx="6385752" cy="2139642"/>
          </a:xfrm>
          <a:prstGeom prst="rect">
            <a:avLst/>
          </a:prstGeom>
          <a:noFill/>
          <a:ln w="9525">
            <a:noFill/>
            <a:miter lim="800000"/>
            <a:headEnd/>
            <a:tailEnd/>
          </a:ln>
          <a:effectLst/>
        </p:spPr>
      </p:pic>
      <p:pic>
        <p:nvPicPr>
          <p:cNvPr id="10242" name="Picture 2">
            <a:hlinkClick r:id="rId3" action="ppaction://hlinksldjump"/>
          </p:cNvPr>
          <p:cNvPicPr>
            <a:picLocks noChangeAspect="1" noChangeArrowheads="1"/>
          </p:cNvPicPr>
          <p:nvPr/>
        </p:nvPicPr>
        <p:blipFill>
          <a:blip r:embed="rId4"/>
          <a:srcRect/>
          <a:stretch>
            <a:fillRect/>
          </a:stretch>
        </p:blipFill>
        <p:spPr bwMode="auto">
          <a:xfrm>
            <a:off x="86296" y="3352800"/>
            <a:ext cx="9057704" cy="3217259"/>
          </a:xfrm>
          <a:prstGeom prst="rect">
            <a:avLst/>
          </a:prstGeom>
          <a:noFill/>
          <a:ln w="9525">
            <a:noFill/>
            <a:miter lim="800000"/>
            <a:headEnd/>
            <a:tailEnd/>
          </a:ln>
          <a:effectLst/>
        </p:spPr>
      </p:pic>
      <p:sp>
        <p:nvSpPr>
          <p:cNvPr id="5" name="Rectangle 4"/>
          <p:cNvSpPr/>
          <p:nvPr/>
        </p:nvSpPr>
        <p:spPr>
          <a:xfrm>
            <a:off x="304800" y="1219200"/>
            <a:ext cx="1981200" cy="1384995"/>
          </a:xfrm>
          <a:prstGeom prst="rect">
            <a:avLst/>
          </a:prstGeom>
        </p:spPr>
        <p:txBody>
          <a:bodyPr wrap="square">
            <a:spAutoFit/>
          </a:bodyPr>
          <a:lstStyle/>
          <a:p>
            <a:pPr algn="just"/>
            <a:r>
              <a:rPr lang="en-US" sz="1200" dirty="0" smtClean="0"/>
              <a:t>Mathematical definition: of A graph is formally defined as a </a:t>
            </a:r>
            <a:r>
              <a:rPr lang="en-US" sz="1200" dirty="0" err="1" smtClean="0"/>
              <a:t>tuple</a:t>
            </a:r>
            <a:r>
              <a:rPr lang="en-US" sz="1200" dirty="0" smtClean="0"/>
              <a:t> </a:t>
            </a:r>
            <a:r>
              <a:rPr lang="en-US" sz="1200" i="1" dirty="0" smtClean="0"/>
              <a:t>G = (V, E) of a set</a:t>
            </a:r>
          </a:p>
          <a:p>
            <a:pPr algn="just"/>
            <a:r>
              <a:rPr lang="en-US" sz="1200" dirty="0" smtClean="0"/>
              <a:t>of nodes </a:t>
            </a:r>
            <a:r>
              <a:rPr lang="en-US" sz="1200" i="1" dirty="0" smtClean="0"/>
              <a:t>V and a set of edges E, where each edge e </a:t>
            </a:r>
            <a:r>
              <a:rPr lang="en-US" sz="1200" i="1" dirty="0" smtClean="0">
                <a:sym typeface="Symbol"/>
              </a:rPr>
              <a:t></a:t>
            </a:r>
            <a:r>
              <a:rPr lang="en-US" sz="1200" i="1" dirty="0" smtClean="0"/>
              <a:t> E </a:t>
            </a:r>
            <a:r>
              <a:rPr lang="en-US" sz="1200" dirty="0" smtClean="0"/>
              <a:t>connects pairs of nodes in </a:t>
            </a:r>
            <a:r>
              <a:rPr lang="en-US" sz="1200" i="1" dirty="0" smtClean="0"/>
              <a:t>V.</a:t>
            </a:r>
            <a:endParaRPr lang="en-US" sz="1200" dirty="0"/>
          </a:p>
        </p:txBody>
      </p:sp>
      <p:sp>
        <p:nvSpPr>
          <p:cNvPr id="6" name="Rectangle 5"/>
          <p:cNvSpPr/>
          <p:nvPr/>
        </p:nvSpPr>
        <p:spPr>
          <a:xfrm>
            <a:off x="5715000" y="2819400"/>
            <a:ext cx="3126690" cy="369332"/>
          </a:xfrm>
          <a:prstGeom prst="rect">
            <a:avLst/>
          </a:prstGeom>
        </p:spPr>
        <p:txBody>
          <a:bodyPr wrap="none">
            <a:spAutoFit/>
          </a:bodyPr>
          <a:lstStyle/>
          <a:p>
            <a:r>
              <a:rPr lang="en-US" dirty="0" smtClean="0"/>
              <a:t>https://youtu.be/AHVJv5RNqKs</a:t>
            </a:r>
            <a:endParaRPr lang="en-US" dirty="0"/>
          </a:p>
        </p:txBody>
      </p:sp>
      <p:sp>
        <p:nvSpPr>
          <p:cNvPr id="7" name="Rectangle 6"/>
          <p:cNvSpPr/>
          <p:nvPr/>
        </p:nvSpPr>
        <p:spPr>
          <a:xfrm>
            <a:off x="304800" y="152400"/>
            <a:ext cx="8610600" cy="523220"/>
          </a:xfrm>
          <a:prstGeom prst="rect">
            <a:avLst/>
          </a:prstGeom>
        </p:spPr>
        <p:txBody>
          <a:bodyPr wrap="square">
            <a:spAutoFit/>
          </a:bodyPr>
          <a:lstStyle/>
          <a:p>
            <a:r>
              <a:rPr lang="en-US" sz="2800" dirty="0" smtClean="0"/>
              <a:t>Abstract mathematical structure/data structure of a graph</a:t>
            </a:r>
            <a:endParaRPr lang="en-US" sz="2800" dirty="0"/>
          </a:p>
        </p:txBody>
      </p:sp>
      <p:sp>
        <p:nvSpPr>
          <p:cNvPr id="9" name="TextBox 8"/>
          <p:cNvSpPr txBox="1"/>
          <p:nvPr/>
        </p:nvSpPr>
        <p:spPr>
          <a:xfrm>
            <a:off x="2819400" y="2590800"/>
            <a:ext cx="3581399" cy="923330"/>
          </a:xfrm>
          <a:prstGeom prst="rect">
            <a:avLst/>
          </a:prstGeom>
          <a:noFill/>
        </p:spPr>
        <p:txBody>
          <a:bodyPr wrap="square" rtlCol="0">
            <a:spAutoFit/>
          </a:bodyPr>
          <a:lstStyle/>
          <a:p>
            <a:r>
              <a:rPr lang="en-US" dirty="0" smtClean="0">
                <a:solidFill>
                  <a:srgbClr val="FF0000"/>
                </a:solidFill>
              </a:rPr>
              <a:t>Reconstruction accuracy</a:t>
            </a:r>
          </a:p>
          <a:p>
            <a:r>
              <a:rPr lang="en-US" dirty="0" smtClean="0">
                <a:solidFill>
                  <a:srgbClr val="FF0000"/>
                </a:solidFill>
              </a:rPr>
              <a:t>(in case of new molecules generation)</a:t>
            </a:r>
            <a:endParaRPr lang="en-US" dirty="0">
              <a:solidFill>
                <a:srgbClr val="FF0000"/>
              </a:solidFill>
            </a:endParaRPr>
          </a:p>
        </p:txBody>
      </p:sp>
      <p:sp>
        <p:nvSpPr>
          <p:cNvPr id="10" name="Rectangle 9"/>
          <p:cNvSpPr/>
          <p:nvPr/>
        </p:nvSpPr>
        <p:spPr>
          <a:xfrm>
            <a:off x="5181600" y="3124200"/>
            <a:ext cx="3673121" cy="369332"/>
          </a:xfrm>
          <a:prstGeom prst="rect">
            <a:avLst/>
          </a:prstGeom>
        </p:spPr>
        <p:txBody>
          <a:bodyPr wrap="none">
            <a:spAutoFit/>
          </a:bodyPr>
          <a:lstStyle/>
          <a:p>
            <a:r>
              <a:rPr lang="en-US" dirty="0" smtClean="0"/>
              <a:t>Stokes et al., 2020, Cell 180, 688–702</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srcRect/>
          <a:stretch>
            <a:fillRect/>
          </a:stretch>
        </p:blipFill>
        <p:spPr bwMode="auto">
          <a:xfrm>
            <a:off x="0" y="2895600"/>
            <a:ext cx="3936492" cy="3568446"/>
          </a:xfrm>
          <a:prstGeom prst="rect">
            <a:avLst/>
          </a:prstGeom>
          <a:noFill/>
          <a:ln w="9525">
            <a:noFill/>
            <a:miter lim="800000"/>
            <a:headEnd/>
            <a:tailEnd/>
          </a:ln>
          <a:effectLst/>
        </p:spPr>
      </p:pic>
      <p:pic>
        <p:nvPicPr>
          <p:cNvPr id="5" name="Picture 6"/>
          <p:cNvPicPr>
            <a:picLocks noChangeAspect="1" noChangeArrowheads="1"/>
          </p:cNvPicPr>
          <p:nvPr/>
        </p:nvPicPr>
        <p:blipFill>
          <a:blip r:embed="rId3"/>
          <a:srcRect/>
          <a:stretch>
            <a:fillRect/>
          </a:stretch>
        </p:blipFill>
        <p:spPr bwMode="auto">
          <a:xfrm>
            <a:off x="228600" y="533400"/>
            <a:ext cx="5002054" cy="1804511"/>
          </a:xfrm>
          <a:prstGeom prst="rect">
            <a:avLst/>
          </a:prstGeom>
          <a:noFill/>
          <a:ln w="9525">
            <a:noFill/>
            <a:miter lim="800000"/>
            <a:headEnd/>
            <a:tailEnd/>
          </a:ln>
          <a:effectLst/>
        </p:spPr>
      </p:pic>
      <p:sp>
        <p:nvSpPr>
          <p:cNvPr id="6" name="Rectangle 5"/>
          <p:cNvSpPr/>
          <p:nvPr/>
        </p:nvSpPr>
        <p:spPr>
          <a:xfrm>
            <a:off x="1524000" y="152400"/>
            <a:ext cx="6409447" cy="523220"/>
          </a:xfrm>
          <a:prstGeom prst="rect">
            <a:avLst/>
          </a:prstGeom>
        </p:spPr>
        <p:txBody>
          <a:bodyPr wrap="none">
            <a:spAutoFit/>
          </a:bodyPr>
          <a:lstStyle/>
          <a:p>
            <a:r>
              <a:rPr lang="en-US" sz="2800" dirty="0" smtClean="0"/>
              <a:t>Bonds–Angles–</a:t>
            </a:r>
            <a:r>
              <a:rPr lang="en-US" sz="2800" dirty="0" err="1" smtClean="0"/>
              <a:t>Nonbonds</a:t>
            </a:r>
            <a:r>
              <a:rPr lang="en-US" sz="2800" dirty="0" smtClean="0"/>
              <a:t>–Dihedrals BAND</a:t>
            </a:r>
            <a:endParaRPr lang="en-US" sz="2800" dirty="0"/>
          </a:p>
        </p:txBody>
      </p:sp>
      <p:sp>
        <p:nvSpPr>
          <p:cNvPr id="7" name="TextBox 6"/>
          <p:cNvSpPr txBox="1"/>
          <p:nvPr/>
        </p:nvSpPr>
        <p:spPr>
          <a:xfrm>
            <a:off x="152400" y="6488668"/>
            <a:ext cx="3000693" cy="369332"/>
          </a:xfrm>
          <a:prstGeom prst="rect">
            <a:avLst/>
          </a:prstGeom>
          <a:noFill/>
        </p:spPr>
        <p:txBody>
          <a:bodyPr wrap="none" rtlCol="0">
            <a:spAutoFit/>
          </a:bodyPr>
          <a:lstStyle/>
          <a:p>
            <a:r>
              <a:rPr lang="en-US" dirty="0" err="1" smtClean="0"/>
              <a:t>Keras</a:t>
            </a:r>
            <a:r>
              <a:rPr lang="en-US" dirty="0" smtClean="0"/>
              <a:t>, </a:t>
            </a:r>
            <a:r>
              <a:rPr lang="en-US" dirty="0" err="1" smtClean="0"/>
              <a:t>TensorFlow</a:t>
            </a:r>
            <a:r>
              <a:rPr lang="en-US" dirty="0" smtClean="0"/>
              <a:t>, </a:t>
            </a:r>
            <a:r>
              <a:rPr lang="en-US" dirty="0" err="1" smtClean="0"/>
              <a:t>Scikit</a:t>
            </a:r>
            <a:r>
              <a:rPr lang="en-US" dirty="0" smtClean="0"/>
              <a:t>-learn</a:t>
            </a:r>
            <a:endParaRPr lang="en-US" dirty="0"/>
          </a:p>
        </p:txBody>
      </p:sp>
      <p:sp>
        <p:nvSpPr>
          <p:cNvPr id="8" name="TextBox 7"/>
          <p:cNvSpPr txBox="1"/>
          <p:nvPr/>
        </p:nvSpPr>
        <p:spPr>
          <a:xfrm>
            <a:off x="5334000" y="1295400"/>
            <a:ext cx="3657600" cy="523220"/>
          </a:xfrm>
          <a:prstGeom prst="rect">
            <a:avLst/>
          </a:prstGeom>
          <a:noFill/>
        </p:spPr>
        <p:txBody>
          <a:bodyPr wrap="square" rtlCol="0">
            <a:spAutoFit/>
          </a:bodyPr>
          <a:lstStyle/>
          <a:p>
            <a:r>
              <a:rPr lang="en-US" sz="1400" dirty="0" smtClean="0">
                <a:sym typeface="Symbol"/>
              </a:rPr>
              <a:t></a:t>
            </a:r>
            <a:r>
              <a:rPr lang="en-US" sz="1400" dirty="0" smtClean="0"/>
              <a:t>6.1 million data points in training set</a:t>
            </a:r>
          </a:p>
          <a:p>
            <a:r>
              <a:rPr lang="en-US" sz="1400" dirty="0" smtClean="0"/>
              <a:t>760,000 data points in test and validation sets</a:t>
            </a:r>
            <a:endParaRPr lang="en-US" sz="1400" dirty="0"/>
          </a:p>
        </p:txBody>
      </p:sp>
      <p:pic>
        <p:nvPicPr>
          <p:cNvPr id="1026" name="Picture 2"/>
          <p:cNvPicPr>
            <a:picLocks noChangeAspect="1" noChangeArrowheads="1"/>
          </p:cNvPicPr>
          <p:nvPr/>
        </p:nvPicPr>
        <p:blipFill>
          <a:blip r:embed="rId4"/>
          <a:srcRect/>
          <a:stretch>
            <a:fillRect/>
          </a:stretch>
        </p:blipFill>
        <p:spPr bwMode="auto">
          <a:xfrm>
            <a:off x="3886200" y="3429000"/>
            <a:ext cx="5111496" cy="3030855"/>
          </a:xfrm>
          <a:prstGeom prst="rect">
            <a:avLst/>
          </a:prstGeom>
          <a:noFill/>
          <a:ln w="9525">
            <a:noFill/>
            <a:miter lim="800000"/>
            <a:headEnd/>
            <a:tailEnd/>
          </a:ln>
          <a:effectLst/>
        </p:spPr>
      </p:pic>
      <p:sp>
        <p:nvSpPr>
          <p:cNvPr id="9" name="Rectangle 8"/>
          <p:cNvSpPr/>
          <p:nvPr/>
        </p:nvSpPr>
        <p:spPr>
          <a:xfrm>
            <a:off x="4343400" y="2819400"/>
            <a:ext cx="4572000" cy="584775"/>
          </a:xfrm>
          <a:prstGeom prst="rect">
            <a:avLst/>
          </a:prstGeom>
        </p:spPr>
        <p:txBody>
          <a:bodyPr>
            <a:spAutoFit/>
          </a:bodyPr>
          <a:lstStyle/>
          <a:p>
            <a:r>
              <a:rPr lang="en-US" sz="1600" dirty="0" smtClean="0"/>
              <a:t>The relative energies (in kcal/mol) of select isomers of C11H22 relative to the least energy isomer</a:t>
            </a:r>
            <a:endParaRPr lang="en-US" sz="1600" dirty="0"/>
          </a:p>
        </p:txBody>
      </p:sp>
      <p:sp>
        <p:nvSpPr>
          <p:cNvPr id="10" name="Rectangle 9"/>
          <p:cNvSpPr/>
          <p:nvPr/>
        </p:nvSpPr>
        <p:spPr>
          <a:xfrm>
            <a:off x="152400" y="2209800"/>
            <a:ext cx="5943600" cy="461665"/>
          </a:xfrm>
          <a:prstGeom prst="rect">
            <a:avLst/>
          </a:prstGeom>
        </p:spPr>
        <p:txBody>
          <a:bodyPr wrap="square">
            <a:spAutoFit/>
          </a:bodyPr>
          <a:lstStyle/>
          <a:p>
            <a:r>
              <a:rPr lang="en-US" sz="1200" dirty="0" smtClean="0"/>
              <a:t>Schematic representation of the feature vectors of (A) atoms, (B) bonds, (C) </a:t>
            </a:r>
            <a:r>
              <a:rPr lang="en-US" sz="1200" dirty="0" err="1" smtClean="0"/>
              <a:t>nonbonds</a:t>
            </a:r>
            <a:r>
              <a:rPr lang="en-US" sz="1200" dirty="0" smtClean="0"/>
              <a:t>, (D) angles, and (E) dihedrals in BAND representation of a </a:t>
            </a:r>
            <a:r>
              <a:rPr lang="en-US" sz="1200" dirty="0" err="1" smtClean="0"/>
              <a:t>formamide</a:t>
            </a:r>
            <a:r>
              <a:rPr lang="en-US" sz="1200" dirty="0" smtClean="0"/>
              <a:t> molecule</a:t>
            </a:r>
            <a:endParaRPr lang="en-US" sz="1200" dirty="0"/>
          </a:p>
        </p:txBody>
      </p:sp>
      <p:sp>
        <p:nvSpPr>
          <p:cNvPr id="11" name="Rectangle 10"/>
          <p:cNvSpPr/>
          <p:nvPr/>
        </p:nvSpPr>
        <p:spPr>
          <a:xfrm>
            <a:off x="4038600" y="6488668"/>
            <a:ext cx="5105400" cy="553998"/>
          </a:xfrm>
          <a:prstGeom prst="rect">
            <a:avLst/>
          </a:prstGeom>
        </p:spPr>
        <p:txBody>
          <a:bodyPr wrap="square">
            <a:spAutoFit/>
          </a:bodyPr>
          <a:lstStyle/>
          <a:p>
            <a:r>
              <a:rPr lang="en-US" sz="1200" dirty="0" smtClean="0"/>
              <a:t>Siddhartha </a:t>
            </a:r>
            <a:r>
              <a:rPr lang="en-US" sz="1200" dirty="0" err="1" smtClean="0"/>
              <a:t>Laghuvarapu</a:t>
            </a:r>
            <a:r>
              <a:rPr lang="en-US" sz="1200" dirty="0" smtClean="0"/>
              <a:t> J Comp </a:t>
            </a:r>
            <a:r>
              <a:rPr lang="en-US" sz="1200" dirty="0" err="1" smtClean="0"/>
              <a:t>Chem</a:t>
            </a:r>
            <a:r>
              <a:rPr lang="en-US" sz="1200" dirty="0" smtClean="0"/>
              <a:t>, </a:t>
            </a:r>
            <a:r>
              <a:rPr lang="en-US" sz="1200" dirty="0" smtClean="0">
                <a:hlinkClick r:id="rId5" tooltip="View Volume 41, Issue 8"/>
              </a:rPr>
              <a:t>Volume41, Issue8</a:t>
            </a:r>
            <a:r>
              <a:rPr lang="en-US" sz="1200" dirty="0" smtClean="0"/>
              <a:t>, 2020, Pages 790-799</a:t>
            </a:r>
          </a:p>
          <a:p>
            <a:endParaRPr lang="en-US" dirty="0"/>
          </a:p>
        </p:txBody>
      </p:sp>
      <p:sp>
        <p:nvSpPr>
          <p:cNvPr id="12" name="TextBox 11"/>
          <p:cNvSpPr txBox="1"/>
          <p:nvPr/>
        </p:nvSpPr>
        <p:spPr>
          <a:xfrm>
            <a:off x="6172200" y="2057400"/>
            <a:ext cx="2643865" cy="369332"/>
          </a:xfrm>
          <a:prstGeom prst="rect">
            <a:avLst/>
          </a:prstGeom>
          <a:noFill/>
        </p:spPr>
        <p:txBody>
          <a:bodyPr wrap="none" rtlCol="0">
            <a:spAutoFit/>
          </a:bodyPr>
          <a:lstStyle/>
          <a:p>
            <a:r>
              <a:rPr lang="en-US" dirty="0" smtClean="0">
                <a:solidFill>
                  <a:srgbClr val="FF0000"/>
                </a:solidFill>
              </a:rPr>
              <a:t>No info on time/resources</a:t>
            </a:r>
            <a:endParaRPr lang="en-US"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457200" y="685800"/>
            <a:ext cx="3886200" cy="3529064"/>
          </a:xfrm>
          <a:prstGeom prst="rect">
            <a:avLst/>
          </a:prstGeom>
          <a:noFill/>
          <a:ln w="9525">
            <a:noFill/>
            <a:miter lim="800000"/>
            <a:headEnd/>
            <a:tailEnd/>
          </a:ln>
          <a:effectLst/>
        </p:spPr>
      </p:pic>
      <p:sp>
        <p:nvSpPr>
          <p:cNvPr id="15" name="Rectangle 14"/>
          <p:cNvSpPr/>
          <p:nvPr/>
        </p:nvSpPr>
        <p:spPr>
          <a:xfrm>
            <a:off x="533400" y="4267200"/>
            <a:ext cx="3200400" cy="646331"/>
          </a:xfrm>
          <a:prstGeom prst="rect">
            <a:avLst/>
          </a:prstGeom>
        </p:spPr>
        <p:txBody>
          <a:bodyPr wrap="square">
            <a:spAutoFit/>
          </a:bodyPr>
          <a:lstStyle/>
          <a:p>
            <a:r>
              <a:rPr lang="en-US" sz="1200" dirty="0" err="1" smtClean="0"/>
              <a:t>Behler</a:t>
            </a:r>
            <a:r>
              <a:rPr lang="en-US" sz="1200" dirty="0" smtClean="0"/>
              <a:t> and </a:t>
            </a:r>
            <a:r>
              <a:rPr lang="en-US" sz="1200" dirty="0" err="1" smtClean="0"/>
              <a:t>Parrinello</a:t>
            </a:r>
            <a:r>
              <a:rPr lang="en-US" sz="1200" dirty="0" smtClean="0"/>
              <a:t> symmetry functions project the atomic densities over selected 2-body or 3-body symmetry functions</a:t>
            </a:r>
            <a:endParaRPr lang="en-US" sz="1200" dirty="0"/>
          </a:p>
        </p:txBody>
      </p:sp>
      <p:sp>
        <p:nvSpPr>
          <p:cNvPr id="17" name="Rectangle 16"/>
          <p:cNvSpPr/>
          <p:nvPr/>
        </p:nvSpPr>
        <p:spPr>
          <a:xfrm>
            <a:off x="2438400" y="152400"/>
            <a:ext cx="4627164" cy="523220"/>
          </a:xfrm>
          <a:prstGeom prst="rect">
            <a:avLst/>
          </a:prstGeom>
        </p:spPr>
        <p:txBody>
          <a:bodyPr wrap="none">
            <a:spAutoFit/>
          </a:bodyPr>
          <a:lstStyle/>
          <a:p>
            <a:r>
              <a:rPr lang="en-US" sz="2800" dirty="0" smtClean="0"/>
              <a:t>Atom-Density Representations</a:t>
            </a:r>
            <a:endParaRPr lang="en-US" sz="2800" dirty="0"/>
          </a:p>
        </p:txBody>
      </p:sp>
      <p:sp>
        <p:nvSpPr>
          <p:cNvPr id="19" name="Rectangle 18"/>
          <p:cNvSpPr/>
          <p:nvPr/>
        </p:nvSpPr>
        <p:spPr>
          <a:xfrm>
            <a:off x="4648200" y="762000"/>
            <a:ext cx="4114800" cy="1477328"/>
          </a:xfrm>
          <a:prstGeom prst="rect">
            <a:avLst/>
          </a:prstGeom>
        </p:spPr>
        <p:txBody>
          <a:bodyPr wrap="square">
            <a:spAutoFit/>
          </a:bodyPr>
          <a:lstStyle/>
          <a:p>
            <a:r>
              <a:rPr lang="en-US" dirty="0" smtClean="0"/>
              <a:t>There are many other descriptors based on the atomic density (Smooth Overlap of Atomic Positions (SOAP)). They differ mainly by how the density is projected onto basis functions</a:t>
            </a:r>
            <a:endParaRPr lang="en-US" dirty="0"/>
          </a:p>
        </p:txBody>
      </p:sp>
      <p:pic>
        <p:nvPicPr>
          <p:cNvPr id="13" name="Picture 14"/>
          <p:cNvPicPr>
            <a:picLocks noChangeAspect="1" noChangeArrowheads="1"/>
          </p:cNvPicPr>
          <p:nvPr/>
        </p:nvPicPr>
        <p:blipFill>
          <a:blip r:embed="rId3"/>
          <a:srcRect/>
          <a:stretch>
            <a:fillRect/>
          </a:stretch>
        </p:blipFill>
        <p:spPr bwMode="auto">
          <a:xfrm>
            <a:off x="533400" y="5838825"/>
            <a:ext cx="6400800" cy="866775"/>
          </a:xfrm>
          <a:prstGeom prst="rect">
            <a:avLst/>
          </a:prstGeom>
          <a:noFill/>
          <a:ln w="9525">
            <a:noFill/>
            <a:miter lim="800000"/>
            <a:headEnd/>
            <a:tailEnd/>
          </a:ln>
          <a:effectLst/>
        </p:spPr>
      </p:pic>
      <p:pic>
        <p:nvPicPr>
          <p:cNvPr id="14" name="Picture 7"/>
          <p:cNvPicPr>
            <a:picLocks noChangeAspect="1" noChangeArrowheads="1"/>
          </p:cNvPicPr>
          <p:nvPr/>
        </p:nvPicPr>
        <p:blipFill>
          <a:blip r:embed="rId4"/>
          <a:srcRect/>
          <a:stretch>
            <a:fillRect/>
          </a:stretch>
        </p:blipFill>
        <p:spPr bwMode="auto">
          <a:xfrm>
            <a:off x="4648200" y="2514600"/>
            <a:ext cx="4267200" cy="779945"/>
          </a:xfrm>
          <a:prstGeom prst="rect">
            <a:avLst/>
          </a:prstGeom>
          <a:noFill/>
          <a:ln w="9525">
            <a:noFill/>
            <a:miter lim="800000"/>
            <a:headEnd/>
            <a:tailEnd/>
          </a:ln>
          <a:effectLst/>
        </p:spPr>
      </p:pic>
      <p:pic>
        <p:nvPicPr>
          <p:cNvPr id="18" name="Picture 10"/>
          <p:cNvPicPr>
            <a:picLocks noChangeAspect="1" noChangeArrowheads="1"/>
          </p:cNvPicPr>
          <p:nvPr/>
        </p:nvPicPr>
        <p:blipFill>
          <a:blip r:embed="rId5"/>
          <a:srcRect/>
          <a:stretch>
            <a:fillRect/>
          </a:stretch>
        </p:blipFill>
        <p:spPr bwMode="auto">
          <a:xfrm>
            <a:off x="4933950" y="3886200"/>
            <a:ext cx="3295650" cy="914400"/>
          </a:xfrm>
          <a:prstGeom prst="rect">
            <a:avLst/>
          </a:prstGeom>
          <a:noFill/>
          <a:ln w="9525">
            <a:noFill/>
            <a:miter lim="800000"/>
            <a:headEnd/>
            <a:tailEnd/>
          </a:ln>
          <a:effectLst/>
        </p:spPr>
      </p:pic>
      <p:pic>
        <p:nvPicPr>
          <p:cNvPr id="21" name="Picture 11"/>
          <p:cNvPicPr>
            <a:picLocks noChangeAspect="1" noChangeArrowheads="1"/>
          </p:cNvPicPr>
          <p:nvPr/>
        </p:nvPicPr>
        <p:blipFill>
          <a:blip r:embed="rId6"/>
          <a:srcRect/>
          <a:stretch>
            <a:fillRect/>
          </a:stretch>
        </p:blipFill>
        <p:spPr bwMode="auto">
          <a:xfrm>
            <a:off x="5753100" y="3295650"/>
            <a:ext cx="1866900" cy="742950"/>
          </a:xfrm>
          <a:prstGeom prst="rect">
            <a:avLst/>
          </a:prstGeom>
          <a:noFill/>
          <a:ln w="9525">
            <a:noFill/>
            <a:miter lim="800000"/>
            <a:headEnd/>
            <a:tailEnd/>
          </a:ln>
          <a:effectLst/>
        </p:spPr>
      </p:pic>
      <p:pic>
        <p:nvPicPr>
          <p:cNvPr id="22" name="Picture 13"/>
          <p:cNvPicPr>
            <a:picLocks noChangeAspect="1" noChangeArrowheads="1"/>
          </p:cNvPicPr>
          <p:nvPr/>
        </p:nvPicPr>
        <p:blipFill>
          <a:blip r:embed="rId7"/>
          <a:srcRect/>
          <a:stretch>
            <a:fillRect/>
          </a:stretch>
        </p:blipFill>
        <p:spPr bwMode="auto">
          <a:xfrm>
            <a:off x="304800" y="5038725"/>
            <a:ext cx="7934325" cy="1057275"/>
          </a:xfrm>
          <a:prstGeom prst="rect">
            <a:avLst/>
          </a:prstGeom>
          <a:noFill/>
          <a:ln w="9525">
            <a:noFill/>
            <a:miter lim="800000"/>
            <a:headEnd/>
            <a:tailEnd/>
          </a:ln>
          <a:effectLst/>
        </p:spPr>
      </p:pic>
      <p:pic>
        <p:nvPicPr>
          <p:cNvPr id="23" name="Picture 12"/>
          <p:cNvPicPr>
            <a:picLocks noChangeAspect="1" noChangeArrowheads="1"/>
          </p:cNvPicPr>
          <p:nvPr/>
        </p:nvPicPr>
        <p:blipFill>
          <a:blip r:embed="rId8"/>
          <a:srcRect/>
          <a:stretch>
            <a:fillRect/>
          </a:stretch>
        </p:blipFill>
        <p:spPr bwMode="auto">
          <a:xfrm>
            <a:off x="4953000" y="4572000"/>
            <a:ext cx="3114675" cy="742950"/>
          </a:xfrm>
          <a:prstGeom prst="rect">
            <a:avLst/>
          </a:prstGeom>
          <a:noFill/>
          <a:ln w="9525">
            <a:noFill/>
            <a:miter lim="800000"/>
            <a:headEnd/>
            <a:tailEnd/>
          </a:ln>
          <a:effectLst/>
        </p:spPr>
      </p:pic>
      <p:sp>
        <p:nvSpPr>
          <p:cNvPr id="24" name="TextBox 23"/>
          <p:cNvSpPr txBox="1"/>
          <p:nvPr/>
        </p:nvSpPr>
        <p:spPr>
          <a:xfrm>
            <a:off x="3657600" y="3276600"/>
            <a:ext cx="2209800" cy="646331"/>
          </a:xfrm>
          <a:prstGeom prst="rect">
            <a:avLst/>
          </a:prstGeom>
          <a:noFill/>
        </p:spPr>
        <p:txBody>
          <a:bodyPr wrap="square" rtlCol="0">
            <a:spAutoFit/>
          </a:bodyPr>
          <a:lstStyle/>
          <a:p>
            <a:r>
              <a:rPr lang="en-US" dirty="0" smtClean="0"/>
              <a:t>Radial and angular symmetry functions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14880</TotalTime>
  <Words>1035</Words>
  <Application>Microsoft Office PowerPoint</Application>
  <PresentationFormat>On-screen Show (4:3)</PresentationFormat>
  <Paragraphs>98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Machine Learning in Computational Chemistry</vt:lpstr>
      <vt:lpstr>Slide 2</vt:lpstr>
      <vt:lpstr>Slide 3</vt:lpstr>
      <vt:lpstr>Slide 4</vt:lpstr>
      <vt:lpstr>Molecular Featurization</vt:lpstr>
      <vt:lpstr>Molecular Representations</vt:lpstr>
      <vt:lpstr>Slide 7</vt:lpstr>
      <vt:lpstr>Slide 8</vt:lpstr>
      <vt:lpstr>Slide 9</vt:lpstr>
      <vt:lpstr>Slide 10</vt:lpstr>
      <vt:lpstr>Slide 11</vt:lpstr>
      <vt:lpstr>Slide 12</vt:lpstr>
      <vt:lpstr>Recently proposed descriptors</vt:lpstr>
      <vt:lpstr>Slide 14</vt:lpstr>
      <vt:lpstr>Slide 15</vt:lpstr>
      <vt:lpstr>Slide 16</vt:lpstr>
      <vt:lpstr>Data sets</vt:lpstr>
      <vt:lpstr>Biological Macromolecular Structures</vt:lpstr>
      <vt:lpstr>Slide 19</vt:lpstr>
      <vt:lpstr>Thank you!</vt:lpstr>
      <vt:lpstr>Slide 21</vt:lpstr>
    </vt:vector>
  </TitlesOfParts>
  <Company>Agilent Technologies,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in Computational Chemistry</dc:title>
  <dc:creator>EDM</dc:creator>
  <cp:lastModifiedBy>EDM</cp:lastModifiedBy>
  <cp:revision>1459</cp:revision>
  <dcterms:created xsi:type="dcterms:W3CDTF">2022-06-26T16:40:33Z</dcterms:created>
  <dcterms:modified xsi:type="dcterms:W3CDTF">2022-07-11T01:19:13Z</dcterms:modified>
</cp:coreProperties>
</file>