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embeddedFontLst>
    <p:embeddedFont>
      <p:font typeface="Oswald"/>
      <p:regular r:id="rId33"/>
      <p:bold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45E688-2434-455E-9BB0-D2019D2A9E2E}">
  <a:tblStyle styleId="{1E45E688-2434-455E-9BB0-D2019D2A9E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Oswald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4.xml"/><Relationship Id="rId34" Type="http://schemas.openxmlformats.org/officeDocument/2006/relationships/font" Target="fonts/Oswald-bold.fntdata"/><Relationship Id="rId15" Type="http://schemas.openxmlformats.org/officeDocument/2006/relationships/slide" Target="slides/slide7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6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fc24ed646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fc24ed646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c24ed646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fc24ed646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efc24ed646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efc24ed646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fc24ed646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fc24ed646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c24ed646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fc24ed646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fc24ed646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fc24ed646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fc24ed646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fc24ed646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fc90ebae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fc90ebae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fc24ed646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fc24ed64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fc24ed646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fc24ed646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fc24ed646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fc24ed64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fc24ed646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fc24ed646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fc24ed646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fc24ed646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fc24ed646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fc24ed646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fc24ed646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fc24ed646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fc24ed646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efc24ed646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fc24ed646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fc24ed646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fc24ed646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fc24ed646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fc24ed646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fc24ed646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fc24ed646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fc24ed646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fc24ed646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fc24ed646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c24ed646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fc24ed646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fc24ed646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fc24ed646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fc24ed646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fc24ed646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U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200"/>
              <a:buFont typeface="Oswald"/>
              <a:buNone/>
              <a:defRPr sz="52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5" name="Google Shape;10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2" name="Google Shape;132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7" name="Google Shape;13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Oswald"/>
              <a:buNone/>
              <a:defRPr sz="28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19.jp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Relationship Id="rId7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>
            <p:ph type="ctrTitle"/>
          </p:nvPr>
        </p:nvSpPr>
        <p:spPr>
          <a:xfrm>
            <a:off x="311708" y="-246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Discovering Genetic Network Interactions Through Iterative Hypothesis Reduction</a:t>
            </a:r>
            <a:endParaRPr sz="4000"/>
          </a:p>
        </p:txBody>
      </p:sp>
      <p:sp>
        <p:nvSpPr>
          <p:cNvPr id="149" name="Google Shape;149;p37"/>
          <p:cNvSpPr txBox="1"/>
          <p:nvPr>
            <p:ph idx="1" type="subTitle"/>
          </p:nvPr>
        </p:nvSpPr>
        <p:spPr>
          <a:xfrm>
            <a:off x="311700" y="20055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BIRS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29, 2021</a:t>
            </a:r>
            <a:endParaRPr/>
          </a:p>
        </p:txBody>
      </p:sp>
      <p:sp>
        <p:nvSpPr>
          <p:cNvPr id="150" name="Google Shape;150;p37"/>
          <p:cNvSpPr txBox="1"/>
          <p:nvPr>
            <p:ph idx="1" type="subTitle"/>
          </p:nvPr>
        </p:nvSpPr>
        <p:spPr>
          <a:xfrm>
            <a:off x="270500" y="2967475"/>
            <a:ext cx="8520600" cy="10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Bree Cummins (Montana State), Rob Moseley (Duke), Francis Motta (Florida Atlantic), Anastasia Deckard (GDA), Steve Haase (Duke), Sophie Campione (Duke), Shaun Harker (GDA), Marcio Gameiro (Rutgers), Tomas Gedeon </a:t>
            </a:r>
            <a:r>
              <a:rPr lang="en" sz="2200">
                <a:solidFill>
                  <a:schemeClr val="dk1"/>
                </a:solidFill>
              </a:rPr>
              <a:t>(Montana State)</a:t>
            </a:r>
            <a:r>
              <a:rPr lang="en" sz="2200">
                <a:solidFill>
                  <a:schemeClr val="dk1"/>
                </a:solidFill>
              </a:rPr>
              <a:t>, Konstantin Mischaikow (Rutgers)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51" name="Google Shape;151;p37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idx="1" type="subTitle"/>
          </p:nvPr>
        </p:nvSpPr>
        <p:spPr>
          <a:xfrm>
            <a:off x="311700" y="45201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73763"/>
                </a:solidFill>
              </a:rPr>
              <a:t>Funding: NSF, NIH, DARPA</a:t>
            </a:r>
            <a:endParaRPr sz="2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Any linear extension of the partial order is representative of the (noisy) data </a:t>
            </a:r>
            <a:endParaRPr sz="2320"/>
          </a:p>
        </p:txBody>
      </p:sp>
      <p:sp>
        <p:nvSpPr>
          <p:cNvPr id="281" name="Google Shape;281;p46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2375" y="2702975"/>
            <a:ext cx="2472600" cy="20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376" y="1098350"/>
            <a:ext cx="2678977" cy="149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46"/>
          <p:cNvGrpSpPr/>
          <p:nvPr/>
        </p:nvGrpSpPr>
        <p:grpSpPr>
          <a:xfrm>
            <a:off x="5309650" y="1045950"/>
            <a:ext cx="726000" cy="3441300"/>
            <a:chOff x="5309650" y="1045950"/>
            <a:chExt cx="726000" cy="3441300"/>
          </a:xfrm>
        </p:grpSpPr>
        <p:grpSp>
          <p:nvGrpSpPr>
            <p:cNvPr id="286" name="Google Shape;286;p46"/>
            <p:cNvGrpSpPr/>
            <p:nvPr/>
          </p:nvGrpSpPr>
          <p:grpSpPr>
            <a:xfrm>
              <a:off x="5309650" y="1045950"/>
              <a:ext cx="726000" cy="276900"/>
              <a:chOff x="5309650" y="1045950"/>
              <a:chExt cx="726000" cy="276900"/>
            </a:xfrm>
          </p:grpSpPr>
          <p:sp>
            <p:nvSpPr>
              <p:cNvPr id="287" name="Google Shape;287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SWI4 min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89" name="Google Shape;289;p46"/>
            <p:cNvGrpSpPr/>
            <p:nvPr/>
          </p:nvGrpSpPr>
          <p:grpSpPr>
            <a:xfrm>
              <a:off x="5309650" y="1426950"/>
              <a:ext cx="726000" cy="276900"/>
              <a:chOff x="5309650" y="1045950"/>
              <a:chExt cx="726000" cy="276900"/>
            </a:xfrm>
          </p:grpSpPr>
          <p:sp>
            <p:nvSpPr>
              <p:cNvPr id="290" name="Google Shape;290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YOX1</a:t>
                </a: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 min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2" name="Google Shape;292;p46"/>
            <p:cNvGrpSpPr/>
            <p:nvPr/>
          </p:nvGrpSpPr>
          <p:grpSpPr>
            <a:xfrm>
              <a:off x="5309650" y="1807950"/>
              <a:ext cx="726000" cy="276900"/>
              <a:chOff x="5309650" y="1045950"/>
              <a:chExt cx="726000" cy="276900"/>
            </a:xfrm>
          </p:grpSpPr>
          <p:sp>
            <p:nvSpPr>
              <p:cNvPr id="293" name="Google Shape;293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HCM1</a:t>
                </a: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 min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5" name="Google Shape;295;p46"/>
            <p:cNvGrpSpPr/>
            <p:nvPr/>
          </p:nvGrpSpPr>
          <p:grpSpPr>
            <a:xfrm>
              <a:off x="5309650" y="2188950"/>
              <a:ext cx="726000" cy="276900"/>
              <a:chOff x="5309650" y="1045950"/>
              <a:chExt cx="726000" cy="276900"/>
            </a:xfrm>
          </p:grpSpPr>
          <p:sp>
            <p:nvSpPr>
              <p:cNvPr id="296" name="Google Shape;296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NDD1 max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8" name="Google Shape;298;p46"/>
            <p:cNvGrpSpPr/>
            <p:nvPr/>
          </p:nvGrpSpPr>
          <p:grpSpPr>
            <a:xfrm>
              <a:off x="5309650" y="2569950"/>
              <a:ext cx="726000" cy="276900"/>
              <a:chOff x="5309650" y="1045950"/>
              <a:chExt cx="726000" cy="276900"/>
            </a:xfrm>
          </p:grpSpPr>
          <p:sp>
            <p:nvSpPr>
              <p:cNvPr id="299" name="Google Shape;299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NDD1 min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01" name="Google Shape;301;p46"/>
            <p:cNvGrpSpPr/>
            <p:nvPr/>
          </p:nvGrpSpPr>
          <p:grpSpPr>
            <a:xfrm>
              <a:off x="5309650" y="2950950"/>
              <a:ext cx="726000" cy="276900"/>
              <a:chOff x="5309650" y="1045950"/>
              <a:chExt cx="726000" cy="276900"/>
            </a:xfrm>
          </p:grpSpPr>
          <p:sp>
            <p:nvSpPr>
              <p:cNvPr id="302" name="Google Shape;302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SWI4 </a:t>
                </a: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max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04" name="Google Shape;304;p46"/>
            <p:cNvGrpSpPr/>
            <p:nvPr/>
          </p:nvGrpSpPr>
          <p:grpSpPr>
            <a:xfrm>
              <a:off x="5309650" y="3331950"/>
              <a:ext cx="726000" cy="276900"/>
              <a:chOff x="5309650" y="1045950"/>
              <a:chExt cx="726000" cy="276900"/>
            </a:xfrm>
          </p:grpSpPr>
          <p:sp>
            <p:nvSpPr>
              <p:cNvPr id="305" name="Google Shape;305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HCM</a:t>
                </a: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1 max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07" name="Google Shape;307;p46"/>
            <p:cNvGrpSpPr/>
            <p:nvPr/>
          </p:nvGrpSpPr>
          <p:grpSpPr>
            <a:xfrm>
              <a:off x="5309650" y="3712950"/>
              <a:ext cx="726000" cy="276900"/>
              <a:chOff x="5309650" y="1045950"/>
              <a:chExt cx="726000" cy="276900"/>
            </a:xfrm>
          </p:grpSpPr>
          <p:sp>
            <p:nvSpPr>
              <p:cNvPr id="308" name="Google Shape;308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YOX1</a:t>
                </a: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 max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10" name="Google Shape;310;p46"/>
            <p:cNvGrpSpPr/>
            <p:nvPr/>
          </p:nvGrpSpPr>
          <p:grpSpPr>
            <a:xfrm>
              <a:off x="5309650" y="4093950"/>
              <a:ext cx="726000" cy="276900"/>
              <a:chOff x="5309650" y="1045950"/>
              <a:chExt cx="726000" cy="276900"/>
            </a:xfrm>
          </p:grpSpPr>
          <p:sp>
            <p:nvSpPr>
              <p:cNvPr id="311" name="Google Shape;311;p46"/>
              <p:cNvSpPr/>
              <p:nvPr/>
            </p:nvSpPr>
            <p:spPr>
              <a:xfrm>
                <a:off x="5414200" y="1095150"/>
                <a:ext cx="516900" cy="1785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46"/>
              <p:cNvSpPr txBox="1"/>
              <p:nvPr/>
            </p:nvSpPr>
            <p:spPr>
              <a:xfrm>
                <a:off x="5309650" y="1045950"/>
                <a:ext cx="726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latin typeface="Oswald"/>
                    <a:ea typeface="Oswald"/>
                    <a:cs typeface="Oswald"/>
                    <a:sym typeface="Oswald"/>
                  </a:rPr>
                  <a:t>NDD1 max</a:t>
                </a:r>
                <a:endParaRPr sz="600"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sp>
          <p:nvSpPr>
            <p:cNvPr id="313" name="Google Shape;313;p46"/>
            <p:cNvSpPr/>
            <p:nvPr/>
          </p:nvSpPr>
          <p:spPr>
            <a:xfrm flipH="1">
              <a:off x="5654970" y="1322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6"/>
            <p:cNvSpPr/>
            <p:nvPr/>
          </p:nvSpPr>
          <p:spPr>
            <a:xfrm flipH="1">
              <a:off x="5654970" y="1703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6"/>
            <p:cNvSpPr/>
            <p:nvPr/>
          </p:nvSpPr>
          <p:spPr>
            <a:xfrm flipH="1">
              <a:off x="5654970" y="2084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6"/>
            <p:cNvSpPr/>
            <p:nvPr/>
          </p:nvSpPr>
          <p:spPr>
            <a:xfrm flipH="1">
              <a:off x="5654970" y="2465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6"/>
            <p:cNvSpPr/>
            <p:nvPr/>
          </p:nvSpPr>
          <p:spPr>
            <a:xfrm flipH="1">
              <a:off x="5654970" y="2846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6"/>
            <p:cNvSpPr/>
            <p:nvPr/>
          </p:nvSpPr>
          <p:spPr>
            <a:xfrm flipH="1">
              <a:off x="5654970" y="3227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6"/>
            <p:cNvSpPr/>
            <p:nvPr/>
          </p:nvSpPr>
          <p:spPr>
            <a:xfrm flipH="1">
              <a:off x="5654970" y="3608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6"/>
            <p:cNvSpPr/>
            <p:nvPr/>
          </p:nvSpPr>
          <p:spPr>
            <a:xfrm flipH="1">
              <a:off x="5654970" y="3989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6"/>
            <p:cNvSpPr/>
            <p:nvPr/>
          </p:nvSpPr>
          <p:spPr>
            <a:xfrm flipH="1">
              <a:off x="5654970" y="4370850"/>
              <a:ext cx="52200" cy="116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46"/>
          <p:cNvSpPr/>
          <p:nvPr/>
        </p:nvSpPr>
        <p:spPr>
          <a:xfrm>
            <a:off x="5664093" y="4608225"/>
            <a:ext cx="49200" cy="55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6"/>
          <p:cNvSpPr/>
          <p:nvPr/>
        </p:nvSpPr>
        <p:spPr>
          <a:xfrm>
            <a:off x="5664093" y="4760625"/>
            <a:ext cx="49200" cy="55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6"/>
          <p:cNvSpPr/>
          <p:nvPr/>
        </p:nvSpPr>
        <p:spPr>
          <a:xfrm>
            <a:off x="5664093" y="4913025"/>
            <a:ext cx="49200" cy="55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6"/>
          <p:cNvSpPr/>
          <p:nvPr/>
        </p:nvSpPr>
        <p:spPr>
          <a:xfrm rot="-573351">
            <a:off x="2827609" y="2904925"/>
            <a:ext cx="2567932" cy="76101"/>
          </a:xfrm>
          <a:prstGeom prst="rightArrow">
            <a:avLst>
              <a:gd fmla="val 50000" name="adj1"/>
              <a:gd fmla="val 1121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6"/>
          <p:cNvSpPr txBox="1"/>
          <p:nvPr/>
        </p:nvSpPr>
        <p:spPr>
          <a:xfrm>
            <a:off x="6417075" y="1248950"/>
            <a:ext cx="257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These four extrema can occur in any order but must occur before the NDD1 minimum.</a:t>
            </a:r>
            <a:endParaRPr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27" name="Google Shape;327;p46"/>
          <p:cNvGrpSpPr/>
          <p:nvPr/>
        </p:nvGrpSpPr>
        <p:grpSpPr>
          <a:xfrm>
            <a:off x="1738800" y="1181275"/>
            <a:ext cx="4555100" cy="1249075"/>
            <a:chOff x="1738800" y="1181275"/>
            <a:chExt cx="4555100" cy="1249075"/>
          </a:xfrm>
        </p:grpSpPr>
        <p:sp>
          <p:nvSpPr>
            <p:cNvPr id="328" name="Google Shape;328;p46"/>
            <p:cNvSpPr/>
            <p:nvPr/>
          </p:nvSpPr>
          <p:spPr>
            <a:xfrm>
              <a:off x="5986400" y="1181275"/>
              <a:ext cx="307500" cy="1187400"/>
            </a:xfrm>
            <a:prstGeom prst="rightBrace">
              <a:avLst>
                <a:gd fmla="val 50000" name="adj1"/>
                <a:gd fmla="val 50261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6"/>
            <p:cNvSpPr/>
            <p:nvPr/>
          </p:nvSpPr>
          <p:spPr>
            <a:xfrm>
              <a:off x="1738800" y="1950350"/>
              <a:ext cx="221400" cy="480000"/>
            </a:xfrm>
            <a:prstGeom prst="ellipse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5029425" y="1181275"/>
              <a:ext cx="330000" cy="11874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6"/>
            <p:cNvSpPr/>
            <p:nvPr/>
          </p:nvSpPr>
          <p:spPr>
            <a:xfrm rot="-310856">
              <a:off x="1970803" y="1877180"/>
              <a:ext cx="2996643" cy="90092"/>
            </a:xfrm>
            <a:prstGeom prst="rightArrow">
              <a:avLst>
                <a:gd fmla="val 50000" name="adj1"/>
                <a:gd fmla="val 11219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46"/>
          <p:cNvSpPr/>
          <p:nvPr/>
        </p:nvSpPr>
        <p:spPr>
          <a:xfrm>
            <a:off x="2073400" y="2196450"/>
            <a:ext cx="178500" cy="1230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"/>
          <p:cNvSpPr/>
          <p:nvPr/>
        </p:nvSpPr>
        <p:spPr>
          <a:xfrm rot="359291">
            <a:off x="2279854" y="2416799"/>
            <a:ext cx="3154613" cy="80509"/>
          </a:xfrm>
          <a:prstGeom prst="rightArrow">
            <a:avLst>
              <a:gd fmla="val 50000" name="adj1"/>
              <a:gd fmla="val 1121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6"/>
          <p:cNvSpPr/>
          <p:nvPr/>
        </p:nvSpPr>
        <p:spPr>
          <a:xfrm rot="348184">
            <a:off x="2869582" y="4028664"/>
            <a:ext cx="2533885" cy="75971"/>
          </a:xfrm>
          <a:prstGeom prst="rightArrow">
            <a:avLst>
              <a:gd fmla="val 50000" name="adj1"/>
              <a:gd fmla="val 1121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"/>
          <p:cNvSpPr/>
          <p:nvPr/>
        </p:nvSpPr>
        <p:spPr>
          <a:xfrm>
            <a:off x="5986400" y="3070948"/>
            <a:ext cx="307500" cy="831300"/>
          </a:xfrm>
          <a:prstGeom prst="rightBrace">
            <a:avLst>
              <a:gd fmla="val 50000" name="adj1"/>
              <a:gd fmla="val 5026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6"/>
          <p:cNvSpPr/>
          <p:nvPr/>
        </p:nvSpPr>
        <p:spPr>
          <a:xfrm>
            <a:off x="5029425" y="3070948"/>
            <a:ext cx="330000" cy="831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Combinatorializing dynamics</a:t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2" name="Google Shape;342;p47"/>
          <p:cNvSpPr txBox="1"/>
          <p:nvPr>
            <p:ph idx="1" type="body"/>
          </p:nvPr>
        </p:nvSpPr>
        <p:spPr>
          <a:xfrm>
            <a:off x="5107750" y="1484875"/>
            <a:ext cx="3913500" cy="18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Phase space divided into boxes by thresholds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DSGRN parameter regions (120 total) determine the normal component of the vector field at the boundaries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Fact: local extrema can only occur on boundaries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3" name="Google Shape;34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47"/>
          <p:cNvSpPr txBox="1"/>
          <p:nvPr/>
        </p:nvSpPr>
        <p:spPr>
          <a:xfrm>
            <a:off x="46725" y="4782325"/>
            <a:ext cx="18708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5" name="Google Shape;345;p47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2" y="995850"/>
            <a:ext cx="4447451" cy="3820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47"/>
          <p:cNvGrpSpPr/>
          <p:nvPr/>
        </p:nvGrpSpPr>
        <p:grpSpPr>
          <a:xfrm>
            <a:off x="1362000" y="1808625"/>
            <a:ext cx="2618275" cy="1352400"/>
            <a:chOff x="1285800" y="2037225"/>
            <a:chExt cx="2618275" cy="1352400"/>
          </a:xfrm>
        </p:grpSpPr>
        <p:sp>
          <p:nvSpPr>
            <p:cNvPr id="349" name="Google Shape;349;p47"/>
            <p:cNvSpPr/>
            <p:nvPr/>
          </p:nvSpPr>
          <p:spPr>
            <a:xfrm>
              <a:off x="1567375" y="2037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7"/>
            <p:cNvSpPr/>
            <p:nvPr/>
          </p:nvSpPr>
          <p:spPr>
            <a:xfrm>
              <a:off x="2634175" y="2037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7"/>
            <p:cNvSpPr/>
            <p:nvPr/>
          </p:nvSpPr>
          <p:spPr>
            <a:xfrm>
              <a:off x="3700975" y="2037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7"/>
            <p:cNvSpPr/>
            <p:nvPr/>
          </p:nvSpPr>
          <p:spPr>
            <a:xfrm>
              <a:off x="3700975" y="3180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7"/>
            <p:cNvSpPr/>
            <p:nvPr/>
          </p:nvSpPr>
          <p:spPr>
            <a:xfrm>
              <a:off x="2634175" y="3180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7"/>
            <p:cNvSpPr/>
            <p:nvPr/>
          </p:nvSpPr>
          <p:spPr>
            <a:xfrm>
              <a:off x="1567375" y="3180225"/>
              <a:ext cx="203100" cy="209400"/>
            </a:xfrm>
            <a:prstGeom prst="ellipse">
              <a:avLst/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7"/>
            <p:cNvSpPr/>
            <p:nvPr/>
          </p:nvSpPr>
          <p:spPr>
            <a:xfrm>
              <a:off x="1859725" y="20690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7"/>
            <p:cNvSpPr/>
            <p:nvPr/>
          </p:nvSpPr>
          <p:spPr>
            <a:xfrm>
              <a:off x="2926525" y="20690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7"/>
            <p:cNvSpPr/>
            <p:nvPr/>
          </p:nvSpPr>
          <p:spPr>
            <a:xfrm flipH="1">
              <a:off x="2926525" y="32120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7"/>
            <p:cNvSpPr/>
            <p:nvPr/>
          </p:nvSpPr>
          <p:spPr>
            <a:xfrm flipH="1" rot="5400000">
              <a:off x="1326325" y="26405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7"/>
            <p:cNvSpPr/>
            <p:nvPr/>
          </p:nvSpPr>
          <p:spPr>
            <a:xfrm flipH="1" rot="-5400000">
              <a:off x="3459925" y="26405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7"/>
            <p:cNvSpPr/>
            <p:nvPr/>
          </p:nvSpPr>
          <p:spPr>
            <a:xfrm flipH="1" rot="-5400000">
              <a:off x="1326150" y="3095475"/>
              <a:ext cx="241500" cy="3222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75000" name="adj5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7"/>
            <p:cNvSpPr/>
            <p:nvPr/>
          </p:nvSpPr>
          <p:spPr>
            <a:xfrm flipH="1" rot="5400000">
              <a:off x="2393125" y="2640525"/>
              <a:ext cx="685200" cy="145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6913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2" name="Google Shape;36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937" y="423575"/>
            <a:ext cx="2604425" cy="7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/>
          <p:cNvSpPr txBox="1"/>
          <p:nvPr/>
        </p:nvSpPr>
        <p:spPr>
          <a:xfrm>
            <a:off x="5294050" y="4226900"/>
            <a:ext cx="252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State transition graph</a:t>
            </a:r>
            <a:endParaRPr b="1" sz="18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>
            <a:off x="5294050" y="3845900"/>
            <a:ext cx="337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Conserved dynamical quantity:</a:t>
            </a:r>
            <a:endParaRPr b="1" sz="18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5" name="Google Shape;365;p47"/>
          <p:cNvSpPr txBox="1"/>
          <p:nvPr/>
        </p:nvSpPr>
        <p:spPr>
          <a:xfrm>
            <a:off x="5578625" y="443675"/>
            <a:ext cx="9858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𝜃</a:t>
            </a:r>
            <a:r>
              <a:rPr baseline="-25000" i="1" lang="en" sz="2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x</a:t>
            </a:r>
            <a:endParaRPr baseline="-25000" i="1" sz="2200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6950225" y="-13525"/>
            <a:ext cx="9858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𝜃</a:t>
            </a:r>
            <a:r>
              <a:rPr baseline="-25000" i="1" lang="en" sz="2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y</a:t>
            </a:r>
            <a:endParaRPr baseline="-25000" i="1" sz="2200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7" name="Google Shape;367;p47"/>
          <p:cNvSpPr txBox="1"/>
          <p:nvPr/>
        </p:nvSpPr>
        <p:spPr>
          <a:xfrm>
            <a:off x="6950225" y="941525"/>
            <a:ext cx="9858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𝜃′</a:t>
            </a:r>
            <a:endParaRPr baseline="-25000" i="1" sz="2200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8" name="Google Shape;368;p47"/>
          <p:cNvSpPr txBox="1"/>
          <p:nvPr/>
        </p:nvSpPr>
        <p:spPr>
          <a:xfrm>
            <a:off x="2926225" y="1442050"/>
            <a:ext cx="615300" cy="369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y max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p47"/>
          <p:cNvSpPr txBox="1"/>
          <p:nvPr/>
        </p:nvSpPr>
        <p:spPr>
          <a:xfrm>
            <a:off x="2926225" y="3194650"/>
            <a:ext cx="615300" cy="369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y min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0" name="Google Shape;370;p47"/>
          <p:cNvSpPr txBox="1"/>
          <p:nvPr/>
        </p:nvSpPr>
        <p:spPr>
          <a:xfrm>
            <a:off x="2088025" y="2356450"/>
            <a:ext cx="615300" cy="369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x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min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1" name="Google Shape;371;p47"/>
          <p:cNvSpPr txBox="1"/>
          <p:nvPr/>
        </p:nvSpPr>
        <p:spPr>
          <a:xfrm>
            <a:off x="3993025" y="2356450"/>
            <a:ext cx="615300" cy="369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x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max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2" name="Google Shape;372;p47"/>
          <p:cNvSpPr txBox="1"/>
          <p:nvPr/>
        </p:nvSpPr>
        <p:spPr>
          <a:xfrm>
            <a:off x="4788975" y="47889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Cummins et al., 2018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4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/>
          <p:cNvSpPr txBox="1"/>
          <p:nvPr>
            <p:ph type="title"/>
          </p:nvPr>
        </p:nvSpPr>
        <p:spPr>
          <a:xfrm>
            <a:off x="311700" y="445025"/>
            <a:ext cx="767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Pattern matching: Locate a path with matching extrema </a:t>
            </a:r>
            <a:r>
              <a:rPr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to </a:t>
            </a:r>
            <a:r>
              <a:rPr i="1"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any linear extension</a:t>
            </a:r>
            <a:r>
              <a:rPr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to conclude model consistency</a:t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8" name="Google Shape;378;p48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800" y="2300950"/>
            <a:ext cx="2052151" cy="276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100" y="2717675"/>
            <a:ext cx="2472600" cy="20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9400" y="2423250"/>
            <a:ext cx="2179300" cy="11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8"/>
          <p:cNvSpPr txBox="1"/>
          <p:nvPr/>
        </p:nvSpPr>
        <p:spPr>
          <a:xfrm>
            <a:off x="284950" y="1874850"/>
            <a:ext cx="283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Data</a:t>
            </a:r>
            <a:endParaRPr b="1" sz="15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4649400" y="1874850"/>
            <a:ext cx="283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Network model and STG</a:t>
            </a:r>
            <a:endParaRPr b="1" sz="15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5" name="Google Shape;385;p48"/>
          <p:cNvSpPr txBox="1"/>
          <p:nvPr/>
        </p:nvSpPr>
        <p:spPr>
          <a:xfrm>
            <a:off x="2659775" y="3064850"/>
            <a:ext cx="171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There’s a match (trust me)</a:t>
            </a:r>
            <a:endParaRPr b="1" sz="15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Inherent Dynamics Pipeline Dataset Characteristics</a:t>
            </a:r>
            <a:endParaRPr/>
          </a:p>
        </p:txBody>
      </p:sp>
      <p:sp>
        <p:nvSpPr>
          <p:cNvPr id="391" name="Google Shape;391;p49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9"/>
          <p:cNvSpPr txBox="1"/>
          <p:nvPr/>
        </p:nvSpPr>
        <p:spPr>
          <a:xfrm>
            <a:off x="1367500" y="8779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3" name="Google Shape;393;p49"/>
          <p:cNvSpPr txBox="1"/>
          <p:nvPr>
            <p:ph type="title"/>
          </p:nvPr>
        </p:nvSpPr>
        <p:spPr>
          <a:xfrm>
            <a:off x="284950" y="1314725"/>
            <a:ext cx="2832300" cy="572700"/>
          </a:xfrm>
          <a:prstGeom prst="rect">
            <a:avLst/>
          </a:prstGeom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Top nodes from DLxJTK</a:t>
            </a:r>
            <a:endParaRPr sz="2000"/>
          </a:p>
        </p:txBody>
      </p:sp>
      <p:sp>
        <p:nvSpPr>
          <p:cNvPr id="394" name="Google Shape;394;p49"/>
          <p:cNvSpPr txBox="1"/>
          <p:nvPr>
            <p:ph type="title"/>
          </p:nvPr>
        </p:nvSpPr>
        <p:spPr>
          <a:xfrm>
            <a:off x="3028150" y="2457725"/>
            <a:ext cx="2832300" cy="572700"/>
          </a:xfrm>
          <a:prstGeom prst="rect">
            <a:avLst/>
          </a:prstGeom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Top edges from LEM</a:t>
            </a:r>
            <a:endParaRPr sz="2000"/>
          </a:p>
        </p:txBody>
      </p:sp>
      <p:sp>
        <p:nvSpPr>
          <p:cNvPr id="395" name="Google Shape;395;p49"/>
          <p:cNvSpPr txBox="1"/>
          <p:nvPr>
            <p:ph type="title"/>
          </p:nvPr>
        </p:nvSpPr>
        <p:spPr>
          <a:xfrm>
            <a:off x="5847550" y="3600725"/>
            <a:ext cx="2832300" cy="572700"/>
          </a:xfrm>
          <a:prstGeom prst="rect">
            <a:avLst/>
          </a:prstGeom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Top networks from DSGRN</a:t>
            </a:r>
            <a:endParaRPr sz="2000"/>
          </a:p>
        </p:txBody>
      </p:sp>
      <p:sp>
        <p:nvSpPr>
          <p:cNvPr id="396" name="Google Shape;396;p49"/>
          <p:cNvSpPr/>
          <p:nvPr/>
        </p:nvSpPr>
        <p:spPr>
          <a:xfrm rot="2185964">
            <a:off x="3186285" y="1458358"/>
            <a:ext cx="1761471" cy="50113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9"/>
          <p:cNvSpPr/>
          <p:nvPr/>
        </p:nvSpPr>
        <p:spPr>
          <a:xfrm rot="2185964">
            <a:off x="5929485" y="2601358"/>
            <a:ext cx="1761471" cy="50113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9"/>
          <p:cNvSpPr txBox="1"/>
          <p:nvPr/>
        </p:nvSpPr>
        <p:spPr>
          <a:xfrm>
            <a:off x="284950" y="1874850"/>
            <a:ext cx="283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Amplitude and period</a:t>
            </a:r>
            <a:endParaRPr b="1" sz="13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9" name="Google Shape;399;p49"/>
          <p:cNvSpPr txBox="1"/>
          <p:nvPr/>
        </p:nvSpPr>
        <p:spPr>
          <a:xfrm>
            <a:off x="3028150" y="3042575"/>
            <a:ext cx="283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Normalized continuous trajectory</a:t>
            </a:r>
            <a:endParaRPr b="1" sz="13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0" name="Google Shape;400;p49"/>
          <p:cNvSpPr txBox="1"/>
          <p:nvPr/>
        </p:nvSpPr>
        <p:spPr>
          <a:xfrm>
            <a:off x="5851275" y="4197575"/>
            <a:ext cx="2832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E69138"/>
                </a:solidFill>
                <a:latin typeface="Oswald"/>
                <a:ea typeface="Oswald"/>
                <a:cs typeface="Oswald"/>
                <a:sym typeface="Oswald"/>
              </a:rPr>
              <a:t>Timing of extrema</a:t>
            </a:r>
            <a:endParaRPr b="1" sz="1300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1" name="Google Shape;401;p49"/>
          <p:cNvSpPr txBox="1"/>
          <p:nvPr/>
        </p:nvSpPr>
        <p:spPr>
          <a:xfrm>
            <a:off x="0" y="21336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Choose top N</a:t>
            </a:r>
            <a:endParaRPr sz="1300">
              <a:solidFill>
                <a:srgbClr val="9E9E9E"/>
              </a:solidFill>
            </a:endParaRPr>
          </a:p>
        </p:txBody>
      </p:sp>
      <p:sp>
        <p:nvSpPr>
          <p:cNvPr id="402" name="Google Shape;402;p49"/>
          <p:cNvSpPr txBox="1"/>
          <p:nvPr/>
        </p:nvSpPr>
        <p:spPr>
          <a:xfrm>
            <a:off x="2259700" y="3275288"/>
            <a:ext cx="345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Choose all edges above a probability threshold</a:t>
            </a:r>
            <a:endParaRPr b="1" sz="13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5384200" y="4425675"/>
            <a:ext cx="375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E9E9E"/>
                </a:solidFill>
                <a:latin typeface="Oswald"/>
                <a:ea typeface="Oswald"/>
                <a:cs typeface="Oswald"/>
                <a:sym typeface="Oswald"/>
              </a:rPr>
              <a:t>Choose all networks above a scoring threshold</a:t>
            </a:r>
            <a:endParaRPr b="1" sz="1300">
              <a:solidFill>
                <a:srgbClr val="9E9E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4" name="Google Shape;404;p49"/>
          <p:cNvSpPr txBox="1"/>
          <p:nvPr/>
        </p:nvSpPr>
        <p:spPr>
          <a:xfrm>
            <a:off x="2173575" y="3531238"/>
            <a:ext cx="345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Choose a seed network</a:t>
            </a:r>
            <a:endParaRPr b="1" sz="1300"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quantify success?</a:t>
            </a:r>
            <a:endParaRPr/>
          </a:p>
        </p:txBody>
      </p:sp>
      <p:sp>
        <p:nvSpPr>
          <p:cNvPr id="410" name="Google Shape;410;p50"/>
          <p:cNvSpPr txBox="1"/>
          <p:nvPr>
            <p:ph idx="1" type="body"/>
          </p:nvPr>
        </p:nvSpPr>
        <p:spPr>
          <a:xfrm>
            <a:off x="311700" y="1152475"/>
            <a:ext cx="8520600" cy="3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no single “correct” network model. From long experience, we know that there are many network models that can match data given some parameterization.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How can we extract guidance for the experimentalist from our output?</a:t>
            </a:r>
            <a:endParaRPr>
              <a:solidFill>
                <a:srgbClr val="E6913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choice: Using network performance, rerank edge list from LEM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Scoring criteria for top networks: robustness of oscillations, ability to pattern match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Prevalence score: Percentage of times an edge appears in the collection of top networks to provide ranking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Edges with a zero score are dropped from the reranked 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ranking edges are predictions for important regulations to the core oscillator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 numbers are better than high numbers: first rank 1 is better than rank 20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0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Core Oscillator Test Case</a:t>
            </a:r>
            <a:endParaRPr/>
          </a:p>
        </p:txBody>
      </p:sp>
      <p:sp>
        <p:nvSpPr>
          <p:cNvPr id="418" name="Google Shape;418;p51"/>
          <p:cNvSpPr txBox="1"/>
          <p:nvPr>
            <p:ph idx="1" type="body"/>
          </p:nvPr>
        </p:nvSpPr>
        <p:spPr>
          <a:xfrm>
            <a:off x="311700" y="1152475"/>
            <a:ext cx="326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Chose highly oscillatory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3 parameter sets with big distances between extremal partial orders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Goal: The interactions in the network are highly ranked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19" name="Google Shape;419;p51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623" y="249835"/>
            <a:ext cx="2148152" cy="129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626" y="1587063"/>
            <a:ext cx="2148150" cy="12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4627" y="2953175"/>
            <a:ext cx="2148152" cy="12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6525" y="1542777"/>
            <a:ext cx="2652832" cy="13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Reranking of edges according to global network dynamics</a:t>
            </a:r>
            <a:endParaRPr/>
          </a:p>
        </p:txBody>
      </p:sp>
      <p:sp>
        <p:nvSpPr>
          <p:cNvPr id="430" name="Google Shape;430;p52"/>
          <p:cNvSpPr txBox="1"/>
          <p:nvPr>
            <p:ph idx="1" type="body"/>
          </p:nvPr>
        </p:nvSpPr>
        <p:spPr>
          <a:xfrm>
            <a:off x="311700" y="1152475"/>
            <a:ext cx="326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16 out of 34 top LEM edges have a nonzero prevalence score after network finding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Boxed ranks correspond to ground truth edges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Scoring: 100% oscillations, 50% pattern matching</a:t>
            </a:r>
            <a:endParaRPr/>
          </a:p>
        </p:txBody>
      </p:sp>
      <p:sp>
        <p:nvSpPr>
          <p:cNvPr id="431" name="Google Shape;431;p52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600" y="1170125"/>
            <a:ext cx="346681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Results</a:t>
            </a:r>
            <a:endParaRPr/>
          </a:p>
        </p:txBody>
      </p:sp>
      <p:sp>
        <p:nvSpPr>
          <p:cNvPr id="439" name="Google Shape;439;p53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1" name="Google Shape;441;p53"/>
          <p:cNvGraphicFramePr/>
          <p:nvPr/>
        </p:nvGraphicFramePr>
        <p:xfrm>
          <a:off x="311700" y="119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{1E45E688-2434-455E-9BB0-D2019D2A9E2E}</a:tableStyleId>
              </a:tblPr>
              <a:tblGrid>
                <a:gridCol w="835750"/>
                <a:gridCol w="1014500"/>
                <a:gridCol w="753250"/>
                <a:gridCol w="739500"/>
                <a:gridCol w="835750"/>
                <a:gridCol w="835750"/>
                <a:gridCol w="835750"/>
              </a:tblGrid>
              <a:tr h="90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Simulation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Validated networks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Top networks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LEM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network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False positives dropped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True positives dropped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Top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1757/2000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66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6.2, 5.5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5.9, 5.5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14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Middle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1708/2000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36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9.2, 5.5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7.4, 6.0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14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Bottom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1200/2000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6.4, 4.5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5.3, 4.5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17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2" name="Google Shape;442;p53"/>
          <p:cNvSpPr txBox="1"/>
          <p:nvPr>
            <p:ph idx="1" type="body"/>
          </p:nvPr>
        </p:nvSpPr>
        <p:spPr>
          <a:xfrm>
            <a:off x="311700" y="4088950"/>
            <a:ext cx="85206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Scoring: 100% oscillations, 50% pattern matching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Many models fit the data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443" name="Google Shape;44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623" y="249835"/>
            <a:ext cx="2148152" cy="129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626" y="1587063"/>
            <a:ext cx="2148150" cy="12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4627" y="2953175"/>
            <a:ext cx="2148152" cy="12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/>
          <p:nvPr>
            <p:ph type="title"/>
          </p:nvPr>
        </p:nvSpPr>
        <p:spPr>
          <a:xfrm>
            <a:off x="311700" y="445025"/>
            <a:ext cx="353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20"/>
              <a:t>Unexpected result: node D edges down-regulated in last dataset</a:t>
            </a:r>
            <a:endParaRPr sz="2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/>
          </a:p>
        </p:txBody>
      </p:sp>
      <p:sp>
        <p:nvSpPr>
          <p:cNvPr id="451" name="Google Shape;451;p54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400" y="1220459"/>
            <a:ext cx="1834530" cy="113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968" y="1220450"/>
            <a:ext cx="1830518" cy="113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403" y="2391666"/>
            <a:ext cx="1834533" cy="11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4612" y="2390472"/>
            <a:ext cx="1834538" cy="111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9404" y="3588172"/>
            <a:ext cx="1834530" cy="113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6621" y="3588170"/>
            <a:ext cx="1830514" cy="113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59000" y="224176"/>
            <a:ext cx="1825558" cy="9366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9" name="Google Shape;459;p54"/>
          <p:cNvGraphicFramePr/>
          <p:nvPr/>
        </p:nvGraphicFramePr>
        <p:xfrm>
          <a:off x="261775" y="1512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{1E45E688-2434-455E-9BB0-D2019D2A9E2E}</a:tableStyleId>
              </a:tblPr>
              <a:tblGrid>
                <a:gridCol w="915575"/>
                <a:gridCol w="731475"/>
                <a:gridCol w="827725"/>
                <a:gridCol w="876800"/>
                <a:gridCol w="958650"/>
              </a:tblGrid>
              <a:tr h="97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Simulation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LEM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D, LEM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network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D, network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Top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6.2, 5.5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6.7, 5.0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5.9, 5.5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6.3, 5.0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Middle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9.2, 5.5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10.3, 6.0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7.4, 6.0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7.7, 7.0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Bottom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6.4, 4.5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5.6, 4.0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5.3, 4.5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4.7, 4.0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pic>
        <p:nvPicPr>
          <p:cNvPr id="460" name="Google Shape;460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08025" y="219975"/>
            <a:ext cx="1565675" cy="937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4"/>
          <p:cNvSpPr txBox="1"/>
          <p:nvPr>
            <p:ph type="title"/>
          </p:nvPr>
        </p:nvSpPr>
        <p:spPr>
          <a:xfrm>
            <a:off x="159300" y="4026425"/>
            <a:ext cx="47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20"/>
              <a:t>Is node D really part of the core oscillator in the third dataset?</a:t>
            </a:r>
            <a:endParaRPr sz="22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5"/>
          <p:cNvSpPr txBox="1"/>
          <p:nvPr>
            <p:ph type="title"/>
          </p:nvPr>
        </p:nvSpPr>
        <p:spPr>
          <a:xfrm>
            <a:off x="311700" y="219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a “ground truth” core oscillator doesn’t necessarily mean it’s a core oscillator!</a:t>
            </a:r>
            <a:endParaRPr/>
          </a:p>
        </p:txBody>
      </p:sp>
      <p:sp>
        <p:nvSpPr>
          <p:cNvPr id="467" name="Google Shape;467;p55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clocks represented as genetic regulatory networks</a:t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8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8"/>
          <p:cNvSpPr txBox="1"/>
          <p:nvPr/>
        </p:nvSpPr>
        <p:spPr>
          <a:xfrm>
            <a:off x="2394000" y="1773800"/>
            <a:ext cx="27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311700" y="1103875"/>
            <a:ext cx="4679400" cy="3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Nodes represent abundances of a gene product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Edges represent either activating or repressing interactions </a:t>
            </a:r>
            <a:r>
              <a:rPr i="1" lang="en">
                <a:latin typeface="Oswald"/>
                <a:ea typeface="Oswald"/>
                <a:cs typeface="Oswald"/>
                <a:sym typeface="Oswald"/>
              </a:rPr>
              <a:t>via some mechanism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core oscillator is a minimal strongly connected network with negative feedback that drives downstream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Goal: Reduction of the hairball in non-model organisms</a:t>
            </a:r>
            <a:endParaRPr>
              <a:solidFill>
                <a:srgbClr val="E69138"/>
              </a:solidFill>
            </a:endParaRPr>
          </a:p>
        </p:txBody>
      </p:sp>
      <p:grpSp>
        <p:nvGrpSpPr>
          <p:cNvPr id="163" name="Google Shape;163;p38"/>
          <p:cNvGrpSpPr/>
          <p:nvPr/>
        </p:nvGrpSpPr>
        <p:grpSpPr>
          <a:xfrm>
            <a:off x="703750" y="2354275"/>
            <a:ext cx="3295500" cy="501300"/>
            <a:chOff x="2260650" y="1719950"/>
            <a:chExt cx="3295500" cy="501300"/>
          </a:xfrm>
        </p:grpSpPr>
        <p:sp>
          <p:nvSpPr>
            <p:cNvPr id="164" name="Google Shape;164;p38"/>
            <p:cNvSpPr/>
            <p:nvPr/>
          </p:nvSpPr>
          <p:spPr>
            <a:xfrm>
              <a:off x="3503200" y="1719950"/>
              <a:ext cx="537300" cy="5013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8"/>
            <p:cNvSpPr/>
            <p:nvPr/>
          </p:nvSpPr>
          <p:spPr>
            <a:xfrm>
              <a:off x="4706725" y="1719950"/>
              <a:ext cx="537300" cy="5013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2260650" y="1719950"/>
              <a:ext cx="537300" cy="501300"/>
            </a:xfrm>
            <a:prstGeom prst="ellipse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8"/>
            <p:cNvSpPr/>
            <p:nvPr/>
          </p:nvSpPr>
          <p:spPr>
            <a:xfrm rot="-5400000">
              <a:off x="4301921" y="1725641"/>
              <a:ext cx="143400" cy="48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8"/>
            <p:cNvSpPr/>
            <p:nvPr/>
          </p:nvSpPr>
          <p:spPr>
            <a:xfrm rot="5400000">
              <a:off x="5295450" y="1900650"/>
              <a:ext cx="250800" cy="2706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100000" name="adj5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8"/>
            <p:cNvSpPr/>
            <p:nvPr/>
          </p:nvSpPr>
          <p:spPr>
            <a:xfrm rot="-5400000">
              <a:off x="3043071" y="1593891"/>
              <a:ext cx="143400" cy="48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8"/>
            <p:cNvSpPr/>
            <p:nvPr/>
          </p:nvSpPr>
          <p:spPr>
            <a:xfrm rot="5400000">
              <a:off x="3043071" y="1869041"/>
              <a:ext cx="143400" cy="489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8"/>
            <p:cNvSpPr txBox="1"/>
            <p:nvPr/>
          </p:nvSpPr>
          <p:spPr>
            <a:xfrm>
              <a:off x="2394000" y="1773800"/>
              <a:ext cx="270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Merriweather"/>
                  <a:ea typeface="Merriweather"/>
                  <a:cs typeface="Merriweather"/>
                  <a:sym typeface="Merriweather"/>
                </a:rPr>
                <a:t>x</a:t>
              </a:r>
              <a:endParaRPr i="1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72" name="Google Shape;172;p38"/>
            <p:cNvSpPr txBox="1"/>
            <p:nvPr/>
          </p:nvSpPr>
          <p:spPr>
            <a:xfrm>
              <a:off x="3636550" y="1773800"/>
              <a:ext cx="270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Merriweather"/>
                  <a:ea typeface="Merriweather"/>
                  <a:cs typeface="Merriweather"/>
                  <a:sym typeface="Merriweather"/>
                </a:rPr>
                <a:t>y</a:t>
              </a:r>
              <a:endParaRPr i="1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73" name="Google Shape;173;p38"/>
            <p:cNvSpPr txBox="1"/>
            <p:nvPr/>
          </p:nvSpPr>
          <p:spPr>
            <a:xfrm>
              <a:off x="4840100" y="1773800"/>
              <a:ext cx="270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latin typeface="Merriweather"/>
                  <a:ea typeface="Merriweather"/>
                  <a:cs typeface="Merriweather"/>
                  <a:sym typeface="Merriweather"/>
                </a:rPr>
                <a:t>z</a:t>
              </a:r>
              <a:endParaRPr i="1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174" name="Google Shape;1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950" y="1147025"/>
            <a:ext cx="3324027" cy="33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Yeast Cell Cycle Data Test Case</a:t>
            </a:r>
            <a:endParaRPr/>
          </a:p>
        </p:txBody>
      </p:sp>
      <p:sp>
        <p:nvSpPr>
          <p:cNvPr id="474" name="Google Shape;474;p56"/>
          <p:cNvSpPr txBox="1"/>
          <p:nvPr>
            <p:ph idx="1" type="body"/>
          </p:nvPr>
        </p:nvSpPr>
        <p:spPr>
          <a:xfrm>
            <a:off x="311700" y="11035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Ground truth nodes: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“True positives” : experimental evidence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“True negatives” : output of DLxJTK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Ground truth edges: “True positives” : YEASTRACT +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Ground truth network: None</a:t>
            </a:r>
            <a:endParaRPr/>
          </a:p>
        </p:txBody>
      </p:sp>
      <p:sp>
        <p:nvSpPr>
          <p:cNvPr id="475" name="Google Shape;475;p56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303" y="2771950"/>
            <a:ext cx="1060950" cy="22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383" y="2959762"/>
            <a:ext cx="3064001" cy="196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4075" y="3390991"/>
            <a:ext cx="2284073" cy="11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6"/>
          <p:cNvSpPr txBox="1"/>
          <p:nvPr/>
        </p:nvSpPr>
        <p:spPr>
          <a:xfrm>
            <a:off x="4788975" y="47889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Cho et al., 2017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Yeast Cell Cycle Results</a:t>
            </a:r>
            <a:endParaRPr/>
          </a:p>
        </p:txBody>
      </p:sp>
      <p:sp>
        <p:nvSpPr>
          <p:cNvPr id="486" name="Google Shape;486;p57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8" name="Google Shape;488;p57"/>
          <p:cNvGraphicFramePr/>
          <p:nvPr/>
        </p:nvGraphicFramePr>
        <p:xfrm>
          <a:off x="881700" y="117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{1E45E688-2434-455E-9BB0-D2019D2A9E2E}</a:tableStyleId>
              </a:tblPr>
              <a:tblGrid>
                <a:gridCol w="1157900"/>
                <a:gridCol w="91040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Amount of information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Validated networks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Top networks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LEM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network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False positives dropped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# True positives dropped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2017/4000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302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21.2, 13.0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25.4, 22.0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23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2940/4000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1269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28.3, 17.5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26.9, 25.0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11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True negatives w/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2592/4000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291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23.6, 14.5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18.5, 9.5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32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True negatives w/o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2733/4000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544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35.3, 42.0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15.7, 12.5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28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9" name="Google Shape;489;p57"/>
          <p:cNvSpPr txBox="1"/>
          <p:nvPr>
            <p:ph idx="1" type="body"/>
          </p:nvPr>
        </p:nvSpPr>
        <p:spPr>
          <a:xfrm>
            <a:off x="240925" y="4149350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Scoring: 10% oscillations, 100% pattern matching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DSGRN most useful when there are true negatives in the node set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Result: Network reduction down-ranks node CLN3 </a:t>
            </a:r>
            <a:endParaRPr/>
          </a:p>
        </p:txBody>
      </p:sp>
      <p:sp>
        <p:nvSpPr>
          <p:cNvPr id="495" name="Google Shape;495;p58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6" name="Google Shape;49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7" name="Google Shape;497;p58"/>
          <p:cNvGraphicFramePr/>
          <p:nvPr/>
        </p:nvGraphicFramePr>
        <p:xfrm>
          <a:off x="924975" y="185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{1E45E688-2434-455E-9BB0-D2019D2A9E2E}</a:tableStyleId>
              </a:tblPr>
              <a:tblGrid>
                <a:gridCol w="2385700"/>
                <a:gridCol w="1185125"/>
                <a:gridCol w="1289300"/>
                <a:gridCol w="1183625"/>
                <a:gridCol w="1315525"/>
              </a:tblGrid>
              <a:tr h="86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Amount of information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LEM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CLN3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LEM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network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Mean, Median 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CLN3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network rank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21.2, 13.0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22.2, 14.0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25.4, 22.0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23.7, 15.0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28.3, 17.5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29.8, 17.5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26.9, 25.0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22.1, 21.0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True negatives w/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23.6, 14.5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23.7, 14.5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18.5, 9.5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10.75, 8.5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True negatives w/o annotations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35.3, 42.0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37.5, 44.0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15.7, 12.5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12.0, 12.0</a:t>
                      </a:r>
                      <a:endParaRPr sz="1300">
                        <a:solidFill>
                          <a:schemeClr val="dk2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CLN3 part of the pulse generator?</a:t>
            </a:r>
            <a:endParaRPr/>
          </a:p>
        </p:txBody>
      </p:sp>
      <p:sp>
        <p:nvSpPr>
          <p:cNvPr id="503" name="Google Shape;503;p59"/>
          <p:cNvSpPr txBox="1"/>
          <p:nvPr>
            <p:ph idx="1" type="body"/>
          </p:nvPr>
        </p:nvSpPr>
        <p:spPr>
          <a:xfrm>
            <a:off x="311700" y="1152475"/>
            <a:ext cx="5544300" cy="26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/>
              <a:t>CLN3 may not be important for the cell cycle oscillator under the experimental conditions used.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00"/>
              <a:t>Evidence:</a:t>
            </a:r>
            <a:endParaRPr sz="1600"/>
          </a:p>
          <a:p>
            <a:pPr indent="-3302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LEM removes some CLN3 edges when there are true negative nodes.</a:t>
            </a:r>
            <a:endParaRPr sz="1600"/>
          </a:p>
          <a:p>
            <a:pPr indent="-33020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DSGRN removes some CLN3 edges when there are annotations.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00"/>
          </a:p>
        </p:txBody>
      </p:sp>
      <p:sp>
        <p:nvSpPr>
          <p:cNvPr id="504" name="Google Shape;504;p59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5" name="Google Shape;50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606" y="1513615"/>
            <a:ext cx="3636016" cy="23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9"/>
          <p:cNvSpPr txBox="1"/>
          <p:nvPr/>
        </p:nvSpPr>
        <p:spPr>
          <a:xfrm>
            <a:off x="311700" y="3404475"/>
            <a:ext cx="7986600" cy="2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Caveats:</a:t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CLN3 may need proteomics data rather than transcriptomics, even though CLN3 mRNA oscillates</a:t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DSGRN may not model post-transcriptional modification correctly.</a:t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Dataset dependent</a:t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0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775" y="3119800"/>
            <a:ext cx="3813171" cy="19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974" y="902700"/>
            <a:ext cx="3234404" cy="191425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all datasets work so well</a:t>
            </a:r>
            <a:endParaRPr/>
          </a:p>
        </p:txBody>
      </p:sp>
      <p:sp>
        <p:nvSpPr>
          <p:cNvPr id="517" name="Google Shape;517;p60"/>
          <p:cNvSpPr txBox="1"/>
          <p:nvPr>
            <p:ph idx="1" type="body"/>
          </p:nvPr>
        </p:nvSpPr>
        <p:spPr>
          <a:xfrm>
            <a:off x="311700" y="1381075"/>
            <a:ext cx="83343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Microarray</a:t>
            </a:r>
            <a:r>
              <a:rPr lang="en" sz="1600"/>
              <a:t> transcriptomics vs RNAseq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Coarse sampling vs fine sampling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number of periods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Slightly different experimental conditions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types of preprocessing</a:t>
            </a:r>
            <a:endParaRPr sz="1600"/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levels of noise</a:t>
            </a:r>
            <a:endParaRPr sz="16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18" name="Google Shape;518;p60"/>
          <p:cNvSpPr txBox="1"/>
          <p:nvPr/>
        </p:nvSpPr>
        <p:spPr>
          <a:xfrm>
            <a:off x="6051225" y="1017725"/>
            <a:ext cx="11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Microarray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>
            <a:off x="6051225" y="3383775"/>
            <a:ext cx="11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RNAseq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Deducing causation</a:t>
            </a:r>
            <a:endParaRPr/>
          </a:p>
        </p:txBody>
      </p:sp>
      <p:sp>
        <p:nvSpPr>
          <p:cNvPr id="181" name="Google Shape;181;p39"/>
          <p:cNvSpPr txBox="1"/>
          <p:nvPr>
            <p:ph idx="1" type="body"/>
          </p:nvPr>
        </p:nvSpPr>
        <p:spPr>
          <a:xfrm>
            <a:off x="311700" y="1196275"/>
            <a:ext cx="4005900" cy="39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Regulatory interactions indicate causality, i.e. a change in the concentration or activity of one gene product causes a change in another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Causality is time dependent, cannot be recovered by snapshots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 for attempting to deduce causality from time series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Topological relationships between dynamical manifolds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Mutual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Bayesian 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Boolean models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Ordinary differential equations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Hybrid discrete/ODE modeling -- us!!</a:t>
            </a:r>
            <a:endParaRPr/>
          </a:p>
        </p:txBody>
      </p:sp>
      <p:sp>
        <p:nvSpPr>
          <p:cNvPr id="182" name="Google Shape;182;p39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39"/>
          <p:cNvGrpSpPr/>
          <p:nvPr/>
        </p:nvGrpSpPr>
        <p:grpSpPr>
          <a:xfrm>
            <a:off x="3847986" y="667279"/>
            <a:ext cx="5214957" cy="2082600"/>
            <a:chOff x="918000" y="2666600"/>
            <a:chExt cx="6593700" cy="2599675"/>
          </a:xfrm>
        </p:grpSpPr>
        <p:grpSp>
          <p:nvGrpSpPr>
            <p:cNvPr id="185" name="Google Shape;185;p39"/>
            <p:cNvGrpSpPr/>
            <p:nvPr/>
          </p:nvGrpSpPr>
          <p:grpSpPr>
            <a:xfrm>
              <a:off x="918000" y="2666600"/>
              <a:ext cx="6593700" cy="2184325"/>
              <a:chOff x="1146600" y="2361800"/>
              <a:chExt cx="6593700" cy="2184325"/>
            </a:xfrm>
          </p:grpSpPr>
          <p:sp>
            <p:nvSpPr>
              <p:cNvPr id="186" name="Google Shape;186;p39"/>
              <p:cNvSpPr/>
              <p:nvPr/>
            </p:nvSpPr>
            <p:spPr>
              <a:xfrm>
                <a:off x="1146600" y="2955525"/>
                <a:ext cx="2250300" cy="956100"/>
              </a:xfrm>
              <a:prstGeom prst="ellipse">
                <a:avLst/>
              </a:prstGeom>
              <a:noFill/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7" name="Google Shape;187;p39"/>
              <p:cNvSpPr/>
              <p:nvPr/>
            </p:nvSpPr>
            <p:spPr>
              <a:xfrm>
                <a:off x="5490000" y="2955525"/>
                <a:ext cx="2250300" cy="956100"/>
              </a:xfrm>
              <a:prstGeom prst="ellipse">
                <a:avLst/>
              </a:prstGeom>
              <a:noFill/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8" name="Google Shape;188;p39"/>
              <p:cNvSpPr/>
              <p:nvPr/>
            </p:nvSpPr>
            <p:spPr>
              <a:xfrm>
                <a:off x="2768775" y="2361800"/>
                <a:ext cx="3554400" cy="634500"/>
              </a:xfrm>
              <a:prstGeom prst="curvedDown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39"/>
              <p:cNvSpPr/>
              <p:nvPr/>
            </p:nvSpPr>
            <p:spPr>
              <a:xfrm flipH="1">
                <a:off x="3211200" y="2743400"/>
                <a:ext cx="2477100" cy="393600"/>
              </a:xfrm>
              <a:prstGeom prst="curvedDown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9"/>
              <p:cNvSpPr/>
              <p:nvPr/>
            </p:nvSpPr>
            <p:spPr>
              <a:xfrm flipH="1">
                <a:off x="2616375" y="3911625"/>
                <a:ext cx="3750600" cy="634500"/>
              </a:xfrm>
              <a:prstGeom prst="curvedUp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39"/>
              <p:cNvSpPr/>
              <p:nvPr/>
            </p:nvSpPr>
            <p:spPr>
              <a:xfrm>
                <a:off x="3271575" y="3746450"/>
                <a:ext cx="2477100" cy="393600"/>
              </a:xfrm>
              <a:prstGeom prst="curvedUp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39"/>
              <p:cNvSpPr txBox="1"/>
              <p:nvPr/>
            </p:nvSpPr>
            <p:spPr>
              <a:xfrm>
                <a:off x="1507625" y="3227175"/>
                <a:ext cx="1561800" cy="49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73763"/>
                    </a:solidFill>
                    <a:latin typeface="Oswald"/>
                    <a:ea typeface="Oswald"/>
                    <a:cs typeface="Oswald"/>
                    <a:sym typeface="Oswald"/>
                  </a:rPr>
                  <a:t>Experimentalist</a:t>
                </a:r>
                <a:endParaRPr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193" name="Google Shape;193;p39"/>
              <p:cNvSpPr txBox="1"/>
              <p:nvPr/>
            </p:nvSpPr>
            <p:spPr>
              <a:xfrm>
                <a:off x="5851025" y="3227175"/>
                <a:ext cx="1561800" cy="49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73763"/>
                    </a:solidFill>
                    <a:latin typeface="Oswald"/>
                    <a:ea typeface="Oswald"/>
                    <a:cs typeface="Oswald"/>
                    <a:sym typeface="Oswald"/>
                  </a:rPr>
                  <a:t>Analyst</a:t>
                </a:r>
                <a:endParaRPr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sp>
          <p:nvSpPr>
            <p:cNvPr id="194" name="Google Shape;194;p39"/>
            <p:cNvSpPr txBox="1"/>
            <p:nvPr/>
          </p:nvSpPr>
          <p:spPr>
            <a:xfrm>
              <a:off x="3128150" y="2676450"/>
              <a:ext cx="2230800" cy="4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rPr>
                <a:t>Experimental Question</a:t>
              </a:r>
              <a:endParaRPr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5" name="Google Shape;195;p39"/>
            <p:cNvSpPr txBox="1"/>
            <p:nvPr/>
          </p:nvSpPr>
          <p:spPr>
            <a:xfrm>
              <a:off x="3488825" y="4497675"/>
              <a:ext cx="1561800" cy="7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rPr>
                <a:t>Data type request</a:t>
              </a:r>
              <a:endParaRPr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6" name="Google Shape;196;p39"/>
            <p:cNvSpPr txBox="1"/>
            <p:nvPr/>
          </p:nvSpPr>
          <p:spPr>
            <a:xfrm>
              <a:off x="3488825" y="4065375"/>
              <a:ext cx="1561800" cy="4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rPr>
                <a:t>Data</a:t>
              </a:r>
              <a:endParaRPr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7" name="Google Shape;197;p39"/>
            <p:cNvSpPr txBox="1"/>
            <p:nvPr/>
          </p:nvSpPr>
          <p:spPr>
            <a:xfrm>
              <a:off x="3433950" y="3043850"/>
              <a:ext cx="1561800" cy="4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73763"/>
                  </a:solidFill>
                  <a:latin typeface="Oswald"/>
                  <a:ea typeface="Oswald"/>
                  <a:cs typeface="Oswald"/>
                  <a:sym typeface="Oswald"/>
                </a:rPr>
                <a:t>Analysis Result</a:t>
              </a:r>
              <a:endParaRPr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Hypotheses from transcriptomics time series data</a:t>
            </a:r>
            <a:endParaRPr/>
          </a:p>
        </p:txBody>
      </p:sp>
      <p:sp>
        <p:nvSpPr>
          <p:cNvPr id="203" name="Google Shape;203;p40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800" y="2714662"/>
            <a:ext cx="3302298" cy="189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311700" y="1131788"/>
            <a:ext cx="77613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Hundreds to thousands of gene products measured using transcriptomics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seek core oscillators on the order of 10 genes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Inherent Dynamics Pipeline</a:t>
            </a:r>
            <a:r>
              <a:rPr lang="en"/>
              <a:t>: Reduce the number of genes (nodes), then reduce the number of pairwise regulatory interactions (edges), then reduce the space of global interactions (networks)</a:t>
            </a:r>
            <a:endParaRPr/>
          </a:p>
        </p:txBody>
      </p:sp>
      <p:grpSp>
        <p:nvGrpSpPr>
          <p:cNvPr id="207" name="Google Shape;207;p40"/>
          <p:cNvGrpSpPr/>
          <p:nvPr/>
        </p:nvGrpSpPr>
        <p:grpSpPr>
          <a:xfrm>
            <a:off x="1093625" y="2295275"/>
            <a:ext cx="2414877" cy="2728825"/>
            <a:chOff x="331625" y="2295275"/>
            <a:chExt cx="2414877" cy="2728825"/>
          </a:xfrm>
        </p:grpSpPr>
        <p:pic>
          <p:nvPicPr>
            <p:cNvPr id="208" name="Google Shape;208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1625" y="2344100"/>
              <a:ext cx="2414877" cy="20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6300" y="2295275"/>
              <a:ext cx="1730775" cy="272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40"/>
          <p:cNvSpPr txBox="1"/>
          <p:nvPr/>
        </p:nvSpPr>
        <p:spPr>
          <a:xfrm>
            <a:off x="2946425" y="4604700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Orlando et al., 2008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Inherent Dynamics Pipeline</a:t>
            </a:r>
            <a:endParaRPr/>
          </a:p>
        </p:txBody>
      </p:sp>
      <p:sp>
        <p:nvSpPr>
          <p:cNvPr id="216" name="Google Shape;21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Goal: Provide guidance for experimental perturbations</a:t>
            </a:r>
            <a:endParaRPr>
              <a:solidFill>
                <a:srgbClr val="E6913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tools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DLxJTK for node reduction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Edge Machine (LEM) for edge reduction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 Signatures Generated by Regulatory Networks (DSGRN) for network reduction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tool uses different features of the time series data to reduce hypothesis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tool reduces a higher dimensional hypothesis space than the one before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 reduction operates on single nodes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Edge reduction operates on pairs of nodes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reduction operates on groups of nodes  </a:t>
            </a:r>
            <a:endParaRPr/>
          </a:p>
        </p:txBody>
      </p:sp>
      <p:sp>
        <p:nvSpPr>
          <p:cNvPr id="217" name="Google Shape;217;p41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Reduction</a:t>
            </a:r>
            <a:endParaRPr/>
          </a:p>
        </p:txBody>
      </p:sp>
      <p:sp>
        <p:nvSpPr>
          <p:cNvPr id="224" name="Google Shape;22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Score individual time series using strength of periodicity and amplitude vs a baseline (DLxJTK)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Helped by manual curation of transcription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Metaparameters: number of iterations, range of periods, performance threshold for top scorers</a:t>
            </a:r>
            <a:endParaRPr/>
          </a:p>
        </p:txBody>
      </p:sp>
      <p:sp>
        <p:nvSpPr>
          <p:cNvPr id="225" name="Google Shape;225;p42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2295275"/>
            <a:ext cx="1268327" cy="27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/>
          <p:nvPr/>
        </p:nvSpPr>
        <p:spPr>
          <a:xfrm rot="-5400000">
            <a:off x="3417604" y="2911523"/>
            <a:ext cx="495000" cy="97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" name="Google Shape;229;p42"/>
          <p:cNvGrpSpPr/>
          <p:nvPr/>
        </p:nvGrpSpPr>
        <p:grpSpPr>
          <a:xfrm>
            <a:off x="331625" y="2295275"/>
            <a:ext cx="2414877" cy="2728825"/>
            <a:chOff x="331625" y="2295275"/>
            <a:chExt cx="2414877" cy="2728825"/>
          </a:xfrm>
        </p:grpSpPr>
        <p:pic>
          <p:nvPicPr>
            <p:cNvPr id="230" name="Google Shape;230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1625" y="2344100"/>
              <a:ext cx="2414877" cy="20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6300" y="2295275"/>
              <a:ext cx="1730775" cy="272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42"/>
          <p:cNvSpPr txBox="1"/>
          <p:nvPr/>
        </p:nvSpPr>
        <p:spPr>
          <a:xfrm>
            <a:off x="5944000" y="41686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Moseley et al., submitted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 Reduction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of pairwise Hill models of regulation (LEM) using loss and parameter space concavity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Probability score for most probable regulation events over all targets combined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Metaparameters: number of iterations, constraints on ODE simulations, performance threshold for top scorers</a:t>
            </a:r>
            <a:endParaRPr/>
          </a:p>
        </p:txBody>
      </p:sp>
      <p:sp>
        <p:nvSpPr>
          <p:cNvPr id="239" name="Google Shape;239;p43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612475" y="3131475"/>
            <a:ext cx="37224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E69138"/>
                </a:solidFill>
              </a:rPr>
              <a:t>Activator Hill model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5336875" y="3131475"/>
            <a:ext cx="37224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E69138"/>
                </a:solidFill>
              </a:rPr>
              <a:t>Repressor</a:t>
            </a:r>
            <a:r>
              <a:rPr lang="en">
                <a:solidFill>
                  <a:srgbClr val="E69138"/>
                </a:solidFill>
              </a:rPr>
              <a:t> Hill model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475" y="3653475"/>
            <a:ext cx="3877675" cy="7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675" y="3653475"/>
            <a:ext cx="3892098" cy="7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3"/>
          <p:cNvSpPr txBox="1"/>
          <p:nvPr/>
        </p:nvSpPr>
        <p:spPr>
          <a:xfrm>
            <a:off x="4788975" y="47889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McGoff et al., 2016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Reduction</a:t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311700" y="923875"/>
            <a:ext cx="8520600" cy="15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Combinatorialized network dynamics (DSGRN) using graph matching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Sampling method in network space</a:t>
            </a:r>
            <a:r>
              <a:rPr lang="en"/>
              <a:t> rather than exhaustive method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a </a:t>
            </a:r>
            <a:r>
              <a:rPr lang="en">
                <a:solidFill>
                  <a:srgbClr val="E69138"/>
                </a:solidFill>
              </a:rPr>
              <a:t>seed network</a:t>
            </a:r>
            <a:r>
              <a:rPr lang="en"/>
              <a:t> from very top LEM edges for a </a:t>
            </a:r>
            <a:r>
              <a:rPr lang="en">
                <a:solidFill>
                  <a:srgbClr val="E69138"/>
                </a:solidFill>
              </a:rPr>
              <a:t>local search</a:t>
            </a:r>
            <a:r>
              <a:rPr lang="en"/>
              <a:t> in network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LEM top edges put us in a highly oscillating region of network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Metaparameters: Constraints on searchable network space, performance threshold for top scorers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4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350" y="3105500"/>
            <a:ext cx="761975" cy="12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548" y="3289375"/>
            <a:ext cx="696774" cy="14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1588" y="2856025"/>
            <a:ext cx="1167451" cy="204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3688" y="3105488"/>
            <a:ext cx="1024774" cy="17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5379" y="2901950"/>
            <a:ext cx="1224775" cy="173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8112" y="3537625"/>
            <a:ext cx="817786" cy="152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8075" y="3433900"/>
            <a:ext cx="930099" cy="16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699" y="3042300"/>
            <a:ext cx="881700" cy="185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0611" y="2856029"/>
            <a:ext cx="996299" cy="167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/>
          <p:nvPr/>
        </p:nvSpPr>
        <p:spPr>
          <a:xfrm rot="5400000">
            <a:off x="-10500" y="10500"/>
            <a:ext cx="902700" cy="881700"/>
          </a:xfrm>
          <a:prstGeom prst="rtTriangl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350" y="4720825"/>
            <a:ext cx="156192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2375" y="2702975"/>
            <a:ext cx="2472600" cy="20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376" y="1098350"/>
            <a:ext cx="2678977" cy="14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5300" y="1045975"/>
            <a:ext cx="2447948" cy="14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4808" y="2612750"/>
            <a:ext cx="2238542" cy="21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/>
        </p:nvSpPr>
        <p:spPr>
          <a:xfrm>
            <a:off x="3603888" y="3033350"/>
            <a:ext cx="163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1% noise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4" name="Google Shape;27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Combinatorializing Time Series: Extremal Partial Orders</a:t>
            </a:r>
            <a:endParaRPr>
              <a:solidFill>
                <a:srgbClr val="07376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3645975" y="47889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Berry et al., 2020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SU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