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5" r:id="rId8"/>
    <p:sldId id="266" r:id="rId9"/>
    <p:sldId id="267" r:id="rId10"/>
    <p:sldId id="261" r:id="rId11"/>
    <p:sldId id="263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848C-0D4E-734E-BC85-197211314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FB6D3-99D4-3145-8037-6AA33AAE5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9BE49-4E93-BE48-8099-90D343E1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EEF3B-841D-AA47-A205-D27E936E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F90A2-CE83-6441-892C-F979A889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8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0A2F-759D-C241-B19C-1E46E60E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AFE41-AB18-5D44-A2F1-75DB35316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DC780-3E3D-3849-8ECC-72947673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7780E-B475-C540-B25E-045895CE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5B4D3-F17F-4A42-8730-A6E89F2F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3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0BA7C-BC7D-E24E-BDAF-00AB234A0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E577B-D1A8-1044-AC88-CA8AB661A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FC319-26F3-1547-9116-89BBDDD0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C50DF-7E7F-294C-B5B3-129AAD6A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EF042-BA91-5142-883B-B8B24D6F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BFB8-95AF-3346-A6E6-6E88FE77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35AEC-102D-C744-B9E6-224F8D777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30F2D-8108-524D-B5E1-CF4CB676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C45C-8F8C-9640-9CCB-9308FBA7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9CA6-F0DA-A64D-9963-83E27542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D0B1-A550-5049-A75B-BA8AF61C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24CB3-11FE-0945-872B-B3ABC541E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C4547-4000-9E4B-A6BE-C82E3F6A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511AA-4BC3-AD4F-BE02-6C7AF47F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CF21B-B282-AD41-9D12-A8848603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8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A112-BD94-414F-B636-2241070E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87BA-8474-BA4E-8BEC-5DF7564E7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437F8-A334-D543-A944-9D7B1A1D2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3DEFA-E75A-EF4C-85E7-D5DB2C4F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D8F66-4F43-CA4C-9CF5-FBE87E2D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C00B1-1AD3-1541-93FA-572992F3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C1FE-F33A-8D40-AD21-FDFAD597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4231E-23B9-9E48-A1FC-A6B751C97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99861-5CBF-1148-9FB0-210641DC9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7B2C2-99DF-AF43-B5C3-270E123DB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E8E03-D88A-0446-8C4B-41A0B9B3A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E93F9-B630-E147-BB17-3F9E9D0B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BCF53-E6E4-3E40-AA0D-CE46E204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ACEF1-B58A-174F-9DA4-0A48A711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88F3-0DBF-DE4A-9CFA-69A386D9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40A0E-3066-5745-A78B-F49E9720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9B620-3A60-2743-B8ED-5956C217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59132-20CD-CA4B-A72D-A5C8DDC0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1F540-E16B-4E41-8C10-5FC4CB4D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64583-BB3E-8F47-A684-BC4E4C4C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71ACC-3D1C-D548-85AA-0D411F31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9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A3C4-ECDC-2E43-A927-74A45201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88A75-9FBB-834D-918B-9F229209E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F8B27-A5AB-8040-AB4A-69110292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E27C8-3F6A-B545-BE4F-02C19F17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224A8-4A11-BA47-8761-A84FD035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98A73-B957-D641-92B7-CDC1420F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6737-1808-8A4A-ACA6-B34FB0A7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696C3-7C42-E84B-9865-5671CA035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499EE-FA4F-F644-8DC9-2A3C5691B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1A500-88E9-CB4F-9627-977571F4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70654-E21F-C44F-A187-872F66C2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3A660-73B2-1347-8549-00C5D2D0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7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25057-6B3D-5948-A685-F4DC358C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8C969-A6E4-0F41-8BB7-DAAA1DA7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DEE1F-8A62-AE4F-B2B6-A2551CE91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EF37-5F0C-4E4C-8756-BB6A7ABCCC7E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1CB78-1DC6-714E-8E5B-918E62631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D83B8-F909-9D40-9715-2C4B42255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51E9-82B3-4B45-904F-BCF14EF7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45E4-9290-4C4F-B4FC-414D44215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049" y="1779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" pitchFamily="2" charset="0"/>
              </a:rPr>
              <a:t>The Great Mathematician Philippa Fawcett</a:t>
            </a:r>
            <a:br>
              <a:rPr lang="en-US" b="1" dirty="0">
                <a:latin typeface="Times" pitchFamily="2" charset="0"/>
              </a:rPr>
            </a:br>
            <a:r>
              <a:rPr lang="en-US" b="1" dirty="0">
                <a:latin typeface="Times" pitchFamily="2" charset="0"/>
              </a:rPr>
              <a:t> 1868-1948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6A716-A032-6644-9012-C8052E3B8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715" y="2670514"/>
            <a:ext cx="2455211" cy="3395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DDCFA-D48C-8748-A22A-FBA2931A6B21}"/>
              </a:ext>
            </a:extLst>
          </p:cNvPr>
          <p:cNvSpPr txBox="1"/>
          <p:nvPr/>
        </p:nvSpPr>
        <p:spPr>
          <a:xfrm>
            <a:off x="2542006" y="6170951"/>
            <a:ext cx="758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" pitchFamily="2" charset="0"/>
              </a:rPr>
              <a:t>Dennis Connolly, University of Lethbridge</a:t>
            </a:r>
          </a:p>
        </p:txBody>
      </p:sp>
    </p:spTree>
    <p:extLst>
      <p:ext uri="{BB962C8B-B14F-4D97-AF65-F5344CB8AC3E}">
        <p14:creationId xmlns:p14="http://schemas.microsoft.com/office/powerpoint/2010/main" val="3787889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DADB-F825-7A40-8AE7-4A2FE7A1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" pitchFamily="2" charset="0"/>
              </a:rPr>
              <a:t>Famous Cambridge Wranglers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CCCE6-0972-4641-8FE1-CF688FFD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1898 </a:t>
            </a:r>
            <a:r>
              <a:rPr lang="en-CA" b="1" i="1" dirty="0"/>
              <a:t>James Chadwick</a:t>
            </a:r>
            <a:r>
              <a:rPr lang="en-CA" dirty="0"/>
              <a:t>     5W, FRS, Nobel Prize Physics 1935</a:t>
            </a:r>
          </a:p>
          <a:p>
            <a:r>
              <a:rPr lang="en-CA" dirty="0"/>
              <a:t>1898 </a:t>
            </a:r>
            <a:r>
              <a:rPr lang="en-CA" b="1" i="1" dirty="0"/>
              <a:t>Godfrey H. Hardy</a:t>
            </a:r>
            <a:r>
              <a:rPr lang="en-CA" dirty="0"/>
              <a:t>  4W, FRS, famous text</a:t>
            </a:r>
            <a:r>
              <a:rPr lang="en-CA" i="1" dirty="0"/>
              <a:t> A Course of Pure Mathematics</a:t>
            </a:r>
            <a:r>
              <a:rPr lang="en-CA" dirty="0"/>
              <a:t>, worked with “The Man who knew Infinity” : </a:t>
            </a:r>
            <a:r>
              <a:rPr lang="en-CA" b="1" i="1" dirty="0" err="1"/>
              <a:t>Srinivasa</a:t>
            </a:r>
            <a:r>
              <a:rPr lang="en-CA" b="1" i="1" dirty="0"/>
              <a:t> Ramanujan</a:t>
            </a:r>
            <a:endParaRPr lang="en-CA" dirty="0"/>
          </a:p>
          <a:p>
            <a:r>
              <a:rPr lang="en-CA" dirty="0"/>
              <a:t>1903 </a:t>
            </a:r>
            <a:r>
              <a:rPr lang="en-CA" b="1" i="1" dirty="0"/>
              <a:t>Clement </a:t>
            </a:r>
            <a:r>
              <a:rPr lang="en-CA" b="1" i="1" dirty="0" err="1"/>
              <a:t>Vavasor</a:t>
            </a:r>
            <a:r>
              <a:rPr lang="en-CA" b="1" i="1" dirty="0"/>
              <a:t> </a:t>
            </a:r>
            <a:r>
              <a:rPr lang="en-CA" b="1" i="1" dirty="0" err="1"/>
              <a:t>Durell</a:t>
            </a:r>
            <a:r>
              <a:rPr lang="en-CA" dirty="0"/>
              <a:t>   7W, great textbook writer.</a:t>
            </a:r>
          </a:p>
          <a:p>
            <a:r>
              <a:rPr lang="en-CA" dirty="0"/>
              <a:t>1904 </a:t>
            </a:r>
            <a:r>
              <a:rPr lang="en-CA" b="1" i="1" dirty="0"/>
              <a:t>Arthur Eddington</a:t>
            </a:r>
            <a:r>
              <a:rPr lang="en-CA" dirty="0"/>
              <a:t> SW (2 years), FRS, KBE, worked on General Relativity, child prodigy (counted number of atoms in Sun, at age 5).</a:t>
            </a:r>
          </a:p>
          <a:p>
            <a:r>
              <a:rPr lang="en-CA" dirty="0"/>
              <a:t>1905 </a:t>
            </a:r>
            <a:r>
              <a:rPr lang="en-CA" b="1" i="1" dirty="0"/>
              <a:t>John </a:t>
            </a:r>
            <a:r>
              <a:rPr lang="en-CA" b="1" i="1" dirty="0" err="1"/>
              <a:t>Edenser</a:t>
            </a:r>
            <a:r>
              <a:rPr lang="en-CA" b="1" i="1" dirty="0"/>
              <a:t> Littlewood</a:t>
            </a:r>
            <a:r>
              <a:rPr lang="en-CA" dirty="0"/>
              <a:t>   SW, FRS, worked with</a:t>
            </a:r>
            <a:r>
              <a:rPr lang="en-CA" i="1" dirty="0"/>
              <a:t> Hardy &amp; Ramanujan.</a:t>
            </a:r>
            <a:endParaRPr lang="en-CA" dirty="0"/>
          </a:p>
          <a:p>
            <a:r>
              <a:rPr lang="en-CA" dirty="0"/>
              <a:t>1907 </a:t>
            </a:r>
            <a:r>
              <a:rPr lang="en-CA" b="1" i="1" dirty="0"/>
              <a:t>George Neville Watson</a:t>
            </a:r>
            <a:r>
              <a:rPr lang="en-CA" dirty="0"/>
              <a:t> SW, FRS, worked with</a:t>
            </a:r>
            <a:r>
              <a:rPr lang="en-CA" i="1" dirty="0"/>
              <a:t> Littlewood &amp; Ramanujan</a:t>
            </a:r>
            <a:r>
              <a:rPr lang="en-CA" dirty="0"/>
              <a:t>.</a:t>
            </a:r>
          </a:p>
          <a:p>
            <a:r>
              <a:rPr lang="en-CA" dirty="0"/>
              <a:t>1907 </a:t>
            </a:r>
            <a:r>
              <a:rPr lang="en-CA" b="1" i="1" dirty="0"/>
              <a:t>Herbert </a:t>
            </a:r>
            <a:r>
              <a:rPr lang="en-CA" b="1" i="1" dirty="0" err="1"/>
              <a:t>Westren</a:t>
            </a:r>
            <a:r>
              <a:rPr lang="en-CA" b="1" i="1" dirty="0"/>
              <a:t> Turnbull  </a:t>
            </a:r>
            <a:r>
              <a:rPr lang="en-CA" dirty="0"/>
              <a:t>2W, FRS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BBE5-8014-0E41-89DC-E2C6FB6D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" pitchFamily="2" charset="0"/>
              </a:rPr>
              <a:t>Famous Cambridge Wranglers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F9FC-9912-5E4C-8308-2EFE7E01D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1907 </a:t>
            </a:r>
            <a:r>
              <a:rPr lang="en-CA" b="1" i="1" dirty="0"/>
              <a:t>Charles Galton Darwin</a:t>
            </a:r>
            <a:r>
              <a:rPr lang="en-CA" dirty="0"/>
              <a:t> 5W, FRS, KGE (Grandson of </a:t>
            </a:r>
            <a:r>
              <a:rPr lang="en-CA" b="1" i="1" dirty="0"/>
              <a:t>Charles Darwin</a:t>
            </a:r>
            <a:r>
              <a:rPr lang="en-CA" dirty="0"/>
              <a:t>).</a:t>
            </a:r>
          </a:p>
          <a:p>
            <a:r>
              <a:rPr lang="en-CA" dirty="0"/>
              <a:t>1909 </a:t>
            </a:r>
            <a:r>
              <a:rPr lang="en-CA" b="1" i="1" dirty="0"/>
              <a:t>P. J. </a:t>
            </a:r>
            <a:r>
              <a:rPr lang="en-CA" b="1" i="1" dirty="0" err="1"/>
              <a:t>Daniell</a:t>
            </a:r>
            <a:r>
              <a:rPr lang="en-CA" b="1" i="1" dirty="0"/>
              <a:t>  </a:t>
            </a:r>
            <a:r>
              <a:rPr lang="en-CA" dirty="0"/>
              <a:t>SW, 44 page obituary.   </a:t>
            </a:r>
          </a:p>
          <a:p>
            <a:r>
              <a:rPr lang="en-CA" dirty="0"/>
              <a:t>1909    Last year SW officially announced.  </a:t>
            </a:r>
          </a:p>
          <a:p>
            <a:r>
              <a:rPr lang="en-CA" b="1" i="1" dirty="0"/>
              <a:t>Alphabetical ordering</a:t>
            </a:r>
            <a:r>
              <a:rPr lang="en-CA" dirty="0"/>
              <a:t> for all Cambridge graduates from 1910 onwards.</a:t>
            </a:r>
          </a:p>
          <a:p>
            <a:r>
              <a:rPr lang="en-CA" dirty="0"/>
              <a:t>1923 </a:t>
            </a:r>
            <a:r>
              <a:rPr lang="en-CA" b="1" i="1" dirty="0"/>
              <a:t>Thomas G. Room</a:t>
            </a:r>
            <a:r>
              <a:rPr lang="en-CA" dirty="0"/>
              <a:t>  Wrangler, FRS, famous geometer, and my professor at Sydney University.</a:t>
            </a:r>
          </a:p>
          <a:p>
            <a:r>
              <a:rPr lang="en-CA" dirty="0"/>
              <a:t>1925 </a:t>
            </a:r>
            <a:r>
              <a:rPr lang="en-CA" b="1" i="1" dirty="0"/>
              <a:t>George </a:t>
            </a:r>
            <a:r>
              <a:rPr lang="en-CA" b="1" i="1" dirty="0" err="1"/>
              <a:t>Polya</a:t>
            </a:r>
            <a:r>
              <a:rPr lang="en-CA" dirty="0"/>
              <a:t> above the SW, famous author “</a:t>
            </a:r>
            <a:r>
              <a:rPr lang="en-CA" i="1" dirty="0"/>
              <a:t>How to Solve it”</a:t>
            </a:r>
            <a:r>
              <a:rPr lang="en-CA" dirty="0"/>
              <a:t>.</a:t>
            </a:r>
          </a:p>
          <a:p>
            <a:r>
              <a:rPr lang="en-CA" dirty="0"/>
              <a:t>1928 </a:t>
            </a:r>
            <a:r>
              <a:rPr lang="en-CA" b="1" i="1" dirty="0"/>
              <a:t>Donald </a:t>
            </a:r>
            <a:r>
              <a:rPr lang="en-CA" b="1" i="1" dirty="0" err="1"/>
              <a:t>Coxeter</a:t>
            </a:r>
            <a:r>
              <a:rPr lang="en-CA" dirty="0"/>
              <a:t>     SW, FRS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2330-54BB-E44D-96A1-8A4B4EE0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" pitchFamily="2" charset="0"/>
              </a:rPr>
              <a:t>Famous Cambridge Wranglers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CD2CF-9875-2343-AF43-C12D5996E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1930 </a:t>
            </a:r>
            <a:r>
              <a:rPr lang="en-CA" b="1" i="1" dirty="0"/>
              <a:t>Jacob </a:t>
            </a:r>
            <a:r>
              <a:rPr lang="en-CA" b="1" i="1" dirty="0" err="1"/>
              <a:t>Brownoski</a:t>
            </a:r>
            <a:r>
              <a:rPr lang="en-CA" dirty="0"/>
              <a:t>   SW, authored “</a:t>
            </a:r>
            <a:r>
              <a:rPr lang="en-CA" i="1" dirty="0"/>
              <a:t>Ascent of Man”</a:t>
            </a:r>
            <a:r>
              <a:rPr lang="en-CA" dirty="0"/>
              <a:t> (Book &amp; 9 hour TV series)</a:t>
            </a:r>
          </a:p>
          <a:p>
            <a:r>
              <a:rPr lang="en-CA" dirty="0"/>
              <a:t>1940 </a:t>
            </a:r>
            <a:r>
              <a:rPr lang="en-CA" b="1" i="1" dirty="0"/>
              <a:t>Hermann Bondi </a:t>
            </a:r>
            <a:r>
              <a:rPr lang="en-CA" dirty="0"/>
              <a:t>    SW, FRS, KCB</a:t>
            </a:r>
          </a:p>
          <a:p>
            <a:r>
              <a:rPr lang="en-CA" b="1" dirty="0"/>
              <a:t>1948</a:t>
            </a:r>
            <a:r>
              <a:rPr lang="en-CA" dirty="0"/>
              <a:t> Women finally allowed to graduate from Cambridge.   </a:t>
            </a:r>
          </a:p>
          <a:p>
            <a:r>
              <a:rPr lang="en-CA" b="1" i="1" dirty="0"/>
              <a:t>Philippa Fawcett </a:t>
            </a:r>
            <a:r>
              <a:rPr lang="en-CA" dirty="0"/>
              <a:t>awarded Cambridge B.A.  (age 80).</a:t>
            </a:r>
          </a:p>
          <a:p>
            <a:r>
              <a:rPr lang="en-CA" dirty="0"/>
              <a:t>2013 </a:t>
            </a:r>
            <a:r>
              <a:rPr lang="en-CA" b="1" i="1" dirty="0"/>
              <a:t>Arran Fernandez</a:t>
            </a:r>
            <a:r>
              <a:rPr lang="en-CA" dirty="0"/>
              <a:t>    SW age 18 (youngest ever), passed high school math age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4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2DE17C-B8C1-7849-8A1B-544A9B7B9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975"/>
          <a:stretch/>
        </p:blipFill>
        <p:spPr>
          <a:xfrm>
            <a:off x="3312828" y="239664"/>
            <a:ext cx="2683238" cy="6661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1DC792-6862-B541-AD0A-DF3A854BB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22" b="17234"/>
          <a:stretch/>
        </p:blipFill>
        <p:spPr>
          <a:xfrm>
            <a:off x="6901069" y="515027"/>
            <a:ext cx="3771928" cy="611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116D8E-E1EF-BE42-B70D-96B0AF7FB0AA}"/>
              </a:ext>
            </a:extLst>
          </p:cNvPr>
          <p:cNvSpPr txBox="1"/>
          <p:nvPr/>
        </p:nvSpPr>
        <p:spPr>
          <a:xfrm>
            <a:off x="599607" y="1364105"/>
            <a:ext cx="21804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" pitchFamily="2" charset="0"/>
              </a:rPr>
              <a:t>The Times </a:t>
            </a:r>
          </a:p>
          <a:p>
            <a:r>
              <a:rPr lang="en-US" sz="2800" b="1" dirty="0">
                <a:latin typeface="Times" pitchFamily="2" charset="0"/>
              </a:rPr>
              <a:t>(London)</a:t>
            </a:r>
          </a:p>
          <a:p>
            <a:r>
              <a:rPr lang="en-US" sz="2800" b="1" dirty="0">
                <a:latin typeface="Times" pitchFamily="2" charset="0"/>
              </a:rPr>
              <a:t>Saturday</a:t>
            </a:r>
          </a:p>
          <a:p>
            <a:r>
              <a:rPr lang="en-US" sz="2800" b="1" dirty="0">
                <a:latin typeface="Times" pitchFamily="2" charset="0"/>
              </a:rPr>
              <a:t> June 7, 1890</a:t>
            </a:r>
          </a:p>
        </p:txBody>
      </p:sp>
    </p:spTree>
    <p:extLst>
      <p:ext uri="{BB962C8B-B14F-4D97-AF65-F5344CB8AC3E}">
        <p14:creationId xmlns:p14="http://schemas.microsoft.com/office/powerpoint/2010/main" val="301304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C47ED3-D415-F44A-9679-A9BAB29BA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976" y="365125"/>
            <a:ext cx="4440732" cy="6141438"/>
          </a:xfrm>
        </p:spPr>
      </p:pic>
    </p:spTree>
    <p:extLst>
      <p:ext uri="{BB962C8B-B14F-4D97-AF65-F5344CB8AC3E}">
        <p14:creationId xmlns:p14="http://schemas.microsoft.com/office/powerpoint/2010/main" val="35942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DC38-FE86-D144-AA03-2C103090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" pitchFamily="2" charset="0"/>
              </a:rPr>
              <a:t>Awards in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C684A-D19C-1643-B9FC-C70E912AC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9484"/>
            <a:ext cx="10515600" cy="559656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sz="4500" b="1" i="1" dirty="0"/>
              <a:t>Fields Medal</a:t>
            </a:r>
            <a:endParaRPr lang="en-CA" sz="4500" dirty="0"/>
          </a:p>
          <a:p>
            <a:r>
              <a:rPr lang="en-CA" sz="4500" i="1" dirty="0"/>
              <a:t>Awarded to 2, 3 or 4 mathematicians (under age 40) every four years, since 1936. Open to men and women.</a:t>
            </a:r>
            <a:endParaRPr lang="en-CA" sz="4500" dirty="0"/>
          </a:p>
          <a:p>
            <a:r>
              <a:rPr lang="en-CA" sz="4500" i="1" dirty="0"/>
              <a:t>Considered to be the ‘Nobel Prize’ for Mathematics;</a:t>
            </a:r>
            <a:endParaRPr lang="en-CA" sz="4500" dirty="0"/>
          </a:p>
          <a:p>
            <a:r>
              <a:rPr lang="en-CA" sz="4500" i="1" dirty="0"/>
              <a:t> (Nobel Prizes are not awarded in Mathematics).</a:t>
            </a:r>
            <a:endParaRPr lang="en-CA" sz="4500" dirty="0"/>
          </a:p>
          <a:p>
            <a:pPr marL="0" indent="0">
              <a:buNone/>
            </a:pPr>
            <a:r>
              <a:rPr lang="en-CA" sz="4500" b="1" i="1" dirty="0"/>
              <a:t>F.R.S.</a:t>
            </a:r>
            <a:r>
              <a:rPr lang="en-CA" sz="4500" i="1" dirty="0"/>
              <a:t>  (Fellow of the Royal Society) </a:t>
            </a:r>
            <a:endParaRPr lang="en-CA" sz="4500" dirty="0"/>
          </a:p>
          <a:p>
            <a:r>
              <a:rPr lang="en-CA" sz="4500" i="1" dirty="0"/>
              <a:t>Awarded since Newton’s time (~1672). </a:t>
            </a:r>
            <a:endParaRPr lang="en-CA" sz="4500" dirty="0"/>
          </a:p>
          <a:p>
            <a:r>
              <a:rPr lang="en-CA" sz="4500" i="1" dirty="0"/>
              <a:t>Open to women in 1945. </a:t>
            </a:r>
            <a:endParaRPr lang="en-CA" sz="4500" dirty="0"/>
          </a:p>
          <a:p>
            <a:r>
              <a:rPr lang="en-CA" sz="4500" i="1" dirty="0"/>
              <a:t>Considered the second highest award after the Nobel Prize.</a:t>
            </a:r>
            <a:endParaRPr lang="en-CA" sz="4500" dirty="0"/>
          </a:p>
          <a:p>
            <a:pPr marL="0" indent="0">
              <a:buNone/>
            </a:pPr>
            <a:r>
              <a:rPr lang="en-CA" sz="4500" b="1" i="1" dirty="0"/>
              <a:t>S.W</a:t>
            </a:r>
            <a:r>
              <a:rPr lang="en-CA" sz="4500" i="1" dirty="0"/>
              <a:t>. (Senior Wrangler)</a:t>
            </a:r>
            <a:endParaRPr lang="en-CA" sz="4500" dirty="0"/>
          </a:p>
          <a:p>
            <a:r>
              <a:rPr lang="en-CA" sz="4500" i="1" dirty="0"/>
              <a:t>The designation given to the winner of the top mark in the Cambridge Mathematical </a:t>
            </a:r>
            <a:r>
              <a:rPr lang="en-CA" sz="4500" i="1" dirty="0" err="1"/>
              <a:t>Tripos</a:t>
            </a:r>
            <a:r>
              <a:rPr lang="en-CA" sz="4500" i="1" dirty="0"/>
              <a:t> exams, which were after three years as an undergraduate.  </a:t>
            </a:r>
            <a:endParaRPr lang="en-CA" sz="4500" dirty="0"/>
          </a:p>
          <a:p>
            <a:r>
              <a:rPr lang="en-CA" sz="4500" i="1" dirty="0"/>
              <a:t>Open to women from 1948 onwards. </a:t>
            </a:r>
            <a:endParaRPr lang="en-CA" sz="4500" dirty="0"/>
          </a:p>
          <a:p>
            <a:pPr marL="0" indent="0">
              <a:buNone/>
            </a:pPr>
            <a:r>
              <a:rPr lang="en-CA" sz="4500" b="1" i="1" dirty="0"/>
              <a:t>Wrangler</a:t>
            </a:r>
            <a:endParaRPr lang="en-CA" sz="4500" dirty="0"/>
          </a:p>
          <a:p>
            <a:r>
              <a:rPr lang="en-CA" sz="4500" i="1" dirty="0"/>
              <a:t>Awarded to those who achieve first class honours in Cambridge Mathematics </a:t>
            </a:r>
            <a:r>
              <a:rPr lang="en-CA" sz="4500" i="1" dirty="0" err="1"/>
              <a:t>Tripos</a:t>
            </a:r>
            <a:r>
              <a:rPr lang="en-CA" sz="4500" i="1" dirty="0"/>
              <a:t> exams.  From 1753 to 1909, Wranglers were ranked: Senior (S.W.), second (2W), third (3W), etc.  After 1909 wrangler names were read out and published in alphabetical order (but not ranked, although the Senior Wrangler was only sometimes announced).</a:t>
            </a:r>
            <a:endParaRPr lang="en-CA" sz="4500" dirty="0"/>
          </a:p>
          <a:p>
            <a:pPr marL="0" indent="0">
              <a:buNone/>
            </a:pPr>
            <a:r>
              <a:rPr lang="en-CA" sz="4500" b="1" i="1" dirty="0"/>
              <a:t>KBE</a:t>
            </a:r>
            <a:r>
              <a:rPr lang="en-CA" sz="4500" i="1" dirty="0"/>
              <a:t> (Knight of the British Empire)</a:t>
            </a:r>
            <a:endParaRPr lang="en-CA" sz="4500" dirty="0"/>
          </a:p>
          <a:p>
            <a:r>
              <a:rPr lang="en-CA" sz="4500" i="1" dirty="0"/>
              <a:t>Hugely distinguished well known awards. </a:t>
            </a:r>
            <a:r>
              <a:rPr lang="en-CA" i="1" dirty="0"/>
              <a:t> 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7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88DF-A3E8-CA4A-AD52-507633A8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41386" cy="3950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" pitchFamily="2" charset="0"/>
                <a:ea typeface="STHupo" panose="02010800040101010101" pitchFamily="2" charset="-122"/>
              </a:rPr>
              <a:t>Topics Covered by the </a:t>
            </a:r>
            <a:r>
              <a:rPr lang="en-US" b="1" dirty="0" err="1">
                <a:latin typeface="Times" pitchFamily="2" charset="0"/>
                <a:ea typeface="STHupo" panose="02010800040101010101" pitchFamily="2" charset="-122"/>
              </a:rPr>
              <a:t>Tripos</a:t>
            </a:r>
            <a:r>
              <a:rPr lang="en-US" b="1" dirty="0">
                <a:latin typeface="Times" pitchFamily="2" charset="0"/>
                <a:ea typeface="STHupo" panose="02010800040101010101" pitchFamily="2" charset="-122"/>
              </a:rPr>
              <a:t>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541C6-CCA0-5D4D-BDFB-D9E117D9A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316"/>
            <a:ext cx="10515600" cy="5838939"/>
          </a:xfrm>
        </p:spPr>
        <p:txBody>
          <a:bodyPr>
            <a:normAutofit fontScale="47500" lnSpcReduction="20000"/>
          </a:bodyPr>
          <a:lstStyle/>
          <a:p>
            <a:r>
              <a:rPr lang="en-CA" sz="4200" dirty="0">
                <a:latin typeface="Times" pitchFamily="2" charset="0"/>
              </a:rPr>
              <a:t>(1) Euclid and conics, elementary modern geometry; </a:t>
            </a:r>
          </a:p>
          <a:p>
            <a:r>
              <a:rPr lang="en-CA" sz="4200" dirty="0">
                <a:latin typeface="Times" pitchFamily="2" charset="0"/>
              </a:rPr>
              <a:t>(2) algebra and trigonometry; </a:t>
            </a:r>
          </a:p>
          <a:p>
            <a:r>
              <a:rPr lang="en-CA" sz="4200" dirty="0">
                <a:latin typeface="Times" pitchFamily="2" charset="0"/>
              </a:rPr>
              <a:t>(3) analytic geometry and elementary calculus; </a:t>
            </a:r>
          </a:p>
          <a:p>
            <a:r>
              <a:rPr lang="en-CA" sz="4200" dirty="0">
                <a:latin typeface="Times" pitchFamily="2" charset="0"/>
              </a:rPr>
              <a:t>(4) statics and dynamics; </a:t>
            </a:r>
          </a:p>
          <a:p>
            <a:r>
              <a:rPr lang="en-CA" sz="4200" dirty="0">
                <a:latin typeface="Times" pitchFamily="2" charset="0"/>
              </a:rPr>
              <a:t>(5) geometric optics and elementary astronomy; </a:t>
            </a:r>
          </a:p>
          <a:p>
            <a:r>
              <a:rPr lang="en-CA" sz="4200" dirty="0">
                <a:latin typeface="Times" pitchFamily="2" charset="0"/>
              </a:rPr>
              <a:t>(6) hydrostatics, heat and electricity; </a:t>
            </a:r>
          </a:p>
          <a:p>
            <a:r>
              <a:rPr lang="en-CA" sz="4200" dirty="0">
                <a:latin typeface="Times" pitchFamily="2" charset="0"/>
              </a:rPr>
              <a:t>(7) problem paper on subjects (1) to (6).  </a:t>
            </a:r>
          </a:p>
          <a:p>
            <a:r>
              <a:rPr lang="en-CA" sz="4200" dirty="0">
                <a:latin typeface="Times" pitchFamily="2" charset="0"/>
              </a:rPr>
              <a:t>(8) analytic statics, dynamics of a particle, rigid dynamics, astronomy, hydrostatics, electricity, hydrodynamics; </a:t>
            </a:r>
          </a:p>
          <a:p>
            <a:r>
              <a:rPr lang="en-CA" sz="4200" dirty="0">
                <a:latin typeface="Times" pitchFamily="2" charset="0"/>
              </a:rPr>
              <a:t>(9) advanced algebra (series, theory of numbers, theory of equations), symbolic operators, advanced analytics of two and three dimensions; </a:t>
            </a:r>
          </a:p>
          <a:p>
            <a:r>
              <a:rPr lang="en-CA" sz="4200" dirty="0">
                <a:latin typeface="Times" pitchFamily="2" charset="0"/>
              </a:rPr>
              <a:t>(10) analytic and spherical trigonometry, differential equations, definite integrals, plane curves; </a:t>
            </a:r>
          </a:p>
          <a:p>
            <a:r>
              <a:rPr lang="en-CA" sz="4200" dirty="0">
                <a:latin typeface="Times" pitchFamily="2" charset="0"/>
              </a:rPr>
              <a:t>(11) analytic statics, dynamics, elasticity, hydrodynamics, electricity and magnetism; </a:t>
            </a:r>
          </a:p>
          <a:p>
            <a:r>
              <a:rPr lang="en-CA" sz="4200" dirty="0">
                <a:latin typeface="Times" pitchFamily="2" charset="0"/>
              </a:rPr>
              <a:t>(12) theory of functions, elliptic functions, harmonic analysis (Bessel’s functions, Fourier’s functions, etc.); </a:t>
            </a:r>
          </a:p>
          <a:p>
            <a:r>
              <a:rPr lang="en-CA" sz="4200" dirty="0">
                <a:latin typeface="Times" pitchFamily="2" charset="0"/>
              </a:rPr>
              <a:t>(13) a mixed paper, both pure and applied; </a:t>
            </a:r>
          </a:p>
          <a:p>
            <a:r>
              <a:rPr lang="en-CA" sz="4200" dirty="0">
                <a:latin typeface="Times" pitchFamily="2" charset="0"/>
              </a:rPr>
              <a:t>(14) problem paper on (8) to (13). Here again, pure and applied mathematics are given equal weight.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1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A909-887A-4F49-ADD7-FD6B4B42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" pitchFamily="2" charset="0"/>
              </a:rPr>
              <a:t>1906 Part I Tenth paper, Question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032F0D-F54A-0B4D-9B20-A34E0AE57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11" t="9091" r="6465" b="67816"/>
          <a:stretch/>
        </p:blipFill>
        <p:spPr>
          <a:xfrm>
            <a:off x="385590" y="1828799"/>
            <a:ext cx="11710930" cy="4054208"/>
          </a:xfrm>
        </p:spPr>
      </p:pic>
    </p:spTree>
    <p:extLst>
      <p:ext uri="{BB962C8B-B14F-4D97-AF65-F5344CB8AC3E}">
        <p14:creationId xmlns:p14="http://schemas.microsoft.com/office/powerpoint/2010/main" val="141212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9C5D-160A-334D-9849-C3A3E5BA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" pitchFamily="2" charset="0"/>
              </a:rPr>
              <a:t>Math </a:t>
            </a:r>
            <a:r>
              <a:rPr lang="en-US" b="1" dirty="0" err="1">
                <a:latin typeface="Times" pitchFamily="2" charset="0"/>
              </a:rPr>
              <a:t>Tripos</a:t>
            </a:r>
            <a:r>
              <a:rPr lang="en-US" b="1" dirty="0">
                <a:latin typeface="Times" pitchFamily="2" charset="0"/>
              </a:rPr>
              <a:t> Sample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0CFCE-A934-6044-A7E1-E235C0091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600" b="1" dirty="0"/>
              <a:t>1913  </a:t>
            </a:r>
          </a:p>
          <a:p>
            <a:pPr marL="0" indent="0">
              <a:buNone/>
            </a:pPr>
            <a:r>
              <a:rPr lang="en-CA" sz="3600" dirty="0"/>
              <a:t>An observer in latitude 50° sees a star set due west behind a low ridge a mile away, which slopes down to the north at an inclination of 30° to the horizontal. Prove that by stepping a yard to his right he will see the star for about 22 seconds longer.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5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F43C-5EF7-2E43-8ED5-81028612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455"/>
            <a:ext cx="10515600" cy="1701705"/>
          </a:xfrm>
        </p:spPr>
        <p:txBody>
          <a:bodyPr>
            <a:normAutofit/>
          </a:bodyPr>
          <a:lstStyle/>
          <a:p>
            <a:r>
              <a:rPr lang="en-CA" b="1" dirty="0">
                <a:latin typeface="Times" pitchFamily="2" charset="0"/>
              </a:rPr>
              <a:t>Max Born (Nobel Prize, Physics 1954)  making fun of the </a:t>
            </a:r>
            <a:r>
              <a:rPr lang="en-CA" b="1" dirty="0" err="1">
                <a:latin typeface="Times" pitchFamily="2" charset="0"/>
              </a:rPr>
              <a:t>Tripos</a:t>
            </a:r>
            <a:r>
              <a:rPr lang="en-CA" b="1" dirty="0">
                <a:latin typeface="Times" pitchFamily="2" charset="0"/>
              </a:rPr>
              <a:t>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40CF-26DD-CD4E-BD1C-A5780FCF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1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sz="4000" dirty="0">
                <a:latin typeface="Times" pitchFamily="2" charset="0"/>
              </a:rPr>
              <a:t>“On an elastic bridge stands an elephant of negligible mass; on his trunk stands a mosquito of mass </a:t>
            </a:r>
            <a:r>
              <a:rPr lang="en-CA" sz="4000" i="1" dirty="0">
                <a:latin typeface="Times" pitchFamily="2" charset="0"/>
              </a:rPr>
              <a:t>m</a:t>
            </a:r>
            <a:r>
              <a:rPr lang="en-CA" sz="4000" dirty="0">
                <a:latin typeface="Times" pitchFamily="2" charset="0"/>
              </a:rPr>
              <a:t>.  Calculate the vibrations on the bridge when the elephant moves the mosquito by rotating his trunk.”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F55B-E577-BE40-83EB-DDFF5659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" pitchFamily="2" charset="0"/>
              </a:rPr>
              <a:t>Famous Cambridge Wranglers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22C07-9C0D-4847-B1ED-869FBE0A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1845    </a:t>
            </a:r>
            <a:r>
              <a:rPr lang="en-CA" b="1" i="1" dirty="0"/>
              <a:t>William Thomson</a:t>
            </a:r>
            <a:r>
              <a:rPr lang="en-CA" dirty="0"/>
              <a:t>  2W, FRS, later known as </a:t>
            </a:r>
            <a:r>
              <a:rPr lang="en-CA" b="1" i="1" dirty="0"/>
              <a:t>Lord Kelvin</a:t>
            </a:r>
            <a:r>
              <a:rPr lang="en-CA" dirty="0"/>
              <a:t>. </a:t>
            </a:r>
          </a:p>
          <a:p>
            <a:r>
              <a:rPr lang="en-CA" dirty="0"/>
              <a:t>1848 </a:t>
            </a:r>
            <a:r>
              <a:rPr lang="en-CA" b="1" i="1" dirty="0"/>
              <a:t>Isaac </a:t>
            </a:r>
            <a:r>
              <a:rPr lang="en-CA" b="1" i="1" dirty="0" err="1"/>
              <a:t>Todhunter</a:t>
            </a:r>
            <a:r>
              <a:rPr lang="en-CA" dirty="0"/>
              <a:t>  SW, FRS, spoke 7 languages, authored many books.</a:t>
            </a:r>
          </a:p>
          <a:p>
            <a:r>
              <a:rPr lang="en-CA" dirty="0"/>
              <a:t>1854 </a:t>
            </a:r>
            <a:r>
              <a:rPr lang="en-CA" b="1" i="1" dirty="0"/>
              <a:t>Edward John Routh</a:t>
            </a:r>
            <a:r>
              <a:rPr lang="en-CA" dirty="0"/>
              <a:t> SW, FRS, born in Quebec, taught 990 Wranglers  </a:t>
            </a:r>
          </a:p>
          <a:p>
            <a:r>
              <a:rPr lang="en-CA" dirty="0"/>
              <a:t>1854 </a:t>
            </a:r>
            <a:r>
              <a:rPr lang="en-CA" b="1" i="1" dirty="0"/>
              <a:t>James Clerk Maxwell</a:t>
            </a:r>
            <a:r>
              <a:rPr lang="en-CA" dirty="0"/>
              <a:t>  2W, FRS, Hobson’s greatest student.  </a:t>
            </a:r>
          </a:p>
          <a:p>
            <a:r>
              <a:rPr lang="en-CA" dirty="0"/>
              <a:t>1856 </a:t>
            </a:r>
            <a:r>
              <a:rPr lang="en-CA" b="1" i="1" dirty="0"/>
              <a:t>Henry Fawcett</a:t>
            </a:r>
            <a:r>
              <a:rPr lang="en-CA" dirty="0"/>
              <a:t>  7W, FRS, father of </a:t>
            </a:r>
            <a:r>
              <a:rPr lang="en-CA" b="1" i="1" dirty="0"/>
              <a:t>Philippa Fawcett</a:t>
            </a:r>
            <a:r>
              <a:rPr lang="en-CA" dirty="0"/>
              <a:t>, U.K. Post Master General.</a:t>
            </a:r>
          </a:p>
          <a:p>
            <a:r>
              <a:rPr lang="en-CA" dirty="0"/>
              <a:t>1865 </a:t>
            </a:r>
            <a:r>
              <a:rPr lang="en-CA" b="1" i="1" dirty="0"/>
              <a:t>John </a:t>
            </a:r>
            <a:r>
              <a:rPr lang="en-CA" b="1" i="1" dirty="0" err="1"/>
              <a:t>Strutt</a:t>
            </a:r>
            <a:r>
              <a:rPr lang="en-CA" dirty="0"/>
              <a:t>  SW, FRS, Nobel Prize 1904, later </a:t>
            </a:r>
            <a:r>
              <a:rPr lang="en-CA" b="1" i="1" dirty="0"/>
              <a:t>Lord Raleigh</a:t>
            </a:r>
            <a:r>
              <a:rPr lang="en-CA" dirty="0"/>
              <a:t>.   </a:t>
            </a:r>
          </a:p>
          <a:p>
            <a:r>
              <a:rPr lang="en-CA" dirty="0"/>
              <a:t>1868 </a:t>
            </a:r>
            <a:r>
              <a:rPr lang="en-CA" b="1" i="1" dirty="0"/>
              <a:t>George Darwin</a:t>
            </a:r>
            <a:r>
              <a:rPr lang="en-CA" dirty="0"/>
              <a:t> 2W, FRS, KBE, famous astronomer, Charles Darwin’s son.</a:t>
            </a:r>
          </a:p>
          <a:p>
            <a:r>
              <a:rPr lang="en-CA" dirty="0"/>
              <a:t>1871   </a:t>
            </a:r>
            <a:r>
              <a:rPr lang="en-CA" b="1" i="1" dirty="0"/>
              <a:t>John Hopkinson</a:t>
            </a:r>
            <a:r>
              <a:rPr lang="en-CA" dirty="0"/>
              <a:t> SW, FRS, coached by Routh.</a:t>
            </a:r>
          </a:p>
          <a:p>
            <a:r>
              <a:rPr lang="en-CA" dirty="0"/>
              <a:t>1872 </a:t>
            </a:r>
            <a:r>
              <a:rPr lang="en-CA" b="1" i="1" dirty="0"/>
              <a:t>Horace Lamb</a:t>
            </a:r>
            <a:r>
              <a:rPr lang="en-CA" dirty="0"/>
              <a:t>  2W, FRS, coached by Routh.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1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BB0A-7160-294A-A2B7-F459FC5B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" pitchFamily="2" charset="0"/>
              </a:rPr>
              <a:t>Famous Cambridge Wranglers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0EA4-CD82-1842-B66E-202847879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1877 </a:t>
            </a:r>
            <a:r>
              <a:rPr lang="en-CA" b="1" i="1" dirty="0"/>
              <a:t>Donald McAlister</a:t>
            </a:r>
            <a:r>
              <a:rPr lang="en-CA" dirty="0"/>
              <a:t>  SW,  MD, KBE, a great linguist (spoke 18 languages). </a:t>
            </a:r>
          </a:p>
          <a:p>
            <a:r>
              <a:rPr lang="en-CA" dirty="0"/>
              <a:t>1878 </a:t>
            </a:r>
            <a:r>
              <a:rPr lang="en-CA" b="1" i="1" dirty="0"/>
              <a:t>Ernest William Hobson</a:t>
            </a:r>
            <a:r>
              <a:rPr lang="en-CA" dirty="0"/>
              <a:t> SW, FRS, coached by Routh.   Hobson became </a:t>
            </a:r>
            <a:r>
              <a:rPr lang="en-CA" b="1" i="1" dirty="0"/>
              <a:t>Philippa Fawcett</a:t>
            </a:r>
            <a:r>
              <a:rPr lang="en-CA" i="1" dirty="0"/>
              <a:t>’</a:t>
            </a:r>
            <a:r>
              <a:rPr lang="en-CA" b="1" i="1" dirty="0"/>
              <a:t>s</a:t>
            </a:r>
            <a:r>
              <a:rPr lang="en-CA" b="1" dirty="0"/>
              <a:t> </a:t>
            </a:r>
            <a:r>
              <a:rPr lang="en-CA" dirty="0"/>
              <a:t>main coach.</a:t>
            </a:r>
          </a:p>
          <a:p>
            <a:r>
              <a:rPr lang="en-CA" dirty="0"/>
              <a:t>1879 </a:t>
            </a:r>
            <a:r>
              <a:rPr lang="en-CA" b="1" i="1" dirty="0"/>
              <a:t>Karl Pearson</a:t>
            </a:r>
            <a:r>
              <a:rPr lang="en-CA" dirty="0"/>
              <a:t> 3W, coached by Routh. A founder of Statistics, taught </a:t>
            </a:r>
            <a:r>
              <a:rPr lang="en-CA" b="1" i="1" dirty="0"/>
              <a:t>Philippa Fawcett</a:t>
            </a:r>
            <a:r>
              <a:rPr lang="en-CA" dirty="0"/>
              <a:t> at London University (one term only).</a:t>
            </a:r>
          </a:p>
          <a:p>
            <a:r>
              <a:rPr lang="en-CA" dirty="0"/>
              <a:t>1880 </a:t>
            </a:r>
            <a:r>
              <a:rPr lang="en-CA" b="1" i="1" dirty="0"/>
              <a:t>Joseph John Thomson</a:t>
            </a:r>
            <a:r>
              <a:rPr lang="en-CA" dirty="0"/>
              <a:t>  2W, FRS, KBE; </a:t>
            </a:r>
          </a:p>
          <a:p>
            <a:r>
              <a:rPr lang="en-CA" i="1" dirty="0"/>
              <a:t>Nobel prize 1906, physics</a:t>
            </a:r>
            <a:r>
              <a:rPr lang="en-CA" b="1" i="1" dirty="0"/>
              <a:t>, </a:t>
            </a:r>
            <a:r>
              <a:rPr lang="en-CA" dirty="0"/>
              <a:t>coached by </a:t>
            </a:r>
            <a:r>
              <a:rPr lang="en-CA" i="1" dirty="0"/>
              <a:t>Routh</a:t>
            </a:r>
            <a:r>
              <a:rPr lang="en-CA" dirty="0"/>
              <a:t>,</a:t>
            </a:r>
          </a:p>
          <a:p>
            <a:r>
              <a:rPr lang="en-CA" dirty="0"/>
              <a:t>1881 </a:t>
            </a:r>
            <a:r>
              <a:rPr lang="en-CA" b="1" i="1" dirty="0"/>
              <a:t>Andrew R. Forsyth</a:t>
            </a:r>
            <a:r>
              <a:rPr lang="en-CA" dirty="0"/>
              <a:t>  SW, FRS; </a:t>
            </a:r>
            <a:r>
              <a:rPr lang="en-CA" b="1" i="1" dirty="0"/>
              <a:t>Charlotte Angas</a:t>
            </a:r>
            <a:r>
              <a:rPr lang="en-CA" dirty="0"/>
              <a:t> listed above 9W, </a:t>
            </a:r>
          </a:p>
          <a:p>
            <a:r>
              <a:rPr lang="en-CA" dirty="0"/>
              <a:t>first year women write Cambridge Math </a:t>
            </a:r>
            <a:r>
              <a:rPr lang="en-CA" dirty="0" err="1"/>
              <a:t>Tripos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9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DF39-B7F0-504D-B277-B5750B0C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" pitchFamily="2" charset="0"/>
              </a:rPr>
              <a:t>Famous Cambridge Wranglers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E32E5-71F8-D94B-8041-BB62C466D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1884 </a:t>
            </a:r>
            <a:r>
              <a:rPr lang="en-CA" b="1" i="1" dirty="0"/>
              <a:t>W. H. Bragg</a:t>
            </a:r>
            <a:r>
              <a:rPr lang="en-CA" dirty="0"/>
              <a:t>  2W, FRS, KBE, Nobel Prize Physics (1915 with son </a:t>
            </a:r>
            <a:r>
              <a:rPr lang="en-CA" b="1" i="1" dirty="0"/>
              <a:t>Lawrence Bragg</a:t>
            </a:r>
            <a:r>
              <a:rPr lang="en-CA" b="1" dirty="0"/>
              <a:t>)</a:t>
            </a:r>
            <a:r>
              <a:rPr lang="en-CA" dirty="0"/>
              <a:t> </a:t>
            </a:r>
          </a:p>
          <a:p>
            <a:r>
              <a:rPr lang="en-CA" dirty="0"/>
              <a:t>1886 </a:t>
            </a:r>
            <a:r>
              <a:rPr lang="en-CA" b="1" i="1" dirty="0"/>
              <a:t>George Hartley Bryan</a:t>
            </a:r>
            <a:r>
              <a:rPr lang="en-CA" dirty="0"/>
              <a:t>  5W, FRS, Equations for plane construction &amp; supersonic flights (still used today).</a:t>
            </a:r>
          </a:p>
          <a:p>
            <a:r>
              <a:rPr lang="en-CA" dirty="0"/>
              <a:t>1887 </a:t>
            </a:r>
            <a:r>
              <a:rPr lang="en-CA" b="1" i="1" dirty="0"/>
              <a:t>Henry Frederick Baker</a:t>
            </a:r>
            <a:r>
              <a:rPr lang="en-CA" dirty="0"/>
              <a:t> SW, FRS, Great geometer, PhD supervisor to </a:t>
            </a:r>
            <a:r>
              <a:rPr lang="en-CA" b="1" i="1" dirty="0"/>
              <a:t>T. G.  Room</a:t>
            </a:r>
            <a:r>
              <a:rPr lang="en-CA" dirty="0"/>
              <a:t> (1923 Wrangler &amp; FRS)</a:t>
            </a:r>
          </a:p>
          <a:p>
            <a:r>
              <a:rPr lang="en-CA" dirty="0"/>
              <a:t>1889 </a:t>
            </a:r>
            <a:r>
              <a:rPr lang="en-CA" b="1" i="1" dirty="0"/>
              <a:t>Frank Watson Dyson</a:t>
            </a:r>
            <a:r>
              <a:rPr lang="en-CA" dirty="0"/>
              <a:t>    2W, FRS, KBE</a:t>
            </a:r>
          </a:p>
          <a:p>
            <a:r>
              <a:rPr lang="en-CA" b="1" dirty="0"/>
              <a:t>1890</a:t>
            </a:r>
            <a:r>
              <a:rPr lang="en-CA" dirty="0"/>
              <a:t> </a:t>
            </a:r>
            <a:r>
              <a:rPr lang="en-CA" b="1" i="1" dirty="0"/>
              <a:t>Geoffrey Thomas Bennett</a:t>
            </a:r>
            <a:r>
              <a:rPr lang="en-CA" dirty="0"/>
              <a:t>   SW, FRS     </a:t>
            </a:r>
            <a:r>
              <a:rPr lang="en-CA" b="1" i="1" dirty="0"/>
              <a:t>Philippa Fawcett</a:t>
            </a:r>
            <a:r>
              <a:rPr lang="en-CA" dirty="0"/>
              <a:t> above the SW.</a:t>
            </a:r>
          </a:p>
          <a:p>
            <a:r>
              <a:rPr lang="en-CA" dirty="0"/>
              <a:t>1893 </a:t>
            </a:r>
            <a:r>
              <a:rPr lang="en-CA" b="1" i="1" dirty="0"/>
              <a:t>Bertrand Russell</a:t>
            </a:r>
            <a:r>
              <a:rPr lang="en-CA" dirty="0"/>
              <a:t>  7W, FRS, Lord Russell, Nobel prize, famous Philosopher &amp; Mathematician.</a:t>
            </a:r>
          </a:p>
          <a:p>
            <a:r>
              <a:rPr lang="en-CA" dirty="0"/>
              <a:t>1894 </a:t>
            </a:r>
            <a:r>
              <a:rPr lang="en-CA" b="1" i="1" dirty="0"/>
              <a:t>Horatio Scott </a:t>
            </a:r>
            <a:r>
              <a:rPr lang="en-CA" b="1" i="1" dirty="0" err="1"/>
              <a:t>Carslaw</a:t>
            </a:r>
            <a:r>
              <a:rPr lang="en-CA" dirty="0"/>
              <a:t>  4W, FRSE, 8 Storey Math building named in his honour at Sydney University.</a:t>
            </a:r>
          </a:p>
          <a:p>
            <a:r>
              <a:rPr lang="en-CA" dirty="0"/>
              <a:t>1895 </a:t>
            </a:r>
            <a:r>
              <a:rPr lang="en-CA" b="1" i="1" dirty="0"/>
              <a:t>Thomas John </a:t>
            </a:r>
            <a:r>
              <a:rPr lang="en-CA" b="1" i="1" dirty="0" err="1"/>
              <a:t>l’Anson</a:t>
            </a:r>
            <a:r>
              <a:rPr lang="en-CA" dirty="0"/>
              <a:t>  Bromwich SW, FRS, died young from suicide</a:t>
            </a:r>
          </a:p>
          <a:p>
            <a:r>
              <a:rPr lang="en-CA" dirty="0"/>
              <a:t>1895 </a:t>
            </a:r>
            <a:r>
              <a:rPr lang="en-CA" b="1" i="1" dirty="0"/>
              <a:t>Edmund Taylor Whittaker</a:t>
            </a:r>
            <a:r>
              <a:rPr lang="en-CA" dirty="0"/>
              <a:t> 2W, FRS</a:t>
            </a:r>
            <a:r>
              <a:rPr lang="en-CA"/>
              <a:t>, Whittaker </a:t>
            </a:r>
            <a:r>
              <a:rPr lang="en-CA" dirty="0"/>
              <a:t>&amp; Watson’s famous book  </a:t>
            </a:r>
            <a:r>
              <a:rPr lang="en-CA" i="1" dirty="0"/>
              <a:t>A Course on Modern Analysis</a:t>
            </a:r>
            <a:r>
              <a:rPr lang="en-CA" dirty="0"/>
              <a:t> still being printed today.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4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245</Words>
  <Application>Microsoft Macintosh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STHupo</vt:lpstr>
      <vt:lpstr>Arial</vt:lpstr>
      <vt:lpstr>Calibri</vt:lpstr>
      <vt:lpstr>Calibri Light</vt:lpstr>
      <vt:lpstr>Times</vt:lpstr>
      <vt:lpstr>Office Theme</vt:lpstr>
      <vt:lpstr>The Great Mathematician Philippa Fawcett  1868-1948</vt:lpstr>
      <vt:lpstr>Awards in Mathematics</vt:lpstr>
      <vt:lpstr>Topics Covered by the Tripos Exams</vt:lpstr>
      <vt:lpstr>1906 Part I Tenth paper, Question 1</vt:lpstr>
      <vt:lpstr>Math Tripos Sample Questions</vt:lpstr>
      <vt:lpstr>Max Born (Nobel Prize, Physics 1954)  making fun of the Tripos Questions</vt:lpstr>
      <vt:lpstr>Famous Cambridge Wranglers</vt:lpstr>
      <vt:lpstr>Famous Cambridge Wranglers cont.</vt:lpstr>
      <vt:lpstr>Famous Cambridge Wranglers cont.</vt:lpstr>
      <vt:lpstr>Famous Cambridge Wranglers cont.</vt:lpstr>
      <vt:lpstr>Famous Cambridge Wranglers cont.</vt:lpstr>
      <vt:lpstr>Famous Cambridge Wranglers cont.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Mathematician Philippa Fawcett  1868-1948</dc:title>
  <dc:creator>Connolly, Dennis</dc:creator>
  <cp:lastModifiedBy>Connolly, Dennis</cp:lastModifiedBy>
  <cp:revision>17</cp:revision>
  <dcterms:created xsi:type="dcterms:W3CDTF">2018-03-16T00:18:05Z</dcterms:created>
  <dcterms:modified xsi:type="dcterms:W3CDTF">2018-03-16T05:54:04Z</dcterms:modified>
</cp:coreProperties>
</file>