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2" r:id="rId3"/>
    <p:sldId id="285" r:id="rId4"/>
    <p:sldId id="257" r:id="rId5"/>
    <p:sldId id="258" r:id="rId6"/>
    <p:sldId id="265" r:id="rId7"/>
    <p:sldId id="266" r:id="rId8"/>
    <p:sldId id="260" r:id="rId9"/>
    <p:sldId id="286" r:id="rId10"/>
    <p:sldId id="287" r:id="rId11"/>
    <p:sldId id="277" r:id="rId12"/>
    <p:sldId id="262" r:id="rId13"/>
    <p:sldId id="264" r:id="rId14"/>
    <p:sldId id="275" r:id="rId15"/>
    <p:sldId id="292" r:id="rId16"/>
    <p:sldId id="283" r:id="rId17"/>
    <p:sldId id="268" r:id="rId18"/>
    <p:sldId id="290" r:id="rId19"/>
    <p:sldId id="291" r:id="rId20"/>
    <p:sldId id="278"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4ED"/>
    <a:srgbClr val="FFECB2"/>
    <a:srgbClr val="FF7F7F"/>
    <a:srgbClr val="BE12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385" autoAdjust="0"/>
  </p:normalViewPr>
  <p:slideViewPr>
    <p:cSldViewPr snapToGrid="0">
      <p:cViewPr varScale="1">
        <p:scale>
          <a:sx n="47" d="100"/>
          <a:sy n="47" d="100"/>
        </p:scale>
        <p:origin x="1407"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8807C-5F7F-47C6-9F11-4B7164A36B76}" type="datetimeFigureOut">
              <a:rPr lang="en-US" smtClean="0"/>
              <a:t>5/9/2017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22876-D5E1-4FDD-887F-1BAE70D3A161}" type="slidenum">
              <a:rPr lang="en-US" smtClean="0"/>
              <a:t>‹#›</a:t>
            </a:fld>
            <a:endParaRPr lang="en-US"/>
          </a:p>
        </p:txBody>
      </p:sp>
    </p:spTree>
    <p:extLst>
      <p:ext uri="{BB962C8B-B14F-4D97-AF65-F5344CB8AC3E}">
        <p14:creationId xmlns:p14="http://schemas.microsoft.com/office/powerpoint/2010/main" val="341093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hyperphysics.phy-astr.gsu.edu/hbase/Biology/nakpump.html#c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ell.com.libproxy.lib.unc.edu/action/showImagesData?pii=S0166-2236(11)00019-1#tbl000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1</a:t>
            </a:fld>
            <a:endParaRPr lang="en-US"/>
          </a:p>
        </p:txBody>
      </p:sp>
    </p:spTree>
    <p:extLst>
      <p:ext uri="{BB962C8B-B14F-4D97-AF65-F5344CB8AC3E}">
        <p14:creationId xmlns:p14="http://schemas.microsoft.com/office/powerpoint/2010/main" val="187036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6</a:t>
            </a:fld>
            <a:endParaRPr lang="en-US"/>
          </a:p>
        </p:txBody>
      </p:sp>
    </p:spTree>
    <p:extLst>
      <p:ext uri="{BB962C8B-B14F-4D97-AF65-F5344CB8AC3E}">
        <p14:creationId xmlns:p14="http://schemas.microsoft.com/office/powerpoint/2010/main" val="2751370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9</a:t>
            </a:fld>
            <a:endParaRPr lang="en-US"/>
          </a:p>
        </p:txBody>
      </p:sp>
    </p:spTree>
    <p:extLst>
      <p:ext uri="{BB962C8B-B14F-4D97-AF65-F5344CB8AC3E}">
        <p14:creationId xmlns:p14="http://schemas.microsoft.com/office/powerpoint/2010/main" val="394017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Neurotransmitters and neuromodulators: acetylcholine, biogenic amines (dopamine, norepinephrine, epinephrine, serotonin, histamine); neuropeptides (opioids, oxytocin); nitric oxide; amino acids (Excitatory: Glutamate; Inhibitory: GABA, glycine)</a:t>
            </a:r>
          </a:p>
          <a:p>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11</a:t>
            </a:fld>
            <a:endParaRPr lang="en-US"/>
          </a:p>
        </p:txBody>
      </p:sp>
    </p:spTree>
    <p:extLst>
      <p:ext uri="{BB962C8B-B14F-4D97-AF65-F5344CB8AC3E}">
        <p14:creationId xmlns:p14="http://schemas.microsoft.com/office/powerpoint/2010/main" val="246956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12</a:t>
            </a:fld>
            <a:endParaRPr lang="en-US"/>
          </a:p>
        </p:txBody>
      </p:sp>
    </p:spTree>
    <p:extLst>
      <p:ext uri="{BB962C8B-B14F-4D97-AF65-F5344CB8AC3E}">
        <p14:creationId xmlns:p14="http://schemas.microsoft.com/office/powerpoint/2010/main" val="225597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A stimulus is received by the dendrites of a nerve cell. This causes the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channels to open. If the opening is sufficient to drive the interior potential from -70 mV up to -55 mV, the process continues.</a:t>
            </a:r>
          </a:p>
          <a:p>
            <a:r>
              <a:rPr lang="en-US" sz="1200" b="0" i="0" kern="1200" dirty="0">
                <a:solidFill>
                  <a:schemeClr val="tx1"/>
                </a:solidFill>
                <a:effectLst/>
                <a:latin typeface="+mn-lt"/>
                <a:ea typeface="+mn-ea"/>
                <a:cs typeface="+mn-cs"/>
              </a:rPr>
              <a:t>2. Having reached the action threshold, more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channels (sometimes called voltage-gated channels) open. The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influx drives the interior of the cell membrane up to about +30 mV. The process to this point is called depolarization.</a:t>
            </a:r>
          </a:p>
          <a:p>
            <a:r>
              <a:rPr lang="en-US" sz="1200" b="0" i="0" kern="1200" dirty="0">
                <a:solidFill>
                  <a:schemeClr val="tx1"/>
                </a:solidFill>
                <a:effectLst/>
                <a:latin typeface="+mn-lt"/>
                <a:ea typeface="+mn-ea"/>
                <a:cs typeface="+mn-cs"/>
              </a:rPr>
              <a:t>3. The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channels close and the K</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channels open. Since the </a:t>
            </a:r>
            <a:r>
              <a:rPr lang="en-US" sz="1200" b="0" i="0" kern="1200" dirty="0" err="1">
                <a:solidFill>
                  <a:schemeClr val="tx1"/>
                </a:solidFill>
                <a:effectLst/>
                <a:latin typeface="+mn-lt"/>
                <a:ea typeface="+mn-ea"/>
                <a:cs typeface="+mn-cs"/>
              </a:rPr>
              <a:t>K</a:t>
            </a:r>
            <a:r>
              <a:rPr lang="en-US" sz="1200" b="0" i="0" kern="1200" baseline="30000" dirty="0" err="1">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channels</a:t>
            </a:r>
            <a:r>
              <a:rPr lang="en-US" sz="1200" b="0" i="0" kern="1200" dirty="0">
                <a:solidFill>
                  <a:schemeClr val="tx1"/>
                </a:solidFill>
                <a:effectLst/>
                <a:latin typeface="+mn-lt"/>
                <a:ea typeface="+mn-ea"/>
                <a:cs typeface="+mn-cs"/>
              </a:rPr>
              <a:t> are much slower to open, the depolarization has time to be completed. Having both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K</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channels open at the same time would drive the system toward neutrality and prevent the creation of the action potential.</a:t>
            </a:r>
          </a:p>
          <a:p>
            <a:r>
              <a:rPr lang="en-US" sz="1200" b="0" i="0" kern="1200" dirty="0">
                <a:solidFill>
                  <a:schemeClr val="tx1"/>
                </a:solidFill>
                <a:effectLst/>
                <a:latin typeface="+mn-lt"/>
                <a:ea typeface="+mn-ea"/>
                <a:cs typeface="+mn-cs"/>
              </a:rPr>
              <a:t>4. With the K</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channels open, the membrane begins to repolarize back toward its rest potential.</a:t>
            </a:r>
          </a:p>
          <a:p>
            <a:r>
              <a:rPr lang="en-US" sz="1200" b="0" i="0" kern="1200" dirty="0">
                <a:solidFill>
                  <a:schemeClr val="tx1"/>
                </a:solidFill>
                <a:effectLst/>
                <a:latin typeface="+mn-lt"/>
                <a:ea typeface="+mn-ea"/>
                <a:cs typeface="+mn-cs"/>
              </a:rPr>
              <a:t>5. The repolarization typically overshoots the rest potential to about -90 mV. This is called hyperpolarization and would seem to be counterproductive, but it is actually important in the transmission of information. Hyperpolarization prevents the neuron from receiving another stimulus during this time, or at least raises the threshold for any new stimulus. Part of the importance of hyperpolarization is in preventing any stimulus already sent up an axon from triggering another action potential in the opposite direction. In other words, hyperpolarization assures that the signal is proceeding in one direction.</a:t>
            </a:r>
          </a:p>
          <a:p>
            <a:r>
              <a:rPr lang="en-US" sz="1200" b="0" i="0" kern="1200" dirty="0">
                <a:solidFill>
                  <a:schemeClr val="tx1"/>
                </a:solidFill>
                <a:effectLst/>
                <a:latin typeface="+mn-lt"/>
                <a:ea typeface="+mn-ea"/>
                <a:cs typeface="+mn-cs"/>
              </a:rPr>
              <a:t>6. After hyperpolarization, the </a:t>
            </a:r>
            <a:r>
              <a:rPr lang="en-US" sz="1200" b="0" i="0" kern="1200" dirty="0">
                <a:solidFill>
                  <a:schemeClr val="tx1"/>
                </a:solidFill>
                <a:effectLst/>
                <a:latin typeface="+mn-lt"/>
                <a:ea typeface="+mn-ea"/>
                <a:cs typeface="+mn-cs"/>
                <a:hlinkClick r:id="rId3"/>
              </a:rPr>
              <a:t>Na</a:t>
            </a:r>
            <a:r>
              <a:rPr lang="en-US" sz="1200" b="0" i="0" kern="1200" baseline="30000" dirty="0">
                <a:solidFill>
                  <a:schemeClr val="tx1"/>
                </a:solidFill>
                <a:effectLst/>
                <a:latin typeface="+mn-lt"/>
                <a:ea typeface="+mn-ea"/>
                <a:cs typeface="+mn-cs"/>
                <a:hlinkClick r:id="rId3"/>
              </a:rPr>
              <a:t>+</a:t>
            </a:r>
            <a:r>
              <a:rPr lang="en-US" sz="1200" b="0" i="0" kern="1200" dirty="0">
                <a:solidFill>
                  <a:schemeClr val="tx1"/>
                </a:solidFill>
                <a:effectLst/>
                <a:latin typeface="+mn-lt"/>
                <a:ea typeface="+mn-ea"/>
                <a:cs typeface="+mn-cs"/>
                <a:hlinkClick r:id="rId3"/>
              </a:rPr>
              <a:t>/K</a:t>
            </a:r>
            <a:r>
              <a:rPr lang="en-US" sz="1200" b="0" i="0" kern="1200" baseline="30000" dirty="0">
                <a:solidFill>
                  <a:schemeClr val="tx1"/>
                </a:solidFill>
                <a:effectLst/>
                <a:latin typeface="+mn-lt"/>
                <a:ea typeface="+mn-ea"/>
                <a:cs typeface="+mn-cs"/>
                <a:hlinkClick r:id="rId3"/>
              </a:rPr>
              <a:t>+</a:t>
            </a:r>
            <a:r>
              <a:rPr lang="en-US" sz="1200" b="0" i="0" kern="1200" dirty="0">
                <a:solidFill>
                  <a:schemeClr val="tx1"/>
                </a:solidFill>
                <a:effectLst/>
                <a:latin typeface="+mn-lt"/>
                <a:ea typeface="+mn-ea"/>
                <a:cs typeface="+mn-cs"/>
                <a:hlinkClick r:id="rId3"/>
              </a:rPr>
              <a:t> pump</a:t>
            </a:r>
            <a:r>
              <a:rPr lang="en-US" sz="1200" b="0" i="0" kern="1200" dirty="0">
                <a:solidFill>
                  <a:schemeClr val="tx1"/>
                </a:solidFill>
                <a:effectLst/>
                <a:latin typeface="+mn-lt"/>
                <a:ea typeface="+mn-ea"/>
                <a:cs typeface="+mn-cs"/>
              </a:rPr>
              <a:t> eventually brings the membrane back to its resting state of -70 mV .</a:t>
            </a:r>
          </a:p>
          <a:p>
            <a:endParaRPr lang="en-US" dirty="0"/>
          </a:p>
          <a:p>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13</a:t>
            </a:fld>
            <a:endParaRPr lang="en-US"/>
          </a:p>
        </p:txBody>
      </p:sp>
    </p:spTree>
    <p:extLst>
      <p:ext uri="{BB962C8B-B14F-4D97-AF65-F5344CB8AC3E}">
        <p14:creationId xmlns:p14="http://schemas.microsoft.com/office/powerpoint/2010/main" val="225189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Flow of attentional signals in brain structures that have been implicated as being involved in attentional studies. The flash symbol indicates that a candidate structure has been microstimulated and an X indicates that the structure has been lesioned in a previous study (see </a:t>
            </a:r>
            <a:r>
              <a:rPr lang="en-US" sz="1200" b="0" i="0" u="none" strike="noStrike" kern="1200" dirty="0">
                <a:solidFill>
                  <a:schemeClr val="tx1"/>
                </a:solidFill>
                <a:effectLst/>
                <a:latin typeface="+mn-lt"/>
                <a:ea typeface="+mn-ea"/>
                <a:cs typeface="+mn-cs"/>
                <a:hlinkClick r:id="rId3"/>
              </a:rPr>
              <a:t>Table 1</a:t>
            </a:r>
            <a:r>
              <a:rPr lang="en-US" sz="1200" b="0" i="0" kern="1200" dirty="0">
                <a:solidFill>
                  <a:schemeClr val="tx1"/>
                </a:solidFill>
                <a:effectLst/>
                <a:latin typeface="+mn-lt"/>
                <a:ea typeface="+mn-ea"/>
                <a:cs typeface="+mn-cs"/>
              </a:rPr>
              <a:t> for details). The connections show the most likely type of signal being transmitted between two areas; TD signals are shown in blue, BU signals in red and bidirectional signals in gray. Abbreviations: SC, superior colliculus; </a:t>
            </a:r>
            <a:r>
              <a:rPr lang="en-US" sz="1200" b="0" i="0" kern="1200" dirty="0" err="1">
                <a:solidFill>
                  <a:schemeClr val="tx1"/>
                </a:solidFill>
                <a:effectLst/>
                <a:latin typeface="+mn-lt"/>
                <a:ea typeface="+mn-ea"/>
                <a:cs typeface="+mn-cs"/>
              </a:rPr>
              <a:t>SNr</a:t>
            </a:r>
            <a:r>
              <a:rPr lang="en-US" sz="1200" b="0" i="0" kern="1200" dirty="0">
                <a:solidFill>
                  <a:schemeClr val="tx1"/>
                </a:solidFill>
                <a:effectLst/>
                <a:latin typeface="+mn-lt"/>
                <a:ea typeface="+mn-ea"/>
                <a:cs typeface="+mn-cs"/>
              </a:rPr>
              <a:t>, substantia </a:t>
            </a:r>
            <a:r>
              <a:rPr lang="en-US" sz="1200" b="0" i="0" kern="1200" dirty="0" err="1">
                <a:solidFill>
                  <a:schemeClr val="tx1"/>
                </a:solidFill>
                <a:effectLst/>
                <a:latin typeface="+mn-lt"/>
                <a:ea typeface="+mn-ea"/>
                <a:cs typeface="+mn-cs"/>
              </a:rPr>
              <a:t>nigra</a:t>
            </a:r>
            <a:r>
              <a:rPr lang="en-US" sz="1200" b="0" i="0" kern="1200" dirty="0">
                <a:solidFill>
                  <a:schemeClr val="tx1"/>
                </a:solidFill>
                <a:effectLst/>
                <a:latin typeface="+mn-lt"/>
                <a:ea typeface="+mn-ea"/>
                <a:cs typeface="+mn-cs"/>
              </a:rPr>
              <a:t> pars </a:t>
            </a:r>
            <a:r>
              <a:rPr lang="en-US" sz="1200" b="0" i="0" kern="1200" dirty="0" err="1">
                <a:solidFill>
                  <a:schemeClr val="tx1"/>
                </a:solidFill>
                <a:effectLst/>
                <a:latin typeface="+mn-lt"/>
                <a:ea typeface="+mn-ea"/>
                <a:cs typeface="+mn-cs"/>
              </a:rPr>
              <a:t>reticulata</a:t>
            </a:r>
            <a:r>
              <a:rPr lang="en-US" sz="1200" b="0" i="0" kern="1200" dirty="0">
                <a:solidFill>
                  <a:schemeClr val="tx1"/>
                </a:solidFill>
                <a:effectLst/>
                <a:latin typeface="+mn-lt"/>
                <a:ea typeface="+mn-ea"/>
                <a:cs typeface="+mn-cs"/>
              </a:rPr>
              <a:t>; MD, </a:t>
            </a:r>
            <a:r>
              <a:rPr lang="en-US" sz="1200" b="0" i="0" kern="1200" dirty="0" err="1">
                <a:solidFill>
                  <a:schemeClr val="tx1"/>
                </a:solidFill>
                <a:effectLst/>
                <a:latin typeface="+mn-lt"/>
                <a:ea typeface="+mn-ea"/>
                <a:cs typeface="+mn-cs"/>
              </a:rPr>
              <a:t>mediodorsal</a:t>
            </a:r>
            <a:r>
              <a:rPr lang="en-US" sz="1200" b="0" i="0" kern="1200" dirty="0">
                <a:solidFill>
                  <a:schemeClr val="tx1"/>
                </a:solidFill>
                <a:effectLst/>
                <a:latin typeface="+mn-lt"/>
                <a:ea typeface="+mn-ea"/>
                <a:cs typeface="+mn-cs"/>
              </a:rPr>
              <a:t> thalamus; LGN, lateral geniculate nucleus; IT, inferotemporal cortex; MT, middle temporal area; LIP, lateral intraparietal area; FEF, frontal eye fields; PFC, prefrontal cortex.</a:t>
            </a:r>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20</a:t>
            </a:fld>
            <a:endParaRPr lang="en-US"/>
          </a:p>
        </p:txBody>
      </p:sp>
    </p:spTree>
    <p:extLst>
      <p:ext uri="{BB962C8B-B14F-4D97-AF65-F5344CB8AC3E}">
        <p14:creationId xmlns:p14="http://schemas.microsoft.com/office/powerpoint/2010/main" val="185905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22876-D5E1-4FDD-887F-1BAE70D3A161}" type="slidenum">
              <a:rPr lang="en-US" smtClean="0"/>
              <a:t>21</a:t>
            </a:fld>
            <a:endParaRPr lang="en-US"/>
          </a:p>
        </p:txBody>
      </p:sp>
    </p:spTree>
    <p:extLst>
      <p:ext uri="{BB962C8B-B14F-4D97-AF65-F5344CB8AC3E}">
        <p14:creationId xmlns:p14="http://schemas.microsoft.com/office/powerpoint/2010/main" val="18038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82F343-A15E-431B-BB09-DEF2641CFD2A}"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402231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82F343-A15E-431B-BB09-DEF2641CFD2A}"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307027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82F343-A15E-431B-BB09-DEF2641CFD2A}"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42831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82F343-A15E-431B-BB09-DEF2641CFD2A}"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263721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82F343-A15E-431B-BB09-DEF2641CFD2A}"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87943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82F343-A15E-431B-BB09-DEF2641CFD2A}" type="datetimeFigureOut">
              <a:rPr lang="en-US" smtClean="0"/>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42713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82F343-A15E-431B-BB09-DEF2641CFD2A}" type="datetimeFigureOut">
              <a:rPr lang="en-US" smtClean="0"/>
              <a:t>5/9/2017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75335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82F343-A15E-431B-BB09-DEF2641CFD2A}" type="datetimeFigureOut">
              <a:rPr lang="en-US" smtClean="0"/>
              <a:t>5/9/2017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75291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2F343-A15E-431B-BB09-DEF2641CFD2A}" type="datetimeFigureOut">
              <a:rPr lang="en-US" smtClean="0"/>
              <a:t>5/9/2017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233928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82F343-A15E-431B-BB09-DEF2641CFD2A}" type="datetimeFigureOut">
              <a:rPr lang="en-US" smtClean="0"/>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42111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82F343-A15E-431B-BB09-DEF2641CFD2A}" type="datetimeFigureOut">
              <a:rPr lang="en-US" smtClean="0"/>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B3293D-62CF-4E38-8247-DA5447504449}" type="slidenum">
              <a:rPr lang="en-US" smtClean="0"/>
              <a:t>‹#›</a:t>
            </a:fld>
            <a:endParaRPr lang="en-US"/>
          </a:p>
        </p:txBody>
      </p:sp>
    </p:spTree>
    <p:extLst>
      <p:ext uri="{BB962C8B-B14F-4D97-AF65-F5344CB8AC3E}">
        <p14:creationId xmlns:p14="http://schemas.microsoft.com/office/powerpoint/2010/main" val="175950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2F343-A15E-431B-BB09-DEF2641CFD2A}" type="datetimeFigureOut">
              <a:rPr lang="en-US" smtClean="0"/>
              <a:t>5/9/2017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3293D-62CF-4E38-8247-DA5447504449}" type="slidenum">
              <a:rPr lang="en-US" smtClean="0"/>
              <a:t>‹#›</a:t>
            </a:fld>
            <a:endParaRPr lang="en-US"/>
          </a:p>
        </p:txBody>
      </p:sp>
    </p:spTree>
    <p:extLst>
      <p:ext uri="{BB962C8B-B14F-4D97-AF65-F5344CB8AC3E}">
        <p14:creationId xmlns:p14="http://schemas.microsoft.com/office/powerpoint/2010/main" val="1224626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gif"/><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gi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1346" y="1170766"/>
            <a:ext cx="10501745" cy="1472741"/>
          </a:xfrm>
        </p:spPr>
        <p:txBody>
          <a:bodyPr>
            <a:normAutofit/>
          </a:bodyPr>
          <a:lstStyle/>
          <a:p>
            <a:r>
              <a:rPr lang="en-US" sz="4400" b="1" dirty="0"/>
              <a:t>Modern Neuroscience: An Overview of Measurement and Analysis of Neural Activity</a:t>
            </a:r>
          </a:p>
        </p:txBody>
      </p:sp>
      <p:sp>
        <p:nvSpPr>
          <p:cNvPr id="3" name="Subtitle 2"/>
          <p:cNvSpPr>
            <a:spLocks noGrp="1"/>
          </p:cNvSpPr>
          <p:nvPr>
            <p:ph type="subTitle" idx="1"/>
          </p:nvPr>
        </p:nvSpPr>
        <p:spPr>
          <a:xfrm>
            <a:off x="1630218" y="3824848"/>
            <a:ext cx="9144000" cy="1655762"/>
          </a:xfrm>
        </p:spPr>
        <p:txBody>
          <a:bodyPr/>
          <a:lstStyle/>
          <a:p>
            <a:pPr>
              <a:spcBef>
                <a:spcPts val="600"/>
              </a:spcBef>
            </a:pPr>
            <a:r>
              <a:rPr lang="en-US" dirty="0"/>
              <a:t>Kristin Sellers, PhD</a:t>
            </a:r>
          </a:p>
          <a:p>
            <a:pPr>
              <a:spcBef>
                <a:spcPts val="600"/>
              </a:spcBef>
            </a:pPr>
            <a:r>
              <a:rPr lang="en-US" dirty="0"/>
              <a:t>Department of Neurological Surgery</a:t>
            </a:r>
          </a:p>
          <a:p>
            <a:pPr>
              <a:spcBef>
                <a:spcPts val="600"/>
              </a:spcBef>
            </a:pPr>
            <a:r>
              <a:rPr lang="en-US" dirty="0"/>
              <a:t>University of California, San Francisco</a:t>
            </a:r>
          </a:p>
          <a:p>
            <a:pPr>
              <a:spcBef>
                <a:spcPts val="600"/>
              </a:spcBef>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42" y="4545532"/>
            <a:ext cx="3105150" cy="14763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9054" y="4034394"/>
            <a:ext cx="2757892" cy="2498650"/>
          </a:xfrm>
          <a:prstGeom prst="rect">
            <a:avLst/>
          </a:prstGeom>
        </p:spPr>
      </p:pic>
    </p:spTree>
    <p:extLst>
      <p:ext uri="{BB962C8B-B14F-4D97-AF65-F5344CB8AC3E}">
        <p14:creationId xmlns:p14="http://schemas.microsoft.com/office/powerpoint/2010/main" val="1647843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067" y="1391521"/>
            <a:ext cx="2029867" cy="2029867"/>
          </a:xfrm>
          <a:prstGeom prst="rect">
            <a:avLst/>
          </a:prstGeom>
        </p:spPr>
      </p:pic>
      <p:sp>
        <p:nvSpPr>
          <p:cNvPr id="5" name="TextBox 4"/>
          <p:cNvSpPr txBox="1"/>
          <p:nvPr/>
        </p:nvSpPr>
        <p:spPr>
          <a:xfrm>
            <a:off x="1114845" y="1057059"/>
            <a:ext cx="2763981" cy="369332"/>
          </a:xfrm>
          <a:prstGeom prst="rect">
            <a:avLst/>
          </a:prstGeom>
          <a:noFill/>
        </p:spPr>
        <p:txBody>
          <a:bodyPr wrap="square" rtlCol="0">
            <a:spAutoFit/>
          </a:bodyPr>
          <a:lstStyle/>
          <a:p>
            <a:r>
              <a:rPr lang="en-US" b="1" dirty="0" err="1"/>
              <a:t>ECoG</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691" y="1361316"/>
            <a:ext cx="3177490" cy="2060072"/>
          </a:xfrm>
          <a:prstGeom prst="rect">
            <a:avLst/>
          </a:prstGeom>
        </p:spPr>
      </p:pic>
      <p:sp>
        <p:nvSpPr>
          <p:cNvPr id="7" name="TextBox 6"/>
          <p:cNvSpPr txBox="1"/>
          <p:nvPr/>
        </p:nvSpPr>
        <p:spPr>
          <a:xfrm>
            <a:off x="4515080" y="1057059"/>
            <a:ext cx="1048155" cy="369332"/>
          </a:xfrm>
          <a:prstGeom prst="rect">
            <a:avLst/>
          </a:prstGeom>
          <a:noFill/>
        </p:spPr>
        <p:txBody>
          <a:bodyPr wrap="square" rtlCol="0">
            <a:spAutoFit/>
          </a:bodyPr>
          <a:lstStyle/>
          <a:p>
            <a:r>
              <a:rPr lang="en-US" b="1" dirty="0"/>
              <a:t>EEG</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872" y="4342715"/>
            <a:ext cx="1729372" cy="1954190"/>
          </a:xfrm>
          <a:prstGeom prst="rect">
            <a:avLst/>
          </a:prstGeom>
        </p:spPr>
      </p:pic>
      <p:sp>
        <p:nvSpPr>
          <p:cNvPr id="9" name="TextBox 8"/>
          <p:cNvSpPr txBox="1"/>
          <p:nvPr/>
        </p:nvSpPr>
        <p:spPr>
          <a:xfrm>
            <a:off x="5655543" y="3886862"/>
            <a:ext cx="1011957" cy="369332"/>
          </a:xfrm>
          <a:prstGeom prst="rect">
            <a:avLst/>
          </a:prstGeom>
          <a:noFill/>
        </p:spPr>
        <p:txBody>
          <a:bodyPr wrap="square" rtlCol="0">
            <a:spAutoFit/>
          </a:bodyPr>
          <a:lstStyle/>
          <a:p>
            <a:r>
              <a:rPr lang="en-US" b="1" dirty="0"/>
              <a:t>PET</a:t>
            </a:r>
          </a:p>
        </p:txBody>
      </p:sp>
      <p:sp>
        <p:nvSpPr>
          <p:cNvPr id="10" name="TextBox 9"/>
          <p:cNvSpPr txBox="1"/>
          <p:nvPr/>
        </p:nvSpPr>
        <p:spPr>
          <a:xfrm>
            <a:off x="2763460" y="3886862"/>
            <a:ext cx="1011957" cy="369332"/>
          </a:xfrm>
          <a:prstGeom prst="rect">
            <a:avLst/>
          </a:prstGeom>
          <a:noFill/>
        </p:spPr>
        <p:txBody>
          <a:bodyPr wrap="square" rtlCol="0">
            <a:spAutoFit/>
          </a:bodyPr>
          <a:lstStyle/>
          <a:p>
            <a:r>
              <a:rPr lang="en-US" b="1" dirty="0" err="1"/>
              <a:t>fNIRS</a:t>
            </a:r>
            <a:endParaRPr lang="en-US" b="1" dirty="0"/>
          </a:p>
        </p:txBody>
      </p:sp>
      <p:sp>
        <p:nvSpPr>
          <p:cNvPr id="11" name="TextBox 10"/>
          <p:cNvSpPr txBox="1"/>
          <p:nvPr/>
        </p:nvSpPr>
        <p:spPr>
          <a:xfrm>
            <a:off x="7235047" y="1057059"/>
            <a:ext cx="1011957" cy="369332"/>
          </a:xfrm>
          <a:prstGeom prst="rect">
            <a:avLst/>
          </a:prstGeom>
          <a:noFill/>
        </p:spPr>
        <p:txBody>
          <a:bodyPr wrap="square" rtlCol="0">
            <a:spAutoFit/>
          </a:bodyPr>
          <a:lstStyle/>
          <a:p>
            <a:r>
              <a:rPr lang="en-US" b="1" dirty="0"/>
              <a:t>fMRI</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666" t="14350" r="31328"/>
          <a:stretch/>
        </p:blipFill>
        <p:spPr>
          <a:xfrm>
            <a:off x="2407393" y="4361765"/>
            <a:ext cx="1478807" cy="195419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1342" y="1605412"/>
            <a:ext cx="1609528" cy="1962840"/>
          </a:xfrm>
          <a:prstGeom prst="rect">
            <a:avLst/>
          </a:prstGeom>
        </p:spPr>
      </p:pic>
      <p:sp>
        <p:nvSpPr>
          <p:cNvPr id="14" name="Title 1"/>
          <p:cNvSpPr txBox="1">
            <a:spLocks noGrp="1"/>
          </p:cNvSpPr>
          <p:nvPr>
            <p:ph type="title"/>
          </p:nvPr>
        </p:nvSpPr>
        <p:spPr>
          <a:xfrm>
            <a:off x="84397" y="134568"/>
            <a:ext cx="10515600" cy="788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Measuring Brain Function in Humans</a:t>
            </a:r>
          </a:p>
        </p:txBody>
      </p:sp>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r="35603"/>
          <a:stretch/>
        </p:blipFill>
        <p:spPr>
          <a:xfrm>
            <a:off x="9558114" y="1601667"/>
            <a:ext cx="1698219" cy="1970330"/>
          </a:xfrm>
          <a:prstGeom prst="rect">
            <a:avLst/>
          </a:prstGeom>
        </p:spPr>
      </p:pic>
      <p:sp>
        <p:nvSpPr>
          <p:cNvPr id="17" name="TextBox 16"/>
          <p:cNvSpPr txBox="1"/>
          <p:nvPr/>
        </p:nvSpPr>
        <p:spPr>
          <a:xfrm>
            <a:off x="10102564" y="1057059"/>
            <a:ext cx="1011957" cy="369332"/>
          </a:xfrm>
          <a:prstGeom prst="rect">
            <a:avLst/>
          </a:prstGeom>
          <a:noFill/>
        </p:spPr>
        <p:txBody>
          <a:bodyPr wrap="square" rtlCol="0">
            <a:spAutoFit/>
          </a:bodyPr>
          <a:lstStyle/>
          <a:p>
            <a:r>
              <a:rPr lang="en-US" b="1" dirty="0"/>
              <a:t>MEG</a:t>
            </a:r>
          </a:p>
        </p:txBody>
      </p:sp>
      <p:sp>
        <p:nvSpPr>
          <p:cNvPr id="18" name="TextBox 17"/>
          <p:cNvSpPr txBox="1"/>
          <p:nvPr/>
        </p:nvSpPr>
        <p:spPr>
          <a:xfrm>
            <a:off x="8381853" y="3886862"/>
            <a:ext cx="1011957" cy="369332"/>
          </a:xfrm>
          <a:prstGeom prst="rect">
            <a:avLst/>
          </a:prstGeom>
          <a:noFill/>
        </p:spPr>
        <p:txBody>
          <a:bodyPr wrap="square" rtlCol="0">
            <a:spAutoFit/>
          </a:bodyPr>
          <a:lstStyle/>
          <a:p>
            <a:r>
              <a:rPr lang="en-US" b="1" dirty="0"/>
              <a:t>SPECT</a:t>
            </a:r>
          </a:p>
        </p:txBody>
      </p:sp>
      <p:pic>
        <p:nvPicPr>
          <p:cNvPr id="1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3189" r="50388"/>
          <a:stretch/>
        </p:blipFill>
        <p:spPr bwMode="auto">
          <a:xfrm>
            <a:off x="7735466" y="4264196"/>
            <a:ext cx="2014170" cy="2051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815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108666"/>
            <a:ext cx="10896600" cy="1325563"/>
          </a:xfrm>
        </p:spPr>
        <p:txBody>
          <a:bodyPr/>
          <a:lstStyle/>
          <a:p>
            <a:r>
              <a:rPr lang="en-US" dirty="0"/>
              <a:t>Physiology underlying measured brain function</a:t>
            </a:r>
          </a:p>
        </p:txBody>
      </p:sp>
      <p:pic>
        <p:nvPicPr>
          <p:cNvPr id="4" name="Picture 3"/>
          <p:cNvPicPr>
            <a:picLocks noChangeAspect="1"/>
          </p:cNvPicPr>
          <p:nvPr/>
        </p:nvPicPr>
        <p:blipFill>
          <a:blip r:embed="rId3"/>
          <a:stretch>
            <a:fillRect/>
          </a:stretch>
        </p:blipFill>
        <p:spPr>
          <a:xfrm>
            <a:off x="7030950" y="4052271"/>
            <a:ext cx="4321383" cy="2695706"/>
          </a:xfrm>
          <a:prstGeom prst="rect">
            <a:avLst/>
          </a:prstGeom>
        </p:spPr>
      </p:pic>
      <p:pic>
        <p:nvPicPr>
          <p:cNvPr id="5" name="Picture 4"/>
          <p:cNvPicPr>
            <a:picLocks noChangeAspect="1"/>
          </p:cNvPicPr>
          <p:nvPr/>
        </p:nvPicPr>
        <p:blipFill>
          <a:blip r:embed="rId4"/>
          <a:stretch>
            <a:fillRect/>
          </a:stretch>
        </p:blipFill>
        <p:spPr>
          <a:xfrm>
            <a:off x="6986325" y="1073799"/>
            <a:ext cx="4471877" cy="2701087"/>
          </a:xfrm>
          <a:prstGeom prst="rect">
            <a:avLst/>
          </a:prstGeom>
        </p:spPr>
      </p:pic>
      <p:grpSp>
        <p:nvGrpSpPr>
          <p:cNvPr id="20" name="Group 19"/>
          <p:cNvGrpSpPr/>
          <p:nvPr/>
        </p:nvGrpSpPr>
        <p:grpSpPr>
          <a:xfrm>
            <a:off x="598323" y="2972638"/>
            <a:ext cx="761999" cy="442640"/>
            <a:chOff x="7475209" y="1944683"/>
            <a:chExt cx="761999" cy="442640"/>
          </a:xfrm>
        </p:grpSpPr>
        <p:sp>
          <p:nvSpPr>
            <p:cNvPr id="7" name="Oval 6"/>
            <p:cNvSpPr/>
            <p:nvPr/>
          </p:nvSpPr>
          <p:spPr>
            <a:xfrm>
              <a:off x="7505469" y="1944683"/>
              <a:ext cx="442640" cy="44264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5209" y="1981337"/>
              <a:ext cx="761999" cy="369332"/>
            </a:xfrm>
            <a:prstGeom prst="rect">
              <a:avLst/>
            </a:prstGeom>
            <a:noFill/>
          </p:spPr>
          <p:txBody>
            <a:bodyPr wrap="square" rtlCol="0">
              <a:spAutoFit/>
            </a:bodyPr>
            <a:lstStyle/>
            <a:p>
              <a:r>
                <a:rPr lang="en-US" dirty="0"/>
                <a:t>Na</a:t>
              </a:r>
              <a:r>
                <a:rPr lang="en-US" baseline="30000" dirty="0"/>
                <a:t>+</a:t>
              </a:r>
            </a:p>
          </p:txBody>
        </p:sp>
      </p:grpSp>
      <p:grpSp>
        <p:nvGrpSpPr>
          <p:cNvPr id="21" name="Group 20"/>
          <p:cNvGrpSpPr/>
          <p:nvPr/>
        </p:nvGrpSpPr>
        <p:grpSpPr>
          <a:xfrm>
            <a:off x="4716378" y="5991021"/>
            <a:ext cx="922019" cy="442640"/>
            <a:chOff x="8451452" y="1958374"/>
            <a:chExt cx="838199" cy="442640"/>
          </a:xfrm>
        </p:grpSpPr>
        <p:sp>
          <p:nvSpPr>
            <p:cNvPr id="8" name="Oval 7"/>
            <p:cNvSpPr/>
            <p:nvPr/>
          </p:nvSpPr>
          <p:spPr>
            <a:xfrm>
              <a:off x="8465043" y="1958374"/>
              <a:ext cx="442640" cy="442640"/>
            </a:xfrm>
            <a:prstGeom prst="ellipse">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451452" y="2005787"/>
              <a:ext cx="838199" cy="369332"/>
            </a:xfrm>
            <a:prstGeom prst="rect">
              <a:avLst/>
            </a:prstGeom>
            <a:noFill/>
          </p:spPr>
          <p:txBody>
            <a:bodyPr wrap="square" rtlCol="0">
              <a:spAutoFit/>
            </a:bodyPr>
            <a:lstStyle/>
            <a:p>
              <a:r>
                <a:rPr lang="en-US" dirty="0"/>
                <a:t>Ca</a:t>
              </a:r>
              <a:r>
                <a:rPr lang="en-US" baseline="30000" dirty="0"/>
                <a:t>2+</a:t>
              </a:r>
            </a:p>
          </p:txBody>
        </p:sp>
      </p:grpSp>
      <p:grpSp>
        <p:nvGrpSpPr>
          <p:cNvPr id="22" name="Group 21"/>
          <p:cNvGrpSpPr/>
          <p:nvPr/>
        </p:nvGrpSpPr>
        <p:grpSpPr>
          <a:xfrm>
            <a:off x="3183744" y="1934767"/>
            <a:ext cx="448710" cy="442640"/>
            <a:chOff x="9192937" y="1951529"/>
            <a:chExt cx="448710" cy="442640"/>
          </a:xfrm>
        </p:grpSpPr>
        <p:sp>
          <p:nvSpPr>
            <p:cNvPr id="9" name="Oval 8"/>
            <p:cNvSpPr/>
            <p:nvPr/>
          </p:nvSpPr>
          <p:spPr>
            <a:xfrm>
              <a:off x="9192937" y="1951529"/>
              <a:ext cx="442640" cy="442640"/>
            </a:xfrm>
            <a:prstGeom prst="ellipse">
              <a:avLst/>
            </a:prstGeom>
            <a:solidFill>
              <a:schemeClr val="accent4">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247093" y="1995028"/>
              <a:ext cx="394554" cy="369332"/>
            </a:xfrm>
            <a:prstGeom prst="rect">
              <a:avLst/>
            </a:prstGeom>
            <a:noFill/>
          </p:spPr>
          <p:txBody>
            <a:bodyPr wrap="square" rtlCol="0">
              <a:spAutoFit/>
            </a:bodyPr>
            <a:lstStyle/>
            <a:p>
              <a:r>
                <a:rPr lang="en-US" dirty="0"/>
                <a:t>K</a:t>
              </a:r>
              <a:r>
                <a:rPr lang="en-US" baseline="30000" dirty="0"/>
                <a:t>+</a:t>
              </a:r>
            </a:p>
          </p:txBody>
        </p:sp>
      </p:grpSp>
      <p:grpSp>
        <p:nvGrpSpPr>
          <p:cNvPr id="23" name="Group 22"/>
          <p:cNvGrpSpPr/>
          <p:nvPr/>
        </p:nvGrpSpPr>
        <p:grpSpPr>
          <a:xfrm>
            <a:off x="1090273" y="3746051"/>
            <a:ext cx="863319" cy="442640"/>
            <a:chOff x="10244411" y="1944684"/>
            <a:chExt cx="863319" cy="442640"/>
          </a:xfrm>
        </p:grpSpPr>
        <p:sp>
          <p:nvSpPr>
            <p:cNvPr id="10" name="Oval 9"/>
            <p:cNvSpPr/>
            <p:nvPr/>
          </p:nvSpPr>
          <p:spPr>
            <a:xfrm>
              <a:off x="10244411" y="1944684"/>
              <a:ext cx="442640" cy="442640"/>
            </a:xfrm>
            <a:prstGeom prst="ellipse">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269531" y="1970621"/>
              <a:ext cx="838199" cy="369332"/>
            </a:xfrm>
            <a:prstGeom prst="rect">
              <a:avLst/>
            </a:prstGeom>
            <a:noFill/>
          </p:spPr>
          <p:txBody>
            <a:bodyPr wrap="square" rtlCol="0">
              <a:spAutoFit/>
            </a:bodyPr>
            <a:lstStyle/>
            <a:p>
              <a:r>
                <a:rPr lang="en-US" dirty="0"/>
                <a:t>Cl</a:t>
              </a:r>
              <a:r>
                <a:rPr lang="en-US" baseline="30000" dirty="0"/>
                <a:t>-</a:t>
              </a:r>
            </a:p>
          </p:txBody>
        </p:sp>
      </p:grpSp>
      <p:cxnSp>
        <p:nvCxnSpPr>
          <p:cNvPr id="16" name="Straight Connector 15"/>
          <p:cNvCxnSpPr>
            <a:cxnSpLocks/>
          </p:cNvCxnSpPr>
          <p:nvPr/>
        </p:nvCxnSpPr>
        <p:spPr>
          <a:xfrm>
            <a:off x="2771775" y="1076325"/>
            <a:ext cx="0" cy="448115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a:cxnSpLocks/>
          </p:cNvCxnSpPr>
          <p:nvPr/>
        </p:nvCxnSpPr>
        <p:spPr>
          <a:xfrm>
            <a:off x="2971800" y="1076325"/>
            <a:ext cx="0" cy="4481150"/>
          </a:xfrm>
          <a:prstGeom prst="line">
            <a:avLst/>
          </a:prstGeom>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3430591" y="889133"/>
            <a:ext cx="2165896" cy="646331"/>
          </a:xfrm>
          <a:prstGeom prst="rect">
            <a:avLst/>
          </a:prstGeom>
          <a:noFill/>
        </p:spPr>
        <p:txBody>
          <a:bodyPr wrap="square" rtlCol="0">
            <a:spAutoFit/>
          </a:bodyPr>
          <a:lstStyle/>
          <a:p>
            <a:pPr algn="ctr"/>
            <a:r>
              <a:rPr lang="en-US" dirty="0"/>
              <a:t>Inside of neuron</a:t>
            </a:r>
          </a:p>
          <a:p>
            <a:pPr algn="ctr"/>
            <a:r>
              <a:rPr lang="en-US" dirty="0"/>
              <a:t>(net negative charge) </a:t>
            </a:r>
            <a:endParaRPr lang="en-US" baseline="30000" dirty="0"/>
          </a:p>
        </p:txBody>
      </p:sp>
      <p:sp>
        <p:nvSpPr>
          <p:cNvPr id="19" name="TextBox 18"/>
          <p:cNvSpPr txBox="1"/>
          <p:nvPr/>
        </p:nvSpPr>
        <p:spPr>
          <a:xfrm>
            <a:off x="678846" y="889133"/>
            <a:ext cx="1897816" cy="369332"/>
          </a:xfrm>
          <a:prstGeom prst="rect">
            <a:avLst/>
          </a:prstGeom>
          <a:noFill/>
        </p:spPr>
        <p:txBody>
          <a:bodyPr wrap="square" rtlCol="0">
            <a:spAutoFit/>
          </a:bodyPr>
          <a:lstStyle/>
          <a:p>
            <a:r>
              <a:rPr lang="en-US" dirty="0"/>
              <a:t>Outside of neuron </a:t>
            </a:r>
            <a:endParaRPr lang="en-US" baseline="30000" dirty="0"/>
          </a:p>
        </p:txBody>
      </p:sp>
      <p:grpSp>
        <p:nvGrpSpPr>
          <p:cNvPr id="24" name="Group 23"/>
          <p:cNvGrpSpPr/>
          <p:nvPr/>
        </p:nvGrpSpPr>
        <p:grpSpPr>
          <a:xfrm>
            <a:off x="1950506" y="2343949"/>
            <a:ext cx="761999" cy="442640"/>
            <a:chOff x="7475209" y="1944683"/>
            <a:chExt cx="761999" cy="442640"/>
          </a:xfrm>
        </p:grpSpPr>
        <p:sp>
          <p:nvSpPr>
            <p:cNvPr id="25" name="Oval 24"/>
            <p:cNvSpPr/>
            <p:nvPr/>
          </p:nvSpPr>
          <p:spPr>
            <a:xfrm>
              <a:off x="7505469" y="1944683"/>
              <a:ext cx="442640" cy="44264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475209" y="1981337"/>
              <a:ext cx="761999" cy="369332"/>
            </a:xfrm>
            <a:prstGeom prst="rect">
              <a:avLst/>
            </a:prstGeom>
            <a:noFill/>
          </p:spPr>
          <p:txBody>
            <a:bodyPr wrap="square" rtlCol="0">
              <a:spAutoFit/>
            </a:bodyPr>
            <a:lstStyle/>
            <a:p>
              <a:r>
                <a:rPr lang="en-US" dirty="0"/>
                <a:t>Na</a:t>
              </a:r>
              <a:r>
                <a:rPr lang="en-US" baseline="30000" dirty="0"/>
                <a:t>+</a:t>
              </a:r>
            </a:p>
          </p:txBody>
        </p:sp>
      </p:grpSp>
      <p:grpSp>
        <p:nvGrpSpPr>
          <p:cNvPr id="27" name="Group 26"/>
          <p:cNvGrpSpPr/>
          <p:nvPr/>
        </p:nvGrpSpPr>
        <p:grpSpPr>
          <a:xfrm>
            <a:off x="1992441" y="4211250"/>
            <a:ext cx="761999" cy="442640"/>
            <a:chOff x="7475209" y="1944683"/>
            <a:chExt cx="761999" cy="442640"/>
          </a:xfrm>
        </p:grpSpPr>
        <p:sp>
          <p:nvSpPr>
            <p:cNvPr id="28" name="Oval 27"/>
            <p:cNvSpPr/>
            <p:nvPr/>
          </p:nvSpPr>
          <p:spPr>
            <a:xfrm>
              <a:off x="7505469" y="1944683"/>
              <a:ext cx="442640" cy="44264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475209" y="1981337"/>
              <a:ext cx="761999" cy="369332"/>
            </a:xfrm>
            <a:prstGeom prst="rect">
              <a:avLst/>
            </a:prstGeom>
            <a:noFill/>
          </p:spPr>
          <p:txBody>
            <a:bodyPr wrap="square" rtlCol="0">
              <a:spAutoFit/>
            </a:bodyPr>
            <a:lstStyle/>
            <a:p>
              <a:r>
                <a:rPr lang="en-US" dirty="0"/>
                <a:t>Na</a:t>
              </a:r>
              <a:r>
                <a:rPr lang="en-US" baseline="30000" dirty="0"/>
                <a:t>+</a:t>
              </a:r>
            </a:p>
          </p:txBody>
        </p:sp>
      </p:grpSp>
      <p:grpSp>
        <p:nvGrpSpPr>
          <p:cNvPr id="30" name="Group 29"/>
          <p:cNvGrpSpPr/>
          <p:nvPr/>
        </p:nvGrpSpPr>
        <p:grpSpPr>
          <a:xfrm>
            <a:off x="1959108" y="3297078"/>
            <a:ext cx="761999" cy="442640"/>
            <a:chOff x="7475209" y="1944683"/>
            <a:chExt cx="761999" cy="442640"/>
          </a:xfrm>
        </p:grpSpPr>
        <p:sp>
          <p:nvSpPr>
            <p:cNvPr id="31" name="Oval 30"/>
            <p:cNvSpPr/>
            <p:nvPr/>
          </p:nvSpPr>
          <p:spPr>
            <a:xfrm>
              <a:off x="7505469" y="1944683"/>
              <a:ext cx="442640" cy="44264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475209" y="1981337"/>
              <a:ext cx="761999" cy="369332"/>
            </a:xfrm>
            <a:prstGeom prst="rect">
              <a:avLst/>
            </a:prstGeom>
            <a:noFill/>
          </p:spPr>
          <p:txBody>
            <a:bodyPr wrap="square" rtlCol="0">
              <a:spAutoFit/>
            </a:bodyPr>
            <a:lstStyle/>
            <a:p>
              <a:r>
                <a:rPr lang="en-US" dirty="0"/>
                <a:t>Na</a:t>
              </a:r>
              <a:r>
                <a:rPr lang="en-US" baseline="30000" dirty="0"/>
                <a:t>+</a:t>
              </a:r>
            </a:p>
          </p:txBody>
        </p:sp>
      </p:grpSp>
      <p:grpSp>
        <p:nvGrpSpPr>
          <p:cNvPr id="33" name="Group 32"/>
          <p:cNvGrpSpPr/>
          <p:nvPr/>
        </p:nvGrpSpPr>
        <p:grpSpPr>
          <a:xfrm>
            <a:off x="1661624" y="5004273"/>
            <a:ext cx="761999" cy="442640"/>
            <a:chOff x="7475209" y="1944683"/>
            <a:chExt cx="761999" cy="442640"/>
          </a:xfrm>
        </p:grpSpPr>
        <p:sp>
          <p:nvSpPr>
            <p:cNvPr id="34" name="Oval 33"/>
            <p:cNvSpPr/>
            <p:nvPr/>
          </p:nvSpPr>
          <p:spPr>
            <a:xfrm>
              <a:off x="7505469" y="1944683"/>
              <a:ext cx="442640" cy="44264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475209" y="1981337"/>
              <a:ext cx="761999" cy="369332"/>
            </a:xfrm>
            <a:prstGeom prst="rect">
              <a:avLst/>
            </a:prstGeom>
            <a:noFill/>
          </p:spPr>
          <p:txBody>
            <a:bodyPr wrap="square" rtlCol="0">
              <a:spAutoFit/>
            </a:bodyPr>
            <a:lstStyle/>
            <a:p>
              <a:r>
                <a:rPr lang="en-US" dirty="0"/>
                <a:t>Na</a:t>
              </a:r>
              <a:r>
                <a:rPr lang="en-US" baseline="30000" dirty="0"/>
                <a:t>+</a:t>
              </a:r>
            </a:p>
          </p:txBody>
        </p:sp>
      </p:grpSp>
      <p:grpSp>
        <p:nvGrpSpPr>
          <p:cNvPr id="36" name="Group 35"/>
          <p:cNvGrpSpPr/>
          <p:nvPr/>
        </p:nvGrpSpPr>
        <p:grpSpPr>
          <a:xfrm>
            <a:off x="4194564" y="2428854"/>
            <a:ext cx="761999" cy="442640"/>
            <a:chOff x="7475209" y="1944683"/>
            <a:chExt cx="761999" cy="442640"/>
          </a:xfrm>
        </p:grpSpPr>
        <p:sp>
          <p:nvSpPr>
            <p:cNvPr id="37" name="Oval 36"/>
            <p:cNvSpPr/>
            <p:nvPr/>
          </p:nvSpPr>
          <p:spPr>
            <a:xfrm>
              <a:off x="7505469" y="1944683"/>
              <a:ext cx="442640" cy="44264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475209" y="1981337"/>
              <a:ext cx="761999" cy="369332"/>
            </a:xfrm>
            <a:prstGeom prst="rect">
              <a:avLst/>
            </a:prstGeom>
            <a:noFill/>
          </p:spPr>
          <p:txBody>
            <a:bodyPr wrap="square" rtlCol="0">
              <a:spAutoFit/>
            </a:bodyPr>
            <a:lstStyle/>
            <a:p>
              <a:r>
                <a:rPr lang="en-US" dirty="0"/>
                <a:t>Na</a:t>
              </a:r>
              <a:r>
                <a:rPr lang="en-US" baseline="30000" dirty="0"/>
                <a:t>+</a:t>
              </a:r>
            </a:p>
          </p:txBody>
        </p:sp>
      </p:grpSp>
      <p:grpSp>
        <p:nvGrpSpPr>
          <p:cNvPr id="39" name="Group 38"/>
          <p:cNvGrpSpPr/>
          <p:nvPr/>
        </p:nvGrpSpPr>
        <p:grpSpPr>
          <a:xfrm>
            <a:off x="720030" y="4768104"/>
            <a:ext cx="863319" cy="442640"/>
            <a:chOff x="10244411" y="1944684"/>
            <a:chExt cx="863319" cy="442640"/>
          </a:xfrm>
        </p:grpSpPr>
        <p:sp>
          <p:nvSpPr>
            <p:cNvPr id="40" name="Oval 39"/>
            <p:cNvSpPr/>
            <p:nvPr/>
          </p:nvSpPr>
          <p:spPr>
            <a:xfrm>
              <a:off x="10244411" y="1944684"/>
              <a:ext cx="442640" cy="442640"/>
            </a:xfrm>
            <a:prstGeom prst="ellipse">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0269531" y="1970621"/>
              <a:ext cx="838199" cy="369332"/>
            </a:xfrm>
            <a:prstGeom prst="rect">
              <a:avLst/>
            </a:prstGeom>
            <a:noFill/>
          </p:spPr>
          <p:txBody>
            <a:bodyPr wrap="square" rtlCol="0">
              <a:spAutoFit/>
            </a:bodyPr>
            <a:lstStyle/>
            <a:p>
              <a:r>
                <a:rPr lang="en-US" dirty="0"/>
                <a:t>Cl</a:t>
              </a:r>
              <a:r>
                <a:rPr lang="en-US" baseline="30000" dirty="0"/>
                <a:t>-</a:t>
              </a:r>
            </a:p>
          </p:txBody>
        </p:sp>
      </p:grpSp>
      <p:grpSp>
        <p:nvGrpSpPr>
          <p:cNvPr id="42" name="Group 41"/>
          <p:cNvGrpSpPr/>
          <p:nvPr/>
        </p:nvGrpSpPr>
        <p:grpSpPr>
          <a:xfrm>
            <a:off x="758003" y="2041744"/>
            <a:ext cx="863319" cy="442640"/>
            <a:chOff x="10244411" y="1944684"/>
            <a:chExt cx="863319" cy="442640"/>
          </a:xfrm>
        </p:grpSpPr>
        <p:sp>
          <p:nvSpPr>
            <p:cNvPr id="43" name="Oval 42"/>
            <p:cNvSpPr/>
            <p:nvPr/>
          </p:nvSpPr>
          <p:spPr>
            <a:xfrm>
              <a:off x="10244411" y="1944684"/>
              <a:ext cx="442640" cy="442640"/>
            </a:xfrm>
            <a:prstGeom prst="ellipse">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0269531" y="1970621"/>
              <a:ext cx="838199" cy="369332"/>
            </a:xfrm>
            <a:prstGeom prst="rect">
              <a:avLst/>
            </a:prstGeom>
            <a:noFill/>
          </p:spPr>
          <p:txBody>
            <a:bodyPr wrap="square" rtlCol="0">
              <a:spAutoFit/>
            </a:bodyPr>
            <a:lstStyle/>
            <a:p>
              <a:r>
                <a:rPr lang="en-US" dirty="0"/>
                <a:t>Cl</a:t>
              </a:r>
              <a:r>
                <a:rPr lang="en-US" baseline="30000" dirty="0"/>
                <a:t>-</a:t>
              </a:r>
            </a:p>
          </p:txBody>
        </p:sp>
      </p:grpSp>
      <p:grpSp>
        <p:nvGrpSpPr>
          <p:cNvPr id="59" name="Group 58"/>
          <p:cNvGrpSpPr/>
          <p:nvPr/>
        </p:nvGrpSpPr>
        <p:grpSpPr>
          <a:xfrm>
            <a:off x="3974490" y="3236998"/>
            <a:ext cx="448710" cy="442640"/>
            <a:chOff x="9192937" y="1951529"/>
            <a:chExt cx="448710" cy="442640"/>
          </a:xfrm>
        </p:grpSpPr>
        <p:sp>
          <p:nvSpPr>
            <p:cNvPr id="60" name="Oval 59"/>
            <p:cNvSpPr/>
            <p:nvPr/>
          </p:nvSpPr>
          <p:spPr>
            <a:xfrm>
              <a:off x="9192937" y="1951529"/>
              <a:ext cx="442640" cy="442640"/>
            </a:xfrm>
            <a:prstGeom prst="ellipse">
              <a:avLst/>
            </a:prstGeom>
            <a:solidFill>
              <a:schemeClr val="accent4">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9247093" y="1995028"/>
              <a:ext cx="394554" cy="369332"/>
            </a:xfrm>
            <a:prstGeom prst="rect">
              <a:avLst/>
            </a:prstGeom>
            <a:noFill/>
          </p:spPr>
          <p:txBody>
            <a:bodyPr wrap="square" rtlCol="0">
              <a:spAutoFit/>
            </a:bodyPr>
            <a:lstStyle/>
            <a:p>
              <a:r>
                <a:rPr lang="en-US" dirty="0"/>
                <a:t>K</a:t>
              </a:r>
              <a:r>
                <a:rPr lang="en-US" baseline="30000" dirty="0"/>
                <a:t>+</a:t>
              </a:r>
            </a:p>
          </p:txBody>
        </p:sp>
      </p:grpSp>
      <p:grpSp>
        <p:nvGrpSpPr>
          <p:cNvPr id="62" name="Group 61"/>
          <p:cNvGrpSpPr/>
          <p:nvPr/>
        </p:nvGrpSpPr>
        <p:grpSpPr>
          <a:xfrm>
            <a:off x="3786283" y="4394470"/>
            <a:ext cx="448710" cy="442640"/>
            <a:chOff x="9192937" y="1951529"/>
            <a:chExt cx="448710" cy="442640"/>
          </a:xfrm>
        </p:grpSpPr>
        <p:sp>
          <p:nvSpPr>
            <p:cNvPr id="63" name="Oval 62"/>
            <p:cNvSpPr/>
            <p:nvPr/>
          </p:nvSpPr>
          <p:spPr>
            <a:xfrm>
              <a:off x="9192937" y="1951529"/>
              <a:ext cx="442640" cy="442640"/>
            </a:xfrm>
            <a:prstGeom prst="ellipse">
              <a:avLst/>
            </a:prstGeom>
            <a:solidFill>
              <a:schemeClr val="accent4">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9247093" y="1995028"/>
              <a:ext cx="394554" cy="369332"/>
            </a:xfrm>
            <a:prstGeom prst="rect">
              <a:avLst/>
            </a:prstGeom>
            <a:noFill/>
          </p:spPr>
          <p:txBody>
            <a:bodyPr wrap="square" rtlCol="0">
              <a:spAutoFit/>
            </a:bodyPr>
            <a:lstStyle/>
            <a:p>
              <a:r>
                <a:rPr lang="en-US" dirty="0"/>
                <a:t>K</a:t>
              </a:r>
              <a:r>
                <a:rPr lang="en-US" baseline="30000" dirty="0"/>
                <a:t>+</a:t>
              </a:r>
            </a:p>
          </p:txBody>
        </p:sp>
      </p:grpSp>
      <p:grpSp>
        <p:nvGrpSpPr>
          <p:cNvPr id="65" name="Group 64"/>
          <p:cNvGrpSpPr/>
          <p:nvPr/>
        </p:nvGrpSpPr>
        <p:grpSpPr>
          <a:xfrm>
            <a:off x="4405621" y="4933860"/>
            <a:ext cx="448710" cy="442640"/>
            <a:chOff x="9192937" y="1951529"/>
            <a:chExt cx="448710" cy="442640"/>
          </a:xfrm>
        </p:grpSpPr>
        <p:sp>
          <p:nvSpPr>
            <p:cNvPr id="66" name="Oval 65"/>
            <p:cNvSpPr/>
            <p:nvPr/>
          </p:nvSpPr>
          <p:spPr>
            <a:xfrm>
              <a:off x="9192937" y="1951529"/>
              <a:ext cx="442640" cy="442640"/>
            </a:xfrm>
            <a:prstGeom prst="ellipse">
              <a:avLst/>
            </a:prstGeom>
            <a:solidFill>
              <a:schemeClr val="accent4">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9247093" y="1995028"/>
              <a:ext cx="394554" cy="369332"/>
            </a:xfrm>
            <a:prstGeom prst="rect">
              <a:avLst/>
            </a:prstGeom>
            <a:noFill/>
          </p:spPr>
          <p:txBody>
            <a:bodyPr wrap="square" rtlCol="0">
              <a:spAutoFit/>
            </a:bodyPr>
            <a:lstStyle/>
            <a:p>
              <a:r>
                <a:rPr lang="en-US" dirty="0"/>
                <a:t>K</a:t>
              </a:r>
              <a:r>
                <a:rPr lang="en-US" baseline="30000" dirty="0"/>
                <a:t>+</a:t>
              </a:r>
            </a:p>
          </p:txBody>
        </p:sp>
      </p:grpSp>
      <p:grpSp>
        <p:nvGrpSpPr>
          <p:cNvPr id="68" name="Group 67"/>
          <p:cNvGrpSpPr/>
          <p:nvPr/>
        </p:nvGrpSpPr>
        <p:grpSpPr>
          <a:xfrm>
            <a:off x="1469524" y="1410572"/>
            <a:ext cx="447405" cy="442640"/>
            <a:chOff x="9192937" y="1951529"/>
            <a:chExt cx="447405" cy="442640"/>
          </a:xfrm>
        </p:grpSpPr>
        <p:sp>
          <p:nvSpPr>
            <p:cNvPr id="69" name="Oval 68"/>
            <p:cNvSpPr/>
            <p:nvPr/>
          </p:nvSpPr>
          <p:spPr>
            <a:xfrm>
              <a:off x="9192937" y="1951529"/>
              <a:ext cx="442640" cy="442640"/>
            </a:xfrm>
            <a:prstGeom prst="ellipse">
              <a:avLst/>
            </a:prstGeom>
            <a:solidFill>
              <a:schemeClr val="accent4">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9245788" y="1995731"/>
              <a:ext cx="394554" cy="369332"/>
            </a:xfrm>
            <a:prstGeom prst="rect">
              <a:avLst/>
            </a:prstGeom>
            <a:noFill/>
          </p:spPr>
          <p:txBody>
            <a:bodyPr wrap="square" rtlCol="0">
              <a:spAutoFit/>
            </a:bodyPr>
            <a:lstStyle/>
            <a:p>
              <a:r>
                <a:rPr lang="en-US" dirty="0"/>
                <a:t>K</a:t>
              </a:r>
              <a:r>
                <a:rPr lang="en-US" baseline="30000" dirty="0"/>
                <a:t>+</a:t>
              </a:r>
            </a:p>
          </p:txBody>
        </p:sp>
      </p:grpSp>
      <p:grpSp>
        <p:nvGrpSpPr>
          <p:cNvPr id="73" name="Group 72"/>
          <p:cNvGrpSpPr/>
          <p:nvPr/>
        </p:nvGrpSpPr>
        <p:grpSpPr>
          <a:xfrm>
            <a:off x="3136291" y="2712396"/>
            <a:ext cx="838199" cy="380091"/>
            <a:chOff x="5774792" y="2401014"/>
            <a:chExt cx="838199" cy="380091"/>
          </a:xfrm>
        </p:grpSpPr>
        <p:sp>
          <p:nvSpPr>
            <p:cNvPr id="71" name="Rectangle 70"/>
            <p:cNvSpPr/>
            <p:nvPr/>
          </p:nvSpPr>
          <p:spPr>
            <a:xfrm>
              <a:off x="5781675" y="2401014"/>
              <a:ext cx="369374" cy="369374"/>
            </a:xfrm>
            <a:prstGeom prst="rect">
              <a:avLst/>
            </a:prstGeom>
            <a:solidFill>
              <a:srgbClr val="BE129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5774792" y="2411773"/>
              <a:ext cx="838199" cy="369332"/>
            </a:xfrm>
            <a:prstGeom prst="rect">
              <a:avLst/>
            </a:prstGeom>
            <a:noFill/>
          </p:spPr>
          <p:txBody>
            <a:bodyPr wrap="square" rtlCol="0">
              <a:spAutoFit/>
            </a:bodyPr>
            <a:lstStyle/>
            <a:p>
              <a:r>
                <a:rPr lang="en-US" dirty="0"/>
                <a:t>A</a:t>
              </a:r>
              <a:r>
                <a:rPr lang="en-US" baseline="30000" dirty="0"/>
                <a:t>-</a:t>
              </a:r>
            </a:p>
          </p:txBody>
        </p:sp>
      </p:grpSp>
      <p:grpSp>
        <p:nvGrpSpPr>
          <p:cNvPr id="74" name="Group 73"/>
          <p:cNvGrpSpPr/>
          <p:nvPr/>
        </p:nvGrpSpPr>
        <p:grpSpPr>
          <a:xfrm>
            <a:off x="3147424" y="3835260"/>
            <a:ext cx="838199" cy="380091"/>
            <a:chOff x="5774792" y="2401014"/>
            <a:chExt cx="838199" cy="380091"/>
          </a:xfrm>
        </p:grpSpPr>
        <p:sp>
          <p:nvSpPr>
            <p:cNvPr id="75" name="Rectangle 74"/>
            <p:cNvSpPr/>
            <p:nvPr/>
          </p:nvSpPr>
          <p:spPr>
            <a:xfrm>
              <a:off x="5781675" y="2401014"/>
              <a:ext cx="369374" cy="369374"/>
            </a:xfrm>
            <a:prstGeom prst="rect">
              <a:avLst/>
            </a:prstGeom>
            <a:solidFill>
              <a:srgbClr val="BE129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5774792" y="2411773"/>
              <a:ext cx="838199" cy="369332"/>
            </a:xfrm>
            <a:prstGeom prst="rect">
              <a:avLst/>
            </a:prstGeom>
            <a:noFill/>
          </p:spPr>
          <p:txBody>
            <a:bodyPr wrap="square" rtlCol="0">
              <a:spAutoFit/>
            </a:bodyPr>
            <a:lstStyle/>
            <a:p>
              <a:r>
                <a:rPr lang="en-US" dirty="0"/>
                <a:t>A</a:t>
              </a:r>
              <a:r>
                <a:rPr lang="en-US" baseline="30000" dirty="0"/>
                <a:t>-</a:t>
              </a:r>
            </a:p>
          </p:txBody>
        </p:sp>
      </p:grpSp>
      <p:grpSp>
        <p:nvGrpSpPr>
          <p:cNvPr id="77" name="Group 76"/>
          <p:cNvGrpSpPr/>
          <p:nvPr/>
        </p:nvGrpSpPr>
        <p:grpSpPr>
          <a:xfrm>
            <a:off x="3126069" y="5051314"/>
            <a:ext cx="838199" cy="380091"/>
            <a:chOff x="5774792" y="2401014"/>
            <a:chExt cx="838199" cy="380091"/>
          </a:xfrm>
        </p:grpSpPr>
        <p:sp>
          <p:nvSpPr>
            <p:cNvPr id="78" name="Rectangle 77"/>
            <p:cNvSpPr/>
            <p:nvPr/>
          </p:nvSpPr>
          <p:spPr>
            <a:xfrm>
              <a:off x="5781675" y="2401014"/>
              <a:ext cx="369374" cy="369374"/>
            </a:xfrm>
            <a:prstGeom prst="rect">
              <a:avLst/>
            </a:prstGeom>
            <a:solidFill>
              <a:srgbClr val="BE129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5774792" y="2411773"/>
              <a:ext cx="838199" cy="369332"/>
            </a:xfrm>
            <a:prstGeom prst="rect">
              <a:avLst/>
            </a:prstGeom>
            <a:noFill/>
          </p:spPr>
          <p:txBody>
            <a:bodyPr wrap="square" rtlCol="0">
              <a:spAutoFit/>
            </a:bodyPr>
            <a:lstStyle/>
            <a:p>
              <a:r>
                <a:rPr lang="en-US" dirty="0"/>
                <a:t>A</a:t>
              </a:r>
              <a:r>
                <a:rPr lang="en-US" baseline="30000" dirty="0"/>
                <a:t>-</a:t>
              </a:r>
            </a:p>
          </p:txBody>
        </p:sp>
      </p:grpSp>
      <p:grpSp>
        <p:nvGrpSpPr>
          <p:cNvPr id="80" name="Group 79"/>
          <p:cNvGrpSpPr/>
          <p:nvPr/>
        </p:nvGrpSpPr>
        <p:grpSpPr>
          <a:xfrm>
            <a:off x="4371760" y="1719913"/>
            <a:ext cx="838199" cy="380091"/>
            <a:chOff x="5774792" y="2401014"/>
            <a:chExt cx="838199" cy="380091"/>
          </a:xfrm>
        </p:grpSpPr>
        <p:sp>
          <p:nvSpPr>
            <p:cNvPr id="81" name="Rectangle 80"/>
            <p:cNvSpPr/>
            <p:nvPr/>
          </p:nvSpPr>
          <p:spPr>
            <a:xfrm>
              <a:off x="5781675" y="2401014"/>
              <a:ext cx="369374" cy="369374"/>
            </a:xfrm>
            <a:prstGeom prst="rect">
              <a:avLst/>
            </a:prstGeom>
            <a:solidFill>
              <a:srgbClr val="BE129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774792" y="2411773"/>
              <a:ext cx="838199" cy="369332"/>
            </a:xfrm>
            <a:prstGeom prst="rect">
              <a:avLst/>
            </a:prstGeom>
            <a:noFill/>
          </p:spPr>
          <p:txBody>
            <a:bodyPr wrap="square" rtlCol="0">
              <a:spAutoFit/>
            </a:bodyPr>
            <a:lstStyle/>
            <a:p>
              <a:r>
                <a:rPr lang="en-US" dirty="0"/>
                <a:t>A</a:t>
              </a:r>
              <a:r>
                <a:rPr lang="en-US" baseline="30000" dirty="0"/>
                <a:t>-</a:t>
              </a:r>
            </a:p>
          </p:txBody>
        </p:sp>
      </p:grpSp>
      <p:grpSp>
        <p:nvGrpSpPr>
          <p:cNvPr id="83" name="Group 82"/>
          <p:cNvGrpSpPr/>
          <p:nvPr/>
        </p:nvGrpSpPr>
        <p:grpSpPr>
          <a:xfrm>
            <a:off x="4441857" y="3856846"/>
            <a:ext cx="838199" cy="380091"/>
            <a:chOff x="5774792" y="2401014"/>
            <a:chExt cx="838199" cy="380091"/>
          </a:xfrm>
        </p:grpSpPr>
        <p:sp>
          <p:nvSpPr>
            <p:cNvPr id="84" name="Rectangle 83"/>
            <p:cNvSpPr/>
            <p:nvPr/>
          </p:nvSpPr>
          <p:spPr>
            <a:xfrm>
              <a:off x="5781675" y="2401014"/>
              <a:ext cx="369374" cy="369374"/>
            </a:xfrm>
            <a:prstGeom prst="rect">
              <a:avLst/>
            </a:prstGeom>
            <a:solidFill>
              <a:srgbClr val="BE129D">
                <a:alpha val="4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5774792" y="2411773"/>
              <a:ext cx="838199" cy="369332"/>
            </a:xfrm>
            <a:prstGeom prst="rect">
              <a:avLst/>
            </a:prstGeom>
            <a:noFill/>
          </p:spPr>
          <p:txBody>
            <a:bodyPr wrap="square" rtlCol="0">
              <a:spAutoFit/>
            </a:bodyPr>
            <a:lstStyle/>
            <a:p>
              <a:r>
                <a:rPr lang="en-US" dirty="0"/>
                <a:t>A</a:t>
              </a:r>
              <a:r>
                <a:rPr lang="en-US" baseline="30000" dirty="0"/>
                <a:t>-</a:t>
              </a:r>
            </a:p>
          </p:txBody>
        </p:sp>
      </p:grpSp>
      <p:sp>
        <p:nvSpPr>
          <p:cNvPr id="91" name="TextBox 90"/>
          <p:cNvSpPr txBox="1"/>
          <p:nvPr/>
        </p:nvSpPr>
        <p:spPr>
          <a:xfrm>
            <a:off x="1542924" y="5580536"/>
            <a:ext cx="2999451" cy="369332"/>
          </a:xfrm>
          <a:prstGeom prst="rect">
            <a:avLst/>
          </a:prstGeom>
          <a:noFill/>
        </p:spPr>
        <p:txBody>
          <a:bodyPr wrap="square" rtlCol="0">
            <a:spAutoFit/>
          </a:bodyPr>
          <a:lstStyle/>
          <a:p>
            <a:r>
              <a:rPr lang="en-US" dirty="0"/>
              <a:t>Concentration Gradients:</a:t>
            </a:r>
          </a:p>
        </p:txBody>
      </p:sp>
      <p:sp>
        <p:nvSpPr>
          <p:cNvPr id="92" name="Isosceles Triangle 91"/>
          <p:cNvSpPr/>
          <p:nvPr/>
        </p:nvSpPr>
        <p:spPr>
          <a:xfrm rot="5400000">
            <a:off x="2867885" y="5388608"/>
            <a:ext cx="244230" cy="1335689"/>
          </a:xfrm>
          <a:prstGeom prst="triangle">
            <a:avLst/>
          </a:prstGeom>
          <a:solidFill>
            <a:srgbClr val="F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rot="5400000">
            <a:off x="2876311" y="5853000"/>
            <a:ext cx="244230" cy="1335689"/>
          </a:xfrm>
          <a:prstGeom prst="triangle">
            <a:avLst/>
          </a:prstGeom>
          <a:solidFill>
            <a:srgbClr val="C7D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rot="16200000">
            <a:off x="2876311" y="5615078"/>
            <a:ext cx="244230" cy="1335689"/>
          </a:xfrm>
          <a:prstGeom prst="triangle">
            <a:avLst/>
          </a:prstGeom>
          <a:solidFill>
            <a:srgbClr val="FFEC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1754411" y="5857552"/>
            <a:ext cx="761999" cy="369332"/>
          </a:xfrm>
          <a:prstGeom prst="rect">
            <a:avLst/>
          </a:prstGeom>
          <a:noFill/>
        </p:spPr>
        <p:txBody>
          <a:bodyPr wrap="square" rtlCol="0">
            <a:spAutoFit/>
          </a:bodyPr>
          <a:lstStyle/>
          <a:p>
            <a:r>
              <a:rPr lang="en-US" dirty="0"/>
              <a:t>Na</a:t>
            </a:r>
            <a:r>
              <a:rPr lang="en-US" baseline="30000" dirty="0"/>
              <a:t>+</a:t>
            </a:r>
          </a:p>
        </p:txBody>
      </p:sp>
      <p:sp>
        <p:nvSpPr>
          <p:cNvPr id="97" name="TextBox 96"/>
          <p:cNvSpPr txBox="1"/>
          <p:nvPr/>
        </p:nvSpPr>
        <p:spPr>
          <a:xfrm>
            <a:off x="1845246" y="6356937"/>
            <a:ext cx="838199" cy="369332"/>
          </a:xfrm>
          <a:prstGeom prst="rect">
            <a:avLst/>
          </a:prstGeom>
          <a:noFill/>
        </p:spPr>
        <p:txBody>
          <a:bodyPr wrap="square" rtlCol="0">
            <a:spAutoFit/>
          </a:bodyPr>
          <a:lstStyle/>
          <a:p>
            <a:r>
              <a:rPr lang="en-US" dirty="0"/>
              <a:t>Cl</a:t>
            </a:r>
            <a:r>
              <a:rPr lang="en-US" baseline="30000" dirty="0"/>
              <a:t>-</a:t>
            </a:r>
          </a:p>
        </p:txBody>
      </p:sp>
      <p:sp>
        <p:nvSpPr>
          <p:cNvPr id="99" name="TextBox 98"/>
          <p:cNvSpPr txBox="1"/>
          <p:nvPr/>
        </p:nvSpPr>
        <p:spPr>
          <a:xfrm>
            <a:off x="3645506" y="6085474"/>
            <a:ext cx="394554" cy="369332"/>
          </a:xfrm>
          <a:prstGeom prst="rect">
            <a:avLst/>
          </a:prstGeom>
          <a:noFill/>
        </p:spPr>
        <p:txBody>
          <a:bodyPr wrap="square" rtlCol="0">
            <a:spAutoFit/>
          </a:bodyPr>
          <a:lstStyle/>
          <a:p>
            <a:r>
              <a:rPr lang="en-US" dirty="0"/>
              <a:t>K</a:t>
            </a:r>
            <a:r>
              <a:rPr lang="en-US" baseline="30000" dirty="0"/>
              <a:t>+</a:t>
            </a:r>
          </a:p>
        </p:txBody>
      </p:sp>
      <p:sp>
        <p:nvSpPr>
          <p:cNvPr id="100" name="Rectangle 99"/>
          <p:cNvSpPr/>
          <p:nvPr/>
        </p:nvSpPr>
        <p:spPr>
          <a:xfrm>
            <a:off x="4516970" y="5857552"/>
            <a:ext cx="1497643" cy="7008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5392103" y="6038434"/>
            <a:ext cx="607695"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27198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230" y="47624"/>
            <a:ext cx="10972800" cy="1325563"/>
          </a:xfrm>
        </p:spPr>
        <p:txBody>
          <a:bodyPr>
            <a:normAutofit/>
          </a:bodyPr>
          <a:lstStyle/>
          <a:p>
            <a:r>
              <a:rPr lang="en-US" dirty="0"/>
              <a:t>Action Potentials</a:t>
            </a:r>
          </a:p>
        </p:txBody>
      </p:sp>
      <p:pic>
        <p:nvPicPr>
          <p:cNvPr id="4" name="Picture 3"/>
          <p:cNvPicPr>
            <a:picLocks noChangeAspect="1"/>
          </p:cNvPicPr>
          <p:nvPr/>
        </p:nvPicPr>
        <p:blipFill>
          <a:blip r:embed="rId3"/>
          <a:stretch>
            <a:fillRect/>
          </a:stretch>
        </p:blipFill>
        <p:spPr>
          <a:xfrm>
            <a:off x="549779" y="1373187"/>
            <a:ext cx="3651185" cy="4960938"/>
          </a:xfrm>
          <a:prstGeom prst="rect">
            <a:avLst/>
          </a:prstGeom>
        </p:spPr>
      </p:pic>
      <p:pic>
        <p:nvPicPr>
          <p:cNvPr id="10" name="Picture 9"/>
          <p:cNvPicPr>
            <a:picLocks noChangeAspect="1"/>
          </p:cNvPicPr>
          <p:nvPr/>
        </p:nvPicPr>
        <p:blipFill>
          <a:blip r:embed="rId4"/>
          <a:stretch>
            <a:fillRect/>
          </a:stretch>
        </p:blipFill>
        <p:spPr>
          <a:xfrm>
            <a:off x="4861228" y="1373187"/>
            <a:ext cx="6086563" cy="4779963"/>
          </a:xfrm>
          <a:prstGeom prst="rect">
            <a:avLst/>
          </a:prstGeom>
        </p:spPr>
      </p:pic>
    </p:spTree>
    <p:extLst>
      <p:ext uri="{BB962C8B-B14F-4D97-AF65-F5344CB8AC3E}">
        <p14:creationId xmlns:p14="http://schemas.microsoft.com/office/powerpoint/2010/main" val="1925481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 y="196850"/>
            <a:ext cx="7543800" cy="3019492"/>
          </a:xfrm>
        </p:spPr>
        <p:txBody>
          <a:bodyPr>
            <a:normAutofit lnSpcReduction="10000"/>
          </a:bodyPr>
          <a:lstStyle/>
          <a:p>
            <a:r>
              <a:rPr lang="en-US" sz="2400" dirty="0"/>
              <a:t>EPSP: Graded depolarization that moves the membrane potential closer to the threshold for firing an action potential</a:t>
            </a:r>
          </a:p>
          <a:p>
            <a:r>
              <a:rPr lang="en-US" sz="2400" dirty="0"/>
              <a:t>IPSP: Graded hyperpolarization that moves the membrane potential further from the threshold for firing an action potential</a:t>
            </a:r>
          </a:p>
          <a:p>
            <a:r>
              <a:rPr lang="en-US" sz="2400" dirty="0"/>
              <a:t>Neurons can receive as many as 200,000 terminals -- many EPSPs and IPSPs – relative timing can affect if an action potential occurs</a:t>
            </a:r>
          </a:p>
          <a:p>
            <a:pPr marL="0" indent="0">
              <a:buNone/>
            </a:pPr>
            <a:endParaRPr lang="en-US" sz="2400" dirty="0"/>
          </a:p>
        </p:txBody>
      </p:sp>
      <p:pic>
        <p:nvPicPr>
          <p:cNvPr id="4" name="Picture 3"/>
          <p:cNvPicPr>
            <a:picLocks noChangeAspect="1"/>
          </p:cNvPicPr>
          <p:nvPr/>
        </p:nvPicPr>
        <p:blipFill>
          <a:blip r:embed="rId3"/>
          <a:stretch>
            <a:fillRect/>
          </a:stretch>
        </p:blipFill>
        <p:spPr>
          <a:xfrm>
            <a:off x="1198575" y="3216342"/>
            <a:ext cx="9431326" cy="3641658"/>
          </a:xfrm>
          <a:prstGeom prst="rect">
            <a:avLst/>
          </a:prstGeom>
        </p:spPr>
      </p:pic>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225" y="338227"/>
            <a:ext cx="4017975" cy="2652728"/>
          </a:xfrm>
          <a:prstGeom prst="rect">
            <a:avLst/>
          </a:prstGeom>
        </p:spPr>
      </p:pic>
      <p:sp>
        <p:nvSpPr>
          <p:cNvPr id="6" name="Rectangle 5"/>
          <p:cNvSpPr/>
          <p:nvPr/>
        </p:nvSpPr>
        <p:spPr>
          <a:xfrm>
            <a:off x="9905212" y="2990955"/>
            <a:ext cx="1928733"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Ka </a:t>
            </a:r>
            <a:r>
              <a:rPr lang="en-US" b="0" i="0" dirty="0" err="1">
                <a:solidFill>
                  <a:srgbClr val="000000"/>
                </a:solidFill>
                <a:effectLst/>
                <a:latin typeface="Times New Roman" panose="02020603050405020304" pitchFamily="18" charset="0"/>
              </a:rPr>
              <a:t>Xiong</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Charand</a:t>
            </a:r>
            <a:endParaRPr lang="en-US" dirty="0"/>
          </a:p>
        </p:txBody>
      </p:sp>
    </p:spTree>
    <p:extLst>
      <p:ext uri="{BB962C8B-B14F-4D97-AF65-F5344CB8AC3E}">
        <p14:creationId xmlns:p14="http://schemas.microsoft.com/office/powerpoint/2010/main" val="29196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2351" y="-48029"/>
            <a:ext cx="5960630" cy="1118798"/>
          </a:xfrm>
        </p:spPr>
        <p:txBody>
          <a:bodyPr/>
          <a:lstStyle/>
          <a:p>
            <a:r>
              <a:rPr lang="en-US" dirty="0"/>
              <a:t>So what am I recording?</a:t>
            </a:r>
          </a:p>
        </p:txBody>
      </p:sp>
      <p:sp>
        <p:nvSpPr>
          <p:cNvPr id="3" name="Content Placeholder 2"/>
          <p:cNvSpPr>
            <a:spLocks noGrp="1"/>
          </p:cNvSpPr>
          <p:nvPr>
            <p:ph idx="1"/>
          </p:nvPr>
        </p:nvSpPr>
        <p:spPr>
          <a:xfrm>
            <a:off x="7411544" y="1140651"/>
            <a:ext cx="3556299" cy="413530"/>
          </a:xfrm>
        </p:spPr>
        <p:txBody>
          <a:bodyPr>
            <a:normAutofit lnSpcReduction="10000"/>
          </a:bodyPr>
          <a:lstStyle/>
          <a:p>
            <a:pPr marL="0" indent="0">
              <a:buNone/>
            </a:pPr>
            <a:r>
              <a:rPr lang="en-US" sz="2400" dirty="0">
                <a:sym typeface="Wingdings" panose="05000000000000000000" pitchFamily="2" charset="2"/>
              </a:rPr>
              <a:t>Local Field Potential (LFP)</a:t>
            </a:r>
            <a:endParaRPr lang="en-US" sz="24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393" b="10230"/>
          <a:stretch/>
        </p:blipFill>
        <p:spPr bwMode="auto">
          <a:xfrm>
            <a:off x="6894169" y="3720330"/>
            <a:ext cx="4591050" cy="211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7225" y="1054284"/>
            <a:ext cx="4705350" cy="461665"/>
          </a:xfrm>
          <a:prstGeom prst="rect">
            <a:avLst/>
          </a:prstGeom>
          <a:noFill/>
        </p:spPr>
        <p:txBody>
          <a:bodyPr wrap="square" rtlCol="0">
            <a:spAutoFit/>
          </a:bodyPr>
          <a:lstStyle/>
          <a:p>
            <a:r>
              <a:rPr lang="en-US" sz="2400" dirty="0"/>
              <a:t>‘Spikes’ (putative action potentials)</a:t>
            </a:r>
          </a:p>
        </p:txBody>
      </p:sp>
      <p:grpSp>
        <p:nvGrpSpPr>
          <p:cNvPr id="11" name="Group 10"/>
          <p:cNvGrpSpPr/>
          <p:nvPr/>
        </p:nvGrpSpPr>
        <p:grpSpPr>
          <a:xfrm>
            <a:off x="3484672" y="1862104"/>
            <a:ext cx="1625930" cy="758249"/>
            <a:chOff x="7086600" y="4555957"/>
            <a:chExt cx="1625930" cy="758249"/>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2511" b="60104"/>
            <a:stretch/>
          </p:blipFill>
          <p:spPr>
            <a:xfrm>
              <a:off x="7086600" y="4555957"/>
              <a:ext cx="1417122" cy="382979"/>
            </a:xfrm>
            <a:prstGeom prst="rect">
              <a:avLst/>
            </a:prstGeom>
          </p:spPr>
        </p:pic>
        <p:sp>
          <p:nvSpPr>
            <p:cNvPr id="13" name="TextBox 12"/>
            <p:cNvSpPr txBox="1"/>
            <p:nvPr/>
          </p:nvSpPr>
          <p:spPr>
            <a:xfrm>
              <a:off x="7645730" y="4944874"/>
              <a:ext cx="1066800" cy="369332"/>
            </a:xfrm>
            <a:prstGeom prst="rect">
              <a:avLst/>
            </a:prstGeom>
            <a:noFill/>
          </p:spPr>
          <p:txBody>
            <a:bodyPr wrap="square" rtlCol="0">
              <a:spAutoFit/>
            </a:bodyPr>
            <a:lstStyle/>
            <a:p>
              <a:r>
                <a:rPr lang="en-US" dirty="0"/>
                <a:t>time </a:t>
              </a:r>
              <a:r>
                <a:rPr lang="en-US" dirty="0">
                  <a:sym typeface="Wingdings" panose="05000000000000000000" pitchFamily="2" charset="2"/>
                </a:rPr>
                <a:t> </a:t>
              </a:r>
              <a:endParaRPr lang="en-US" dirty="0"/>
            </a:p>
          </p:txBody>
        </p:sp>
        <p:cxnSp>
          <p:nvCxnSpPr>
            <p:cNvPr id="14" name="Straight Arrow Connector 13"/>
            <p:cNvCxnSpPr/>
            <p:nvPr/>
          </p:nvCxnSpPr>
          <p:spPr>
            <a:xfrm>
              <a:off x="8179130" y="5129540"/>
              <a:ext cx="32459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r="31707"/>
          <a:stretch/>
        </p:blipFill>
        <p:spPr>
          <a:xfrm>
            <a:off x="335395" y="1753436"/>
            <a:ext cx="2956956" cy="10668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2979" y="2862971"/>
            <a:ext cx="5108452" cy="47082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2979" y="2134085"/>
            <a:ext cx="5096988" cy="462978"/>
          </a:xfrm>
          <a:prstGeom prst="rect">
            <a:avLst/>
          </a:prstGeom>
        </p:spPr>
      </p:pic>
      <p:pic>
        <p:nvPicPr>
          <p:cNvPr id="20"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64069" t="41412"/>
          <a:stretch/>
        </p:blipFill>
        <p:spPr>
          <a:xfrm>
            <a:off x="516746" y="3043815"/>
            <a:ext cx="4457807" cy="3111500"/>
          </a:xfrm>
          <a:prstGeom prst="rect">
            <a:avLst/>
          </a:prstGeom>
        </p:spPr>
      </p:pic>
    </p:spTree>
    <p:extLst>
      <p:ext uri="{BB962C8B-B14F-4D97-AF65-F5344CB8AC3E}">
        <p14:creationId xmlns:p14="http://schemas.microsoft.com/office/powerpoint/2010/main" val="365799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753" y="297661"/>
            <a:ext cx="1043097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dirty="0">
                <a:latin typeface="+mj-lt"/>
              </a:rPr>
              <a:t>Recording parameters affect your data!</a:t>
            </a:r>
          </a:p>
        </p:txBody>
      </p:sp>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3128" r="40776" b="38405"/>
          <a:stretch/>
        </p:blipFill>
        <p:spPr>
          <a:xfrm>
            <a:off x="6856183" y="1924050"/>
            <a:ext cx="5105076" cy="3596759"/>
          </a:xfrm>
          <a:prstGeom prst="rect">
            <a:avLst/>
          </a:prstGeom>
        </p:spPr>
      </p:pic>
      <p:sp>
        <p:nvSpPr>
          <p:cNvPr id="6" name="TextBox 5"/>
          <p:cNvSpPr txBox="1"/>
          <p:nvPr/>
        </p:nvSpPr>
        <p:spPr>
          <a:xfrm>
            <a:off x="337588" y="1379617"/>
            <a:ext cx="4924426" cy="1631216"/>
          </a:xfrm>
          <a:prstGeom prst="rect">
            <a:avLst/>
          </a:prstGeom>
          <a:noFill/>
        </p:spPr>
        <p:txBody>
          <a:bodyPr wrap="square" rtlCol="0">
            <a:spAutoFit/>
          </a:bodyPr>
          <a:lstStyle/>
          <a:p>
            <a:r>
              <a:rPr lang="en-US" sz="2000" u="sng" dirty="0"/>
              <a:t>Nyquist rate </a:t>
            </a:r>
            <a:r>
              <a:rPr lang="en-US" sz="2000" dirty="0"/>
              <a:t>= Minimum sampling rate required to prevent aliasing of a signal (2*highest frequency of interest)</a:t>
            </a:r>
          </a:p>
          <a:p>
            <a:endParaRPr lang="en-US" sz="2000" dirty="0"/>
          </a:p>
          <a:p>
            <a:r>
              <a:rPr lang="en-US" sz="2000" dirty="0"/>
              <a:t>In practice, better to use 5 to 10x Nyquist rate</a:t>
            </a:r>
          </a:p>
        </p:txBody>
      </p:sp>
      <p:sp>
        <p:nvSpPr>
          <p:cNvPr id="8" name="TextBox 7"/>
          <p:cNvSpPr txBox="1"/>
          <p:nvPr/>
        </p:nvSpPr>
        <p:spPr>
          <a:xfrm>
            <a:off x="337588" y="3266456"/>
            <a:ext cx="2828925" cy="707886"/>
          </a:xfrm>
          <a:prstGeom prst="rect">
            <a:avLst/>
          </a:prstGeom>
          <a:noFill/>
        </p:spPr>
        <p:txBody>
          <a:bodyPr wrap="square" rtlCol="0">
            <a:spAutoFit/>
          </a:bodyPr>
          <a:lstStyle/>
          <a:p>
            <a:r>
              <a:rPr lang="en-US" sz="2000" dirty="0"/>
              <a:t>LFP = [0.5 200Hz]</a:t>
            </a:r>
          </a:p>
          <a:p>
            <a:r>
              <a:rPr lang="en-US" sz="2000" dirty="0"/>
              <a:t>Fs  &gt; 1kHz</a:t>
            </a:r>
          </a:p>
        </p:txBody>
      </p:sp>
      <p:sp>
        <p:nvSpPr>
          <p:cNvPr id="9" name="TextBox 8"/>
          <p:cNvSpPr txBox="1"/>
          <p:nvPr/>
        </p:nvSpPr>
        <p:spPr>
          <a:xfrm>
            <a:off x="3473894" y="3266456"/>
            <a:ext cx="2828925" cy="707886"/>
          </a:xfrm>
          <a:prstGeom prst="rect">
            <a:avLst/>
          </a:prstGeom>
          <a:noFill/>
        </p:spPr>
        <p:txBody>
          <a:bodyPr wrap="square" rtlCol="0">
            <a:spAutoFit/>
          </a:bodyPr>
          <a:lstStyle/>
          <a:p>
            <a:r>
              <a:rPr lang="en-US" sz="2000" dirty="0"/>
              <a:t>Spiking data</a:t>
            </a:r>
          </a:p>
          <a:p>
            <a:r>
              <a:rPr lang="en-US" sz="2000" dirty="0"/>
              <a:t>Fs &gt; 20kHz</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55" y="4263958"/>
            <a:ext cx="4682715" cy="2513701"/>
          </a:xfrm>
          <a:prstGeom prst="rect">
            <a:avLst/>
          </a:prstGeom>
        </p:spPr>
      </p:pic>
    </p:spTree>
    <p:extLst>
      <p:ext uri="{BB962C8B-B14F-4D97-AF65-F5344CB8AC3E}">
        <p14:creationId xmlns:p14="http://schemas.microsoft.com/office/powerpoint/2010/main" val="121167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828" y="185664"/>
            <a:ext cx="10994877" cy="1325563"/>
          </a:xfrm>
        </p:spPr>
        <p:txBody>
          <a:bodyPr/>
          <a:lstStyle/>
          <a:p>
            <a:r>
              <a:rPr lang="en-US" dirty="0"/>
              <a:t>But is what I’m recording actually brain activity?</a:t>
            </a:r>
          </a:p>
        </p:txBody>
      </p:sp>
      <p:sp>
        <p:nvSpPr>
          <p:cNvPr id="3" name="Content Placeholder 2"/>
          <p:cNvSpPr>
            <a:spLocks noGrp="1"/>
          </p:cNvSpPr>
          <p:nvPr>
            <p:ph idx="1"/>
          </p:nvPr>
        </p:nvSpPr>
        <p:spPr>
          <a:xfrm>
            <a:off x="684376" y="1765805"/>
            <a:ext cx="6613733" cy="4351338"/>
          </a:xfrm>
        </p:spPr>
        <p:txBody>
          <a:bodyPr/>
          <a:lstStyle/>
          <a:p>
            <a:r>
              <a:rPr lang="en-US" dirty="0"/>
              <a:t>Signal vs noise</a:t>
            </a:r>
          </a:p>
          <a:p>
            <a:r>
              <a:rPr lang="en-US" dirty="0"/>
              <a:t>Line noise: 60Hz (US/Canada), 50Hz (Europe)</a:t>
            </a:r>
          </a:p>
          <a:p>
            <a:r>
              <a:rPr lang="en-US" dirty="0"/>
              <a:t>Movement artifact</a:t>
            </a:r>
          </a:p>
          <a:p>
            <a:r>
              <a:rPr lang="en-US" dirty="0"/>
              <a:t>Most electrophysiology is done with referential recordings – what is used as reference?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647" y="1765805"/>
            <a:ext cx="4985048" cy="3738786"/>
          </a:xfrm>
          <a:prstGeom prst="rect">
            <a:avLst/>
          </a:prstGeom>
        </p:spPr>
      </p:pic>
    </p:spTree>
    <p:extLst>
      <p:ext uri="{BB962C8B-B14F-4D97-AF65-F5344CB8AC3E}">
        <p14:creationId xmlns:p14="http://schemas.microsoft.com/office/powerpoint/2010/main" val="180018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964" y="-987"/>
            <a:ext cx="10515600" cy="1325563"/>
          </a:xfrm>
        </p:spPr>
        <p:txBody>
          <a:bodyPr/>
          <a:lstStyle/>
          <a:p>
            <a:r>
              <a:rPr lang="en-US" dirty="0"/>
              <a:t>Time-Frequency Domain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1207439"/>
            <a:ext cx="6149870" cy="3566925"/>
          </a:xfrm>
        </p:spPr>
      </p:pic>
      <p:sp>
        <p:nvSpPr>
          <p:cNvPr id="6" name="TextBox 5"/>
          <p:cNvSpPr txBox="1"/>
          <p:nvPr/>
        </p:nvSpPr>
        <p:spPr>
          <a:xfrm>
            <a:off x="225140" y="5040333"/>
            <a:ext cx="480393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Fourier Transform</a:t>
            </a:r>
          </a:p>
          <a:p>
            <a:pPr marL="285750" indent="-285750">
              <a:buFont typeface="Arial" panose="020B0604020202020204" pitchFamily="34" charset="0"/>
              <a:buChar char="•"/>
            </a:pPr>
            <a:r>
              <a:rPr lang="en-US" sz="2400" dirty="0"/>
              <a:t>Bandpass filter / Hilbert Transform</a:t>
            </a:r>
          </a:p>
          <a:p>
            <a:pPr marL="285750" indent="-285750">
              <a:buFont typeface="Arial" panose="020B0604020202020204" pitchFamily="34" charset="0"/>
              <a:buChar char="•"/>
            </a:pPr>
            <a:r>
              <a:rPr lang="en-US" sz="2400" dirty="0"/>
              <a:t>Wavelet Transform</a:t>
            </a:r>
          </a:p>
          <a:p>
            <a:pPr marL="285750" indent="-285750">
              <a:buFont typeface="Arial" panose="020B0604020202020204" pitchFamily="34" charset="0"/>
              <a:buChar char="•"/>
            </a:pPr>
            <a:r>
              <a:rPr lang="en-US" sz="2400" dirty="0"/>
              <a:t>Multi-taper method</a:t>
            </a:r>
          </a:p>
        </p:txBody>
      </p:sp>
      <p:sp>
        <p:nvSpPr>
          <p:cNvPr id="9" name="TextBox 8"/>
          <p:cNvSpPr txBox="1"/>
          <p:nvPr/>
        </p:nvSpPr>
        <p:spPr>
          <a:xfrm>
            <a:off x="6866370" y="959476"/>
            <a:ext cx="1714315" cy="369332"/>
          </a:xfrm>
          <a:prstGeom prst="rect">
            <a:avLst/>
          </a:prstGeom>
          <a:noFill/>
        </p:spPr>
        <p:txBody>
          <a:bodyPr wrap="none" rtlCol="0">
            <a:spAutoFit/>
          </a:bodyPr>
          <a:lstStyle/>
          <a:p>
            <a:r>
              <a:rPr lang="en-US" dirty="0"/>
              <a:t>Delta: 0.5 – 4 Hz</a:t>
            </a:r>
          </a:p>
        </p:txBody>
      </p:sp>
      <p:sp>
        <p:nvSpPr>
          <p:cNvPr id="10" name="TextBox 9"/>
          <p:cNvSpPr txBox="1"/>
          <p:nvPr/>
        </p:nvSpPr>
        <p:spPr>
          <a:xfrm>
            <a:off x="6866370" y="2277705"/>
            <a:ext cx="1576842" cy="369332"/>
          </a:xfrm>
          <a:prstGeom prst="rect">
            <a:avLst/>
          </a:prstGeom>
          <a:noFill/>
        </p:spPr>
        <p:txBody>
          <a:bodyPr wrap="none" rtlCol="0">
            <a:spAutoFit/>
          </a:bodyPr>
          <a:lstStyle/>
          <a:p>
            <a:r>
              <a:rPr lang="en-US" dirty="0"/>
              <a:t>Theta: 4 – 8 Hz</a:t>
            </a:r>
          </a:p>
        </p:txBody>
      </p:sp>
      <p:sp>
        <p:nvSpPr>
          <p:cNvPr id="11" name="TextBox 10"/>
          <p:cNvSpPr txBox="1"/>
          <p:nvPr/>
        </p:nvSpPr>
        <p:spPr>
          <a:xfrm>
            <a:off x="6866370" y="3346562"/>
            <a:ext cx="1701107" cy="369332"/>
          </a:xfrm>
          <a:prstGeom prst="rect">
            <a:avLst/>
          </a:prstGeom>
          <a:noFill/>
        </p:spPr>
        <p:txBody>
          <a:bodyPr wrap="none" rtlCol="0">
            <a:spAutoFit/>
          </a:bodyPr>
          <a:lstStyle/>
          <a:p>
            <a:r>
              <a:rPr lang="en-US" dirty="0"/>
              <a:t>Alpha: 8 – 12 Hz</a:t>
            </a:r>
          </a:p>
        </p:txBody>
      </p:sp>
      <p:sp>
        <p:nvSpPr>
          <p:cNvPr id="12" name="TextBox 11"/>
          <p:cNvSpPr txBox="1"/>
          <p:nvPr/>
        </p:nvSpPr>
        <p:spPr>
          <a:xfrm>
            <a:off x="6866370" y="4526256"/>
            <a:ext cx="1701876" cy="369332"/>
          </a:xfrm>
          <a:prstGeom prst="rect">
            <a:avLst/>
          </a:prstGeom>
          <a:noFill/>
        </p:spPr>
        <p:txBody>
          <a:bodyPr wrap="none" rtlCol="0">
            <a:spAutoFit/>
          </a:bodyPr>
          <a:lstStyle/>
          <a:p>
            <a:r>
              <a:rPr lang="en-US" dirty="0"/>
              <a:t>Beta: 12 – 30 Hz</a:t>
            </a:r>
          </a:p>
        </p:txBody>
      </p:sp>
      <p:sp>
        <p:nvSpPr>
          <p:cNvPr id="13" name="TextBox 12"/>
          <p:cNvSpPr txBox="1"/>
          <p:nvPr/>
        </p:nvSpPr>
        <p:spPr>
          <a:xfrm>
            <a:off x="6866370" y="5465803"/>
            <a:ext cx="2013693" cy="369332"/>
          </a:xfrm>
          <a:prstGeom prst="rect">
            <a:avLst/>
          </a:prstGeom>
          <a:noFill/>
        </p:spPr>
        <p:txBody>
          <a:bodyPr wrap="none" rtlCol="0">
            <a:spAutoFit/>
          </a:bodyPr>
          <a:lstStyle/>
          <a:p>
            <a:r>
              <a:rPr lang="en-US" dirty="0"/>
              <a:t>Gamma: 30 – 50 Hz</a:t>
            </a:r>
          </a:p>
        </p:txBody>
      </p:sp>
      <p:grpSp>
        <p:nvGrpSpPr>
          <p:cNvPr id="14" name="Group 13"/>
          <p:cNvGrpSpPr/>
          <p:nvPr/>
        </p:nvGrpSpPr>
        <p:grpSpPr>
          <a:xfrm>
            <a:off x="8823763" y="502367"/>
            <a:ext cx="2646154" cy="1134845"/>
            <a:chOff x="6553201" y="1035711"/>
            <a:chExt cx="2285999" cy="933272"/>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2520" r="67413" b="40091"/>
            <a:stretch/>
          </p:blipFill>
          <p:spPr>
            <a:xfrm>
              <a:off x="6553201" y="1262111"/>
              <a:ext cx="2285999" cy="706872"/>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0578" r="8376" b="-5124"/>
            <a:stretch/>
          </p:blipFill>
          <p:spPr>
            <a:xfrm>
              <a:off x="6738182" y="1035711"/>
              <a:ext cx="2001173" cy="315686"/>
            </a:xfrm>
            <a:prstGeom prst="rect">
              <a:avLst/>
            </a:prstGeom>
          </p:spPr>
        </p:pic>
      </p:grpSp>
      <p:grpSp>
        <p:nvGrpSpPr>
          <p:cNvPr id="17" name="Group 16"/>
          <p:cNvGrpSpPr/>
          <p:nvPr/>
        </p:nvGrpSpPr>
        <p:grpSpPr>
          <a:xfrm>
            <a:off x="8823762" y="1912443"/>
            <a:ext cx="2768727" cy="1019238"/>
            <a:chOff x="6553201" y="2362201"/>
            <a:chExt cx="2391890" cy="838199"/>
          </a:xfrm>
        </p:grpSpPr>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 t="37718" r="70118" b="37137"/>
            <a:stretch/>
          </p:blipFill>
          <p:spPr>
            <a:xfrm>
              <a:off x="6553201" y="2498889"/>
              <a:ext cx="2285999" cy="701511"/>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0668" r="7678" b="-7018"/>
            <a:stretch/>
          </p:blipFill>
          <p:spPr>
            <a:xfrm>
              <a:off x="6829564" y="2362201"/>
              <a:ext cx="2115527" cy="283029"/>
            </a:xfrm>
            <a:prstGeom prst="rect">
              <a:avLst/>
            </a:prstGeom>
          </p:spPr>
        </p:pic>
      </p:grpSp>
      <p:grpSp>
        <p:nvGrpSpPr>
          <p:cNvPr id="20" name="Group 19"/>
          <p:cNvGrpSpPr/>
          <p:nvPr/>
        </p:nvGrpSpPr>
        <p:grpSpPr>
          <a:xfrm>
            <a:off x="8823762" y="3113275"/>
            <a:ext cx="2757715" cy="997002"/>
            <a:chOff x="6553201" y="3599687"/>
            <a:chExt cx="2382377" cy="819913"/>
          </a:xfrm>
        </p:grpSpPr>
        <p:pic>
          <p:nvPicPr>
            <p:cNvPr id="21"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t="36417" r="67166" b="40823"/>
            <a:stretch/>
          </p:blipFill>
          <p:spPr>
            <a:xfrm>
              <a:off x="6553201" y="3835009"/>
              <a:ext cx="2316768" cy="584591"/>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10719" t="1" r="7815" b="-13612"/>
            <a:stretch/>
          </p:blipFill>
          <p:spPr>
            <a:xfrm>
              <a:off x="6762878" y="3599687"/>
              <a:ext cx="2172700" cy="267354"/>
            </a:xfrm>
            <a:prstGeom prst="rect">
              <a:avLst/>
            </a:prstGeom>
          </p:spPr>
        </p:pic>
      </p:grpSp>
      <p:grpSp>
        <p:nvGrpSpPr>
          <p:cNvPr id="23" name="Group 22"/>
          <p:cNvGrpSpPr/>
          <p:nvPr/>
        </p:nvGrpSpPr>
        <p:grpSpPr>
          <a:xfrm>
            <a:off x="8823762" y="4378103"/>
            <a:ext cx="2998975" cy="848430"/>
            <a:chOff x="6477000" y="4788670"/>
            <a:chExt cx="2590800" cy="697730"/>
          </a:xfrm>
        </p:grpSpPr>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t="33663" r="69217" b="41328"/>
            <a:stretch/>
          </p:blipFill>
          <p:spPr>
            <a:xfrm>
              <a:off x="6553201" y="4788671"/>
              <a:ext cx="2362199" cy="697729"/>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r="5555"/>
            <a:stretch/>
          </p:blipFill>
          <p:spPr>
            <a:xfrm>
              <a:off x="6477000" y="4788670"/>
              <a:ext cx="2590800" cy="228601"/>
            </a:xfrm>
            <a:prstGeom prst="rect">
              <a:avLst/>
            </a:prstGeom>
          </p:spPr>
        </p:pic>
      </p:grpSp>
      <p:pic>
        <p:nvPicPr>
          <p:cNvPr id="26" name="Picture 25"/>
          <p:cNvPicPr>
            <a:picLocks noChangeAspect="1"/>
          </p:cNvPicPr>
          <p:nvPr/>
        </p:nvPicPr>
        <p:blipFill rotWithShape="1">
          <a:blip r:embed="rId11" cstate="print">
            <a:extLst>
              <a:ext uri="{28A0092B-C50C-407E-A947-70E740481C1C}">
                <a14:useLocalDpi xmlns:a14="http://schemas.microsoft.com/office/drawing/2010/main" val="0"/>
              </a:ext>
            </a:extLst>
          </a:blip>
          <a:srcRect t="31856" r="64250" b="50430"/>
          <a:stretch/>
        </p:blipFill>
        <p:spPr>
          <a:xfrm>
            <a:off x="8902410" y="5583985"/>
            <a:ext cx="2769975" cy="555949"/>
          </a:xfrm>
          <a:prstGeom prst="rect">
            <a:avLst/>
          </a:prstGeom>
        </p:spPr>
      </p:pic>
      <p:sp>
        <p:nvSpPr>
          <p:cNvPr id="27" name="TextBox 26"/>
          <p:cNvSpPr txBox="1"/>
          <p:nvPr/>
        </p:nvSpPr>
        <p:spPr>
          <a:xfrm>
            <a:off x="6264170" y="6152462"/>
            <a:ext cx="4311699" cy="646331"/>
          </a:xfrm>
          <a:prstGeom prst="rect">
            <a:avLst/>
          </a:prstGeom>
          <a:noFill/>
        </p:spPr>
        <p:txBody>
          <a:bodyPr wrap="square" rtlCol="0">
            <a:spAutoFit/>
          </a:bodyPr>
          <a:lstStyle/>
          <a:p>
            <a:r>
              <a:rPr lang="en-US" dirty="0">
                <a:solidFill>
                  <a:srgbClr val="0070C0"/>
                </a:solidFill>
              </a:rPr>
              <a:t>Blue </a:t>
            </a:r>
            <a:r>
              <a:rPr lang="en-US" dirty="0"/>
              <a:t>= Sine waves</a:t>
            </a:r>
          </a:p>
          <a:p>
            <a:r>
              <a:rPr lang="en-US" dirty="0"/>
              <a:t>Black = Band-pass filtered LFP traces</a:t>
            </a:r>
          </a:p>
        </p:txBody>
      </p:sp>
    </p:spTree>
    <p:extLst>
      <p:ext uri="{BB962C8B-B14F-4D97-AF65-F5344CB8AC3E}">
        <p14:creationId xmlns:p14="http://schemas.microsoft.com/office/powerpoint/2010/main" val="3361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745" y="1576887"/>
            <a:ext cx="5123009" cy="1942433"/>
          </a:xfrm>
          <a:prstGeom prst="rect">
            <a:avLst/>
          </a:prstGeom>
        </p:spPr>
      </p:pic>
      <p:pic>
        <p:nvPicPr>
          <p:cNvPr id="5" name="Picture 4"/>
          <p:cNvPicPr>
            <a:picLocks noChangeAspect="1"/>
          </p:cNvPicPr>
          <p:nvPr/>
        </p:nvPicPr>
        <p:blipFill>
          <a:blip r:embed="rId3"/>
          <a:stretch>
            <a:fillRect/>
          </a:stretch>
        </p:blipFill>
        <p:spPr>
          <a:xfrm>
            <a:off x="5908359" y="1694062"/>
            <a:ext cx="5979150" cy="1818300"/>
          </a:xfrm>
          <a:prstGeom prst="rect">
            <a:avLst/>
          </a:prstGeom>
        </p:spPr>
      </p:pic>
      <p:grpSp>
        <p:nvGrpSpPr>
          <p:cNvPr id="6" name="Group 5"/>
          <p:cNvGrpSpPr/>
          <p:nvPr/>
        </p:nvGrpSpPr>
        <p:grpSpPr>
          <a:xfrm>
            <a:off x="7915952" y="3856857"/>
            <a:ext cx="2875873" cy="2116087"/>
            <a:chOff x="4267200" y="4567328"/>
            <a:chExt cx="2971800" cy="2186671"/>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2115" t="32895" b="33553"/>
            <a:stretch/>
          </p:blipFill>
          <p:spPr>
            <a:xfrm>
              <a:off x="4267200" y="4598190"/>
              <a:ext cx="2971800" cy="2131758"/>
            </a:xfrm>
            <a:prstGeom prst="rect">
              <a:avLst/>
            </a:prstGeom>
          </p:spPr>
        </p:pic>
        <p:sp>
          <p:nvSpPr>
            <p:cNvPr id="8" name="Rectangle 7"/>
            <p:cNvSpPr/>
            <p:nvPr/>
          </p:nvSpPr>
          <p:spPr>
            <a:xfrm>
              <a:off x="4267200" y="4567328"/>
              <a:ext cx="152400" cy="21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67200" y="6645543"/>
              <a:ext cx="152400" cy="108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311067" y="1163364"/>
            <a:ext cx="4457700" cy="369332"/>
          </a:xfrm>
          <a:prstGeom prst="rect">
            <a:avLst/>
          </a:prstGeom>
          <a:noFill/>
        </p:spPr>
        <p:txBody>
          <a:bodyPr wrap="square" rtlCol="0">
            <a:spAutoFit/>
          </a:bodyPr>
          <a:lstStyle/>
          <a:p>
            <a:r>
              <a:rPr lang="en-US" b="1" dirty="0"/>
              <a:t>Spectrum (Amplitude / Power)</a:t>
            </a:r>
          </a:p>
        </p:txBody>
      </p:sp>
      <p:sp>
        <p:nvSpPr>
          <p:cNvPr id="11" name="TextBox 10"/>
          <p:cNvSpPr txBox="1"/>
          <p:nvPr/>
        </p:nvSpPr>
        <p:spPr>
          <a:xfrm>
            <a:off x="7824649" y="1192226"/>
            <a:ext cx="4457700" cy="369332"/>
          </a:xfrm>
          <a:prstGeom prst="rect">
            <a:avLst/>
          </a:prstGeom>
          <a:noFill/>
        </p:spPr>
        <p:txBody>
          <a:bodyPr wrap="square" rtlCol="0">
            <a:spAutoFit/>
          </a:bodyPr>
          <a:lstStyle/>
          <a:p>
            <a:r>
              <a:rPr lang="en-US" b="1" dirty="0"/>
              <a:t>Phase Locking (Phase)</a:t>
            </a:r>
          </a:p>
        </p:txBody>
      </p:sp>
      <p:sp>
        <p:nvSpPr>
          <p:cNvPr id="12" name="Title 1"/>
          <p:cNvSpPr>
            <a:spLocks noGrp="1"/>
          </p:cNvSpPr>
          <p:nvPr>
            <p:ph type="title"/>
          </p:nvPr>
        </p:nvSpPr>
        <p:spPr>
          <a:xfrm>
            <a:off x="276225" y="188868"/>
            <a:ext cx="10515600" cy="1016742"/>
          </a:xfrm>
        </p:spPr>
        <p:txBody>
          <a:bodyPr/>
          <a:lstStyle/>
          <a:p>
            <a:r>
              <a:rPr lang="en-US" dirty="0"/>
              <a:t>Spectral measures of interest</a:t>
            </a:r>
          </a:p>
        </p:txBody>
      </p:sp>
      <p:sp>
        <p:nvSpPr>
          <p:cNvPr id="13" name="TextBox 12"/>
          <p:cNvSpPr txBox="1"/>
          <p:nvPr/>
        </p:nvSpPr>
        <p:spPr>
          <a:xfrm>
            <a:off x="1076325" y="3730858"/>
            <a:ext cx="4457700" cy="369332"/>
          </a:xfrm>
          <a:prstGeom prst="rect">
            <a:avLst/>
          </a:prstGeom>
          <a:noFill/>
        </p:spPr>
        <p:txBody>
          <a:bodyPr wrap="square" rtlCol="0">
            <a:spAutoFit/>
          </a:bodyPr>
          <a:lstStyle/>
          <a:p>
            <a:r>
              <a:rPr lang="en-US" b="1" dirty="0"/>
              <a:t>Spectrograms (Power across time)</a:t>
            </a:r>
          </a:p>
        </p:txBody>
      </p:sp>
      <p:pic>
        <p:nvPicPr>
          <p:cNvPr id="2" name="Picture 1"/>
          <p:cNvPicPr>
            <a:picLocks noChangeAspect="1"/>
          </p:cNvPicPr>
          <p:nvPr/>
        </p:nvPicPr>
        <p:blipFill rotWithShape="1">
          <a:blip r:embed="rId5"/>
          <a:srcRect r="50568"/>
          <a:stretch/>
        </p:blipFill>
        <p:spPr>
          <a:xfrm>
            <a:off x="1775830" y="4108284"/>
            <a:ext cx="3872940" cy="1340583"/>
          </a:xfrm>
          <a:prstGeom prst="rect">
            <a:avLst/>
          </a:prstGeom>
        </p:spPr>
      </p:pic>
      <p:pic>
        <p:nvPicPr>
          <p:cNvPr id="14" name="Picture 13"/>
          <p:cNvPicPr>
            <a:picLocks noChangeAspect="1"/>
          </p:cNvPicPr>
          <p:nvPr/>
        </p:nvPicPr>
        <p:blipFill rotWithShape="1">
          <a:blip r:embed="rId5"/>
          <a:srcRect l="49432"/>
          <a:stretch/>
        </p:blipFill>
        <p:spPr>
          <a:xfrm>
            <a:off x="1760402" y="5484438"/>
            <a:ext cx="3962021" cy="1340583"/>
          </a:xfrm>
          <a:prstGeom prst="rect">
            <a:avLst/>
          </a:prstGeom>
        </p:spPr>
      </p:pic>
      <p:sp>
        <p:nvSpPr>
          <p:cNvPr id="3" name="TextBox 2"/>
          <p:cNvSpPr txBox="1"/>
          <p:nvPr/>
        </p:nvSpPr>
        <p:spPr>
          <a:xfrm>
            <a:off x="495655" y="4426087"/>
            <a:ext cx="1026634" cy="369332"/>
          </a:xfrm>
          <a:prstGeom prst="rect">
            <a:avLst/>
          </a:prstGeom>
          <a:noFill/>
        </p:spPr>
        <p:txBody>
          <a:bodyPr wrap="square" rtlCol="0">
            <a:spAutoFit/>
          </a:bodyPr>
          <a:lstStyle/>
          <a:p>
            <a:r>
              <a:rPr lang="en-US" dirty="0"/>
              <a:t>Awake</a:t>
            </a:r>
          </a:p>
        </p:txBody>
      </p:sp>
      <p:sp>
        <p:nvSpPr>
          <p:cNvPr id="15" name="TextBox 14"/>
          <p:cNvSpPr txBox="1"/>
          <p:nvPr/>
        </p:nvSpPr>
        <p:spPr>
          <a:xfrm>
            <a:off x="204305" y="5788278"/>
            <a:ext cx="1438529" cy="369332"/>
          </a:xfrm>
          <a:prstGeom prst="rect">
            <a:avLst/>
          </a:prstGeom>
          <a:noFill/>
        </p:spPr>
        <p:txBody>
          <a:bodyPr wrap="square" rtlCol="0">
            <a:spAutoFit/>
          </a:bodyPr>
          <a:lstStyle/>
          <a:p>
            <a:r>
              <a:rPr lang="en-US" dirty="0"/>
              <a:t>Anesthetized</a:t>
            </a:r>
          </a:p>
        </p:txBody>
      </p:sp>
    </p:spTree>
    <p:extLst>
      <p:ext uri="{BB962C8B-B14F-4D97-AF65-F5344CB8AC3E}">
        <p14:creationId xmlns:p14="http://schemas.microsoft.com/office/powerpoint/2010/main" val="123551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nitude squared coherence between GIO and T PI &#10;0.9 &#10;0.8 &#10;0.7 &#10;8 0.6 &#10;0.5 &#10;0 0.4 &#10;0.3 &#10;0.2 &#10;100 &#10;Frequency [Hz] &#10;120 &#10;140 &#10;160 &#10;180 "/>
          <p:cNvPicPr>
            <a:picLocks noChangeAspect="1" noChangeArrowheads="1"/>
          </p:cNvPicPr>
          <p:nvPr/>
        </p:nvPicPr>
        <p:blipFill rotWithShape="1">
          <a:blip r:embed="rId2">
            <a:extLst>
              <a:ext uri="{28A0092B-C50C-407E-A947-70E740481C1C}">
                <a14:useLocalDpi xmlns:a14="http://schemas.microsoft.com/office/drawing/2010/main" val="0"/>
              </a:ext>
            </a:extLst>
          </a:blip>
          <a:srcRect l="8136" t="6680" r="7750"/>
          <a:stretch/>
        </p:blipFill>
        <p:spPr bwMode="auto">
          <a:xfrm>
            <a:off x="330102" y="2816499"/>
            <a:ext cx="5878734" cy="290181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674991" y="1347668"/>
            <a:ext cx="5237678" cy="4436129"/>
            <a:chOff x="6460094" y="1466850"/>
            <a:chExt cx="5237678" cy="4436129"/>
          </a:xfrm>
        </p:grpSpPr>
        <p:pic>
          <p:nvPicPr>
            <p:cNvPr id="1028" name="Picture 4" descr="Theta: Coherence &#10;Gamma: Coherence &#10;EC96: &#10;Resting State Coherence &#10;Alpha: Coherence &#10;HighGamma: Coherence &#10;Beta: Coherence &#10;08 "/>
            <p:cNvPicPr>
              <a:picLocks noChangeAspect="1" noChangeArrowheads="1"/>
            </p:cNvPicPr>
            <p:nvPr/>
          </p:nvPicPr>
          <p:blipFill rotWithShape="1">
            <a:blip r:embed="rId3">
              <a:extLst>
                <a:ext uri="{28A0092B-C50C-407E-A947-70E740481C1C}">
                  <a14:useLocalDpi xmlns:a14="http://schemas.microsoft.com/office/drawing/2010/main" val="0"/>
                </a:ext>
              </a:extLst>
            </a:blip>
            <a:srcRect l="13566" t="6853" r="64218" b="56341"/>
            <a:stretch/>
          </p:blipFill>
          <p:spPr bwMode="auto">
            <a:xfrm>
              <a:off x="6803386" y="1466850"/>
              <a:ext cx="4894386" cy="4067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85261" y="5533647"/>
              <a:ext cx="2162175" cy="369332"/>
            </a:xfrm>
            <a:prstGeom prst="rect">
              <a:avLst/>
            </a:prstGeom>
            <a:noFill/>
          </p:spPr>
          <p:txBody>
            <a:bodyPr wrap="square" rtlCol="0">
              <a:spAutoFit/>
            </a:bodyPr>
            <a:lstStyle/>
            <a:p>
              <a:r>
                <a:rPr lang="en-US" dirty="0" err="1"/>
                <a:t>ECoG</a:t>
              </a:r>
              <a:r>
                <a:rPr lang="en-US" dirty="0"/>
                <a:t> Channels</a:t>
              </a:r>
            </a:p>
          </p:txBody>
        </p:sp>
        <p:sp>
          <p:nvSpPr>
            <p:cNvPr id="7" name="TextBox 6"/>
            <p:cNvSpPr txBox="1"/>
            <p:nvPr/>
          </p:nvSpPr>
          <p:spPr>
            <a:xfrm rot="16200000">
              <a:off x="5563672" y="3315771"/>
              <a:ext cx="2162175" cy="369332"/>
            </a:xfrm>
            <a:prstGeom prst="rect">
              <a:avLst/>
            </a:prstGeom>
            <a:noFill/>
          </p:spPr>
          <p:txBody>
            <a:bodyPr wrap="square" rtlCol="0">
              <a:spAutoFit/>
            </a:bodyPr>
            <a:lstStyle/>
            <a:p>
              <a:r>
                <a:rPr lang="en-US" dirty="0" err="1"/>
                <a:t>ECoG</a:t>
              </a:r>
              <a:r>
                <a:rPr lang="en-US" dirty="0"/>
                <a:t> Channels</a:t>
              </a:r>
            </a:p>
          </p:txBody>
        </p:sp>
      </p:grpSp>
      <p:sp>
        <p:nvSpPr>
          <p:cNvPr id="5" name="TextBox 4"/>
          <p:cNvSpPr txBox="1"/>
          <p:nvPr/>
        </p:nvSpPr>
        <p:spPr>
          <a:xfrm>
            <a:off x="1438275" y="2333625"/>
            <a:ext cx="4333874" cy="369332"/>
          </a:xfrm>
          <a:prstGeom prst="rect">
            <a:avLst/>
          </a:prstGeom>
          <a:noFill/>
        </p:spPr>
        <p:txBody>
          <a:bodyPr wrap="square" rtlCol="0">
            <a:spAutoFit/>
          </a:bodyPr>
          <a:lstStyle/>
          <a:p>
            <a:r>
              <a:rPr lang="en-US" dirty="0"/>
              <a:t>Coherence between Chan A and Chan B</a:t>
            </a:r>
          </a:p>
        </p:txBody>
      </p:sp>
      <p:cxnSp>
        <p:nvCxnSpPr>
          <p:cNvPr id="8" name="Straight Arrow Connector 7"/>
          <p:cNvCxnSpPr/>
          <p:nvPr/>
        </p:nvCxnSpPr>
        <p:spPr>
          <a:xfrm flipH="1">
            <a:off x="2342732" y="3238501"/>
            <a:ext cx="457200" cy="290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a:cxnSpLocks/>
          </p:cNvCxnSpPr>
          <p:nvPr/>
        </p:nvCxnSpPr>
        <p:spPr>
          <a:xfrm flipH="1">
            <a:off x="3970990" y="3238501"/>
            <a:ext cx="639292" cy="3540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a:cxnSpLocks/>
            <a:stCxn id="15" idx="2"/>
          </p:cNvCxnSpPr>
          <p:nvPr/>
        </p:nvCxnSpPr>
        <p:spPr>
          <a:xfrm>
            <a:off x="4812562" y="3238501"/>
            <a:ext cx="698788" cy="32723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2532894" y="2869169"/>
            <a:ext cx="1333500" cy="369332"/>
          </a:xfrm>
          <a:prstGeom prst="rect">
            <a:avLst/>
          </a:prstGeom>
          <a:noFill/>
        </p:spPr>
        <p:txBody>
          <a:bodyPr wrap="square" rtlCol="0">
            <a:spAutoFit/>
          </a:bodyPr>
          <a:lstStyle/>
          <a:p>
            <a:r>
              <a:rPr lang="en-US" dirty="0"/>
              <a:t>60Hz noise</a:t>
            </a:r>
          </a:p>
        </p:txBody>
      </p:sp>
      <p:sp>
        <p:nvSpPr>
          <p:cNvPr id="15" name="TextBox 14"/>
          <p:cNvSpPr txBox="1"/>
          <p:nvPr/>
        </p:nvSpPr>
        <p:spPr>
          <a:xfrm>
            <a:off x="3911494" y="2869169"/>
            <a:ext cx="1802136" cy="369332"/>
          </a:xfrm>
          <a:prstGeom prst="rect">
            <a:avLst/>
          </a:prstGeom>
          <a:noFill/>
        </p:spPr>
        <p:txBody>
          <a:bodyPr wrap="square" rtlCol="0">
            <a:spAutoFit/>
          </a:bodyPr>
          <a:lstStyle/>
          <a:p>
            <a:r>
              <a:rPr lang="en-US" dirty="0"/>
              <a:t>Noise harmonics</a:t>
            </a:r>
          </a:p>
        </p:txBody>
      </p:sp>
      <p:sp>
        <p:nvSpPr>
          <p:cNvPr id="18" name="Rectangle 17"/>
          <p:cNvSpPr/>
          <p:nvPr/>
        </p:nvSpPr>
        <p:spPr>
          <a:xfrm>
            <a:off x="2799932" y="5781676"/>
            <a:ext cx="3296068"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4698" y="5777154"/>
            <a:ext cx="2105234" cy="2331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75401" y="6069117"/>
            <a:ext cx="2743827" cy="646331"/>
          </a:xfrm>
          <a:prstGeom prst="rect">
            <a:avLst/>
          </a:prstGeom>
          <a:noFill/>
        </p:spPr>
        <p:txBody>
          <a:bodyPr wrap="square" rtlCol="0">
            <a:spAutoFit/>
          </a:bodyPr>
          <a:lstStyle/>
          <a:p>
            <a:pPr algn="ctr"/>
            <a:r>
              <a:rPr lang="en-US" dirty="0"/>
              <a:t>Physiologically </a:t>
            </a:r>
          </a:p>
          <a:p>
            <a:pPr algn="ctr"/>
            <a:r>
              <a:rPr lang="en-US" dirty="0"/>
              <a:t>meaningful</a:t>
            </a:r>
          </a:p>
        </p:txBody>
      </p:sp>
      <p:sp>
        <p:nvSpPr>
          <p:cNvPr id="24" name="TextBox 23"/>
          <p:cNvSpPr txBox="1"/>
          <p:nvPr/>
        </p:nvSpPr>
        <p:spPr>
          <a:xfrm>
            <a:off x="3142494" y="6047273"/>
            <a:ext cx="2743827" cy="646331"/>
          </a:xfrm>
          <a:prstGeom prst="rect">
            <a:avLst/>
          </a:prstGeom>
          <a:noFill/>
        </p:spPr>
        <p:txBody>
          <a:bodyPr wrap="square" rtlCol="0">
            <a:spAutoFit/>
          </a:bodyPr>
          <a:lstStyle/>
          <a:p>
            <a:pPr algn="ctr"/>
            <a:r>
              <a:rPr lang="en-US" dirty="0"/>
              <a:t>Likely not physiologically meaningful</a:t>
            </a:r>
          </a:p>
        </p:txBody>
      </p:sp>
      <p:sp>
        <p:nvSpPr>
          <p:cNvPr id="20" name="Title 1"/>
          <p:cNvSpPr txBox="1">
            <a:spLocks/>
          </p:cNvSpPr>
          <p:nvPr/>
        </p:nvSpPr>
        <p:spPr>
          <a:xfrm>
            <a:off x="276225" y="188868"/>
            <a:ext cx="10515600" cy="1016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Network Dynamics: Functional Connectivity</a:t>
            </a:r>
          </a:p>
        </p:txBody>
      </p:sp>
      <p:sp>
        <p:nvSpPr>
          <p:cNvPr id="3" name="TextBox 2"/>
          <p:cNvSpPr txBox="1"/>
          <p:nvPr/>
        </p:nvSpPr>
        <p:spPr>
          <a:xfrm>
            <a:off x="435836" y="1347668"/>
            <a:ext cx="4918484" cy="646331"/>
          </a:xfrm>
          <a:prstGeom prst="rect">
            <a:avLst/>
          </a:prstGeom>
          <a:noFill/>
        </p:spPr>
        <p:txBody>
          <a:bodyPr wrap="square" rtlCol="0">
            <a:spAutoFit/>
          </a:bodyPr>
          <a:lstStyle/>
          <a:p>
            <a:r>
              <a:rPr lang="en-US" dirty="0"/>
              <a:t>Coherence: Analogous to frequency-specific correlation between signals</a:t>
            </a:r>
          </a:p>
        </p:txBody>
      </p:sp>
    </p:spTree>
    <p:extLst>
      <p:ext uri="{BB962C8B-B14F-4D97-AF65-F5344CB8AC3E}">
        <p14:creationId xmlns:p14="http://schemas.microsoft.com/office/powerpoint/2010/main" val="3161672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913" y="811185"/>
            <a:ext cx="5433290" cy="4588307"/>
          </a:xfrm>
        </p:spPr>
        <p:txBody>
          <a:bodyPr>
            <a:normAutofit/>
          </a:bodyPr>
          <a:lstStyle/>
          <a:p>
            <a:r>
              <a:rPr lang="en-US" dirty="0"/>
              <a:t>All coursework for a neuroscience PhD…and some more… in 1 hour</a:t>
            </a:r>
          </a:p>
          <a:p>
            <a:r>
              <a:rPr lang="en-US" dirty="0"/>
              <a:t>Concepts, capabilities, and techniques</a:t>
            </a:r>
          </a:p>
          <a:p>
            <a:r>
              <a:rPr lang="en-US" dirty="0"/>
              <a:t>The biased perspective of an electrophysiologist</a:t>
            </a:r>
          </a:p>
        </p:txBody>
      </p:sp>
      <p:sp>
        <p:nvSpPr>
          <p:cNvPr id="4" name="TextBox 3"/>
          <p:cNvSpPr txBox="1"/>
          <p:nvPr/>
        </p:nvSpPr>
        <p:spPr>
          <a:xfrm>
            <a:off x="1831163" y="207284"/>
            <a:ext cx="2641600" cy="523220"/>
          </a:xfrm>
          <a:prstGeom prst="rect">
            <a:avLst/>
          </a:prstGeom>
          <a:noFill/>
        </p:spPr>
        <p:txBody>
          <a:bodyPr wrap="square" rtlCol="0">
            <a:spAutoFit/>
          </a:bodyPr>
          <a:lstStyle/>
          <a:p>
            <a:r>
              <a:rPr lang="en-US" sz="2800" b="1" dirty="0"/>
              <a:t>What this is:</a:t>
            </a:r>
          </a:p>
        </p:txBody>
      </p:sp>
      <p:sp>
        <p:nvSpPr>
          <p:cNvPr id="5" name="Content Placeholder 2"/>
          <p:cNvSpPr txBox="1">
            <a:spLocks/>
          </p:cNvSpPr>
          <p:nvPr/>
        </p:nvSpPr>
        <p:spPr>
          <a:xfrm>
            <a:off x="6449290" y="811185"/>
            <a:ext cx="5040745" cy="45883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full story</a:t>
            </a:r>
          </a:p>
          <a:p>
            <a:r>
              <a:rPr lang="en-US" dirty="0"/>
              <a:t>An equal explanation of all measurement capabilities</a:t>
            </a:r>
          </a:p>
          <a:p>
            <a:r>
              <a:rPr lang="en-US" dirty="0"/>
              <a:t>An equal discussion of all cells in the brain (sorry glia)</a:t>
            </a:r>
          </a:p>
          <a:p>
            <a:r>
              <a:rPr lang="en-US" dirty="0"/>
              <a:t>The nitty gritty (e.g. no circuit diagram models of neurons)</a:t>
            </a:r>
          </a:p>
        </p:txBody>
      </p:sp>
      <p:sp>
        <p:nvSpPr>
          <p:cNvPr id="6" name="TextBox 5"/>
          <p:cNvSpPr txBox="1"/>
          <p:nvPr/>
        </p:nvSpPr>
        <p:spPr>
          <a:xfrm>
            <a:off x="7586516" y="207284"/>
            <a:ext cx="2766291" cy="523220"/>
          </a:xfrm>
          <a:prstGeom prst="rect">
            <a:avLst/>
          </a:prstGeom>
          <a:noFill/>
        </p:spPr>
        <p:txBody>
          <a:bodyPr wrap="square" rtlCol="0">
            <a:spAutoFit/>
          </a:bodyPr>
          <a:lstStyle/>
          <a:p>
            <a:r>
              <a:rPr lang="en-US" sz="2800" b="1" dirty="0"/>
              <a:t>What this is not: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909" y="4115160"/>
            <a:ext cx="4499504" cy="2513395"/>
          </a:xfrm>
          <a:prstGeom prst="rect">
            <a:avLst/>
          </a:prstGeom>
        </p:spPr>
      </p:pic>
      <p:sp>
        <p:nvSpPr>
          <p:cNvPr id="9" name="TextBox 8"/>
          <p:cNvSpPr txBox="1"/>
          <p:nvPr/>
        </p:nvSpPr>
        <p:spPr>
          <a:xfrm>
            <a:off x="8758622" y="6443889"/>
            <a:ext cx="3188369" cy="369332"/>
          </a:xfrm>
          <a:prstGeom prst="rect">
            <a:avLst/>
          </a:prstGeom>
          <a:noFill/>
        </p:spPr>
        <p:txBody>
          <a:bodyPr wrap="square" rtlCol="0">
            <a:spAutoFit/>
          </a:bodyPr>
          <a:lstStyle/>
          <a:p>
            <a:r>
              <a:rPr lang="en-US" dirty="0" err="1"/>
              <a:t>Komendantov</a:t>
            </a:r>
            <a:r>
              <a:rPr lang="en-US" dirty="0"/>
              <a:t> &amp; </a:t>
            </a:r>
            <a:r>
              <a:rPr lang="en-US" dirty="0" err="1"/>
              <a:t>Canavier</a:t>
            </a:r>
            <a:r>
              <a:rPr lang="en-US" dirty="0"/>
              <a:t>, 2002</a:t>
            </a:r>
          </a:p>
        </p:txBody>
      </p:sp>
      <p:pic>
        <p:nvPicPr>
          <p:cNvPr id="10" name="Picture 9"/>
          <p:cNvPicPr>
            <a:picLocks noChangeAspect="1"/>
          </p:cNvPicPr>
          <p:nvPr/>
        </p:nvPicPr>
        <p:blipFill>
          <a:blip r:embed="rId3"/>
          <a:stretch>
            <a:fillRect/>
          </a:stretch>
        </p:blipFill>
        <p:spPr>
          <a:xfrm>
            <a:off x="357913" y="3436148"/>
            <a:ext cx="4949280" cy="2826762"/>
          </a:xfrm>
          <a:prstGeom prst="rect">
            <a:avLst/>
          </a:prstGeom>
        </p:spPr>
      </p:pic>
      <p:sp>
        <p:nvSpPr>
          <p:cNvPr id="11" name="TextBox 10"/>
          <p:cNvSpPr txBox="1"/>
          <p:nvPr/>
        </p:nvSpPr>
        <p:spPr>
          <a:xfrm>
            <a:off x="446435" y="6443889"/>
            <a:ext cx="4860758" cy="369332"/>
          </a:xfrm>
          <a:prstGeom prst="rect">
            <a:avLst/>
          </a:prstGeom>
          <a:noFill/>
        </p:spPr>
        <p:txBody>
          <a:bodyPr wrap="square" rtlCol="0">
            <a:spAutoFit/>
          </a:bodyPr>
          <a:lstStyle/>
          <a:p>
            <a:r>
              <a:rPr lang="en-US" dirty="0" err="1"/>
              <a:t>Buzsaki</a:t>
            </a:r>
            <a:r>
              <a:rPr lang="en-US" dirty="0"/>
              <a:t> et al, 2012, Nature Reviews Neuroscience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241" y="2463739"/>
            <a:ext cx="858962" cy="972409"/>
          </a:xfrm>
          <a:prstGeom prst="rect">
            <a:avLst/>
          </a:prstGeom>
        </p:spPr>
      </p:pic>
    </p:spTree>
    <p:extLst>
      <p:ext uri="{BB962C8B-B14F-4D97-AF65-F5344CB8AC3E}">
        <p14:creationId xmlns:p14="http://schemas.microsoft.com/office/powerpoint/2010/main" val="19069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 y="2553"/>
            <a:ext cx="11698049" cy="1325563"/>
          </a:xfrm>
        </p:spPr>
        <p:txBody>
          <a:bodyPr/>
          <a:lstStyle/>
          <a:p>
            <a:r>
              <a:rPr lang="en-US" dirty="0"/>
              <a:t>Proposed Network: Compilation from many studies</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8582" t="1542" r="17026" b="339"/>
          <a:stretch/>
        </p:blipFill>
        <p:spPr>
          <a:xfrm>
            <a:off x="428714" y="1148080"/>
            <a:ext cx="5444900" cy="5394960"/>
          </a:xfrm>
          <a:ln>
            <a:noFill/>
          </a:ln>
        </p:spPr>
      </p:pic>
      <p:sp>
        <p:nvSpPr>
          <p:cNvPr id="6" name="TextBox 5"/>
          <p:cNvSpPr txBox="1"/>
          <p:nvPr/>
        </p:nvSpPr>
        <p:spPr>
          <a:xfrm>
            <a:off x="279667" y="6358374"/>
            <a:ext cx="2538664" cy="369332"/>
          </a:xfrm>
          <a:prstGeom prst="rect">
            <a:avLst/>
          </a:prstGeom>
          <a:noFill/>
        </p:spPr>
        <p:txBody>
          <a:bodyPr wrap="square" rtlCol="0">
            <a:spAutoFit/>
          </a:bodyPr>
          <a:lstStyle/>
          <a:p>
            <a:r>
              <a:rPr lang="en-US" dirty="0"/>
              <a:t>Baluch &amp; </a:t>
            </a:r>
            <a:r>
              <a:rPr lang="en-US" dirty="0" err="1"/>
              <a:t>Itti</a:t>
            </a:r>
            <a:r>
              <a:rPr lang="en-US" dirty="0"/>
              <a:t>, 2011</a:t>
            </a:r>
          </a:p>
        </p:txBody>
      </p:sp>
      <p:sp>
        <p:nvSpPr>
          <p:cNvPr id="8" name="TextBox 7"/>
          <p:cNvSpPr txBox="1"/>
          <p:nvPr/>
        </p:nvSpPr>
        <p:spPr>
          <a:xfrm>
            <a:off x="6384391" y="1480516"/>
            <a:ext cx="5163827"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t>Brain structures likely involved in attentional processing. </a:t>
            </a:r>
          </a:p>
          <a:p>
            <a:pPr marL="342900" indent="-342900">
              <a:buFont typeface="Arial" panose="020B0604020202020204" pitchFamily="34" charset="0"/>
              <a:buChar char="•"/>
            </a:pPr>
            <a:r>
              <a:rPr lang="en-US" sz="2800" dirty="0"/>
              <a:t>Determined through microstimulation and lesion studies.</a:t>
            </a:r>
          </a:p>
          <a:p>
            <a:pPr marL="342900" indent="-342900">
              <a:buFont typeface="Arial" panose="020B0604020202020204" pitchFamily="34" charset="0"/>
              <a:buChar char="•"/>
            </a:pPr>
            <a:r>
              <a:rPr lang="en-US" sz="2800" dirty="0"/>
              <a:t>Summary of ~50 studies conducted in NHP.</a:t>
            </a:r>
          </a:p>
          <a:p>
            <a:pPr marL="342900" indent="-342900">
              <a:buFont typeface="Arial" panose="020B0604020202020204" pitchFamily="34" charset="0"/>
              <a:buChar char="•"/>
            </a:pPr>
            <a:endParaRPr lang="en-US" sz="2800" dirty="0"/>
          </a:p>
        </p:txBody>
      </p:sp>
    </p:spTree>
    <p:extLst>
      <p:ext uri="{BB962C8B-B14F-4D97-AF65-F5344CB8AC3E}">
        <p14:creationId xmlns:p14="http://schemas.microsoft.com/office/powerpoint/2010/main" val="305376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632960" y="804386"/>
            <a:ext cx="7401318" cy="5671049"/>
          </a:xfrm>
          <a:prstGeom prst="rect">
            <a:avLst/>
          </a:prstGeom>
        </p:spPr>
      </p:pic>
      <p:sp>
        <p:nvSpPr>
          <p:cNvPr id="5" name="TextBox 4"/>
          <p:cNvSpPr txBox="1"/>
          <p:nvPr/>
        </p:nvSpPr>
        <p:spPr>
          <a:xfrm>
            <a:off x="9306668" y="6307488"/>
            <a:ext cx="3038107" cy="369332"/>
          </a:xfrm>
          <a:prstGeom prst="rect">
            <a:avLst/>
          </a:prstGeom>
          <a:noFill/>
        </p:spPr>
        <p:txBody>
          <a:bodyPr wrap="square" rtlCol="0">
            <a:spAutoFit/>
          </a:bodyPr>
          <a:lstStyle/>
          <a:p>
            <a:r>
              <a:rPr lang="en-US" dirty="0" err="1"/>
              <a:t>Bullmore</a:t>
            </a:r>
            <a:r>
              <a:rPr lang="en-US" dirty="0"/>
              <a:t> &amp; </a:t>
            </a:r>
            <a:r>
              <a:rPr lang="en-US" dirty="0" err="1"/>
              <a:t>Sporns</a:t>
            </a:r>
            <a:r>
              <a:rPr lang="en-US" dirty="0"/>
              <a:t>, 2009</a:t>
            </a:r>
          </a:p>
        </p:txBody>
      </p:sp>
      <p:sp>
        <p:nvSpPr>
          <p:cNvPr id="2" name="Title 1"/>
          <p:cNvSpPr>
            <a:spLocks noGrp="1"/>
          </p:cNvSpPr>
          <p:nvPr>
            <p:ph type="title"/>
          </p:nvPr>
        </p:nvSpPr>
        <p:spPr>
          <a:xfrm>
            <a:off x="310122" y="141605"/>
            <a:ext cx="10515600" cy="1325563"/>
          </a:xfrm>
        </p:spPr>
        <p:txBody>
          <a:bodyPr/>
          <a:lstStyle/>
          <a:p>
            <a:r>
              <a:rPr lang="en-US" dirty="0"/>
              <a:t>Structural and Functional Brain Networks: Graph Theory</a:t>
            </a:r>
          </a:p>
        </p:txBody>
      </p:sp>
      <p:sp>
        <p:nvSpPr>
          <p:cNvPr id="3" name="TextBox 2"/>
          <p:cNvSpPr txBox="1"/>
          <p:nvPr/>
        </p:nvSpPr>
        <p:spPr>
          <a:xfrm>
            <a:off x="96762" y="1467168"/>
            <a:ext cx="4536198"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Estimate a continuous measure of association between node (e.g. spectral coherence, mutual information, Granger causality, correlations structural metrics).</a:t>
            </a:r>
          </a:p>
          <a:p>
            <a:pPr marL="285750" indent="-285750">
              <a:buFont typeface="Arial" panose="020B0604020202020204" pitchFamily="34" charset="0"/>
              <a:buChar char="•"/>
            </a:pPr>
            <a:r>
              <a:rPr lang="en-US" sz="2400" dirty="0"/>
              <a:t>Generate an association matrix and apply a threshold to produce a binary adjacency matrix.</a:t>
            </a:r>
          </a:p>
          <a:p>
            <a:pPr marL="285750" indent="-285750">
              <a:buFont typeface="Arial" panose="020B0604020202020204" pitchFamily="34" charset="0"/>
              <a:buChar char="•"/>
            </a:pPr>
            <a:r>
              <a:rPr lang="en-US" sz="2400" dirty="0"/>
              <a:t>Compare resulting network parameters with the null distribution (equivalent parameters estimated in a random network)</a:t>
            </a:r>
          </a:p>
        </p:txBody>
      </p:sp>
    </p:spTree>
    <p:extLst>
      <p:ext uri="{BB962C8B-B14F-4D97-AF65-F5344CB8AC3E}">
        <p14:creationId xmlns:p14="http://schemas.microsoft.com/office/powerpoint/2010/main" val="316582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887"/>
            <a:ext cx="10280073" cy="880040"/>
          </a:xfrm>
        </p:spPr>
        <p:txBody>
          <a:bodyPr/>
          <a:lstStyle/>
          <a:p>
            <a:r>
              <a:rPr lang="en-US" dirty="0"/>
              <a:t>A brief aside: Model systems</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0419" y="417211"/>
            <a:ext cx="5184545" cy="3084476"/>
          </a:xfrm>
        </p:spPr>
      </p:pic>
      <p:pic>
        <p:nvPicPr>
          <p:cNvPr id="12" name="Picture 11"/>
          <p:cNvPicPr>
            <a:picLocks noChangeAspect="1"/>
          </p:cNvPicPr>
          <p:nvPr/>
        </p:nvPicPr>
        <p:blipFill rotWithShape="1">
          <a:blip r:embed="rId3"/>
          <a:srcRect l="3538"/>
          <a:stretch/>
        </p:blipFill>
        <p:spPr>
          <a:xfrm>
            <a:off x="209876" y="3038613"/>
            <a:ext cx="5606473" cy="3480833"/>
          </a:xfrm>
          <a:prstGeom prst="rect">
            <a:avLst/>
          </a:prstGeom>
        </p:spPr>
      </p:pic>
      <p:sp>
        <p:nvSpPr>
          <p:cNvPr id="13" name="TextBox 12"/>
          <p:cNvSpPr txBox="1"/>
          <p:nvPr/>
        </p:nvSpPr>
        <p:spPr>
          <a:xfrm>
            <a:off x="281209" y="6519446"/>
            <a:ext cx="5119254" cy="338554"/>
          </a:xfrm>
          <a:prstGeom prst="rect">
            <a:avLst/>
          </a:prstGeom>
          <a:noFill/>
        </p:spPr>
        <p:txBody>
          <a:bodyPr wrap="square" rtlCol="0">
            <a:spAutoFit/>
          </a:bodyPr>
          <a:lstStyle/>
          <a:p>
            <a:r>
              <a:rPr lang="en-US" sz="1600" dirty="0" err="1"/>
              <a:t>Cryan</a:t>
            </a:r>
            <a:r>
              <a:rPr lang="en-US" sz="1600" dirty="0"/>
              <a:t> &amp; Holmes, 2005, Nature Reviews Drug Discovery</a:t>
            </a:r>
          </a:p>
        </p:txBody>
      </p:sp>
      <p:sp>
        <p:nvSpPr>
          <p:cNvPr id="14" name="TextBox 13"/>
          <p:cNvSpPr txBox="1"/>
          <p:nvPr/>
        </p:nvSpPr>
        <p:spPr>
          <a:xfrm>
            <a:off x="281209" y="762294"/>
            <a:ext cx="5463809" cy="2554545"/>
          </a:xfrm>
          <a:prstGeom prst="rect">
            <a:avLst/>
          </a:prstGeom>
          <a:noFill/>
        </p:spPr>
        <p:txBody>
          <a:bodyPr wrap="square" rtlCol="0">
            <a:spAutoFit/>
          </a:bodyPr>
          <a:lstStyle/>
          <a:p>
            <a:r>
              <a:rPr lang="en-US" sz="2000" dirty="0"/>
              <a:t>Why do we use model systems?</a:t>
            </a:r>
          </a:p>
          <a:p>
            <a:pPr marL="285750" indent="-285750">
              <a:buFont typeface="Arial" panose="020B0604020202020204" pitchFamily="34" charset="0"/>
              <a:buChar char="•"/>
            </a:pPr>
            <a:r>
              <a:rPr lang="en-US" sz="2000" dirty="0"/>
              <a:t>Ethics</a:t>
            </a:r>
          </a:p>
          <a:p>
            <a:pPr marL="285750" indent="-285750">
              <a:buFont typeface="Arial" panose="020B0604020202020204" pitchFamily="34" charset="0"/>
              <a:buChar char="•"/>
            </a:pPr>
            <a:r>
              <a:rPr lang="en-US" sz="2000" dirty="0"/>
              <a:t>Cost</a:t>
            </a:r>
          </a:p>
          <a:p>
            <a:pPr marL="285750" indent="-285750">
              <a:buFont typeface="Arial" panose="020B0604020202020204" pitchFamily="34" charset="0"/>
              <a:buChar char="•"/>
            </a:pPr>
            <a:r>
              <a:rPr lang="en-US" sz="2000" dirty="0"/>
              <a:t>Convenience (e.g. animal life cycle)</a:t>
            </a:r>
          </a:p>
          <a:p>
            <a:pPr marL="285750" indent="-285750">
              <a:buFont typeface="Arial" panose="020B0604020202020204" pitchFamily="34" charset="0"/>
              <a:buChar char="•"/>
            </a:pPr>
            <a:r>
              <a:rPr lang="en-US" sz="2000" dirty="0"/>
              <a:t>Experimental manipulation</a:t>
            </a:r>
          </a:p>
          <a:p>
            <a:pPr marL="285750" indent="-285750">
              <a:buFont typeface="Arial" panose="020B0604020202020204" pitchFamily="34" charset="0"/>
              <a:buChar char="•"/>
            </a:pPr>
            <a:r>
              <a:rPr lang="en-US" sz="2000" dirty="0"/>
              <a:t>Introduction of foreign biologics (DNA from other animals, </a:t>
            </a:r>
            <a:r>
              <a:rPr lang="en-US" sz="2000" dirty="0" err="1"/>
              <a:t>etc</a:t>
            </a:r>
            <a:r>
              <a:rPr lang="en-US" sz="2000" dirty="0"/>
              <a:t>)</a:t>
            </a:r>
          </a:p>
          <a:p>
            <a:pPr marL="285750" indent="-285750">
              <a:buFont typeface="Arial" panose="020B0604020202020204" pitchFamily="34" charset="0"/>
              <a:buChar char="•"/>
            </a:pPr>
            <a:endParaRPr lang="en-US" sz="2000"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976" t="3427" r="53940" b="49407"/>
          <a:stretch/>
        </p:blipFill>
        <p:spPr>
          <a:xfrm>
            <a:off x="6346405" y="4325414"/>
            <a:ext cx="3046286" cy="180326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690" y="3741637"/>
            <a:ext cx="2286139" cy="2970821"/>
          </a:xfrm>
          <a:prstGeom prst="rect">
            <a:avLst/>
          </a:prstGeom>
        </p:spPr>
      </p:pic>
    </p:spTree>
    <p:extLst>
      <p:ext uri="{BB962C8B-B14F-4D97-AF65-F5344CB8AC3E}">
        <p14:creationId xmlns:p14="http://schemas.microsoft.com/office/powerpoint/2010/main" val="53281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607" y="1492763"/>
            <a:ext cx="7072190" cy="4747189"/>
          </a:xfrm>
          <a:prstGeom prst="rect">
            <a:avLst/>
          </a:prstGeom>
        </p:spPr>
      </p:pic>
      <p:sp>
        <p:nvSpPr>
          <p:cNvPr id="2" name="Title 1"/>
          <p:cNvSpPr>
            <a:spLocks noGrp="1"/>
          </p:cNvSpPr>
          <p:nvPr>
            <p:ph type="title"/>
          </p:nvPr>
        </p:nvSpPr>
        <p:spPr/>
        <p:txBody>
          <a:bodyPr/>
          <a:lstStyle/>
          <a:p>
            <a:r>
              <a:rPr lang="en-US" dirty="0"/>
              <a:t>Today’s Discussion Topics:</a:t>
            </a:r>
          </a:p>
        </p:txBody>
      </p:sp>
      <p:sp>
        <p:nvSpPr>
          <p:cNvPr id="3" name="Content Placeholder 2"/>
          <p:cNvSpPr>
            <a:spLocks noGrp="1"/>
          </p:cNvSpPr>
          <p:nvPr>
            <p:ph idx="1"/>
          </p:nvPr>
        </p:nvSpPr>
        <p:spPr>
          <a:xfrm>
            <a:off x="428003" y="1690688"/>
            <a:ext cx="4955848" cy="4351338"/>
          </a:xfrm>
        </p:spPr>
        <p:txBody>
          <a:bodyPr/>
          <a:lstStyle/>
          <a:p>
            <a:r>
              <a:rPr lang="en-US" dirty="0"/>
              <a:t>Measuring brain structure</a:t>
            </a:r>
          </a:p>
          <a:p>
            <a:r>
              <a:rPr lang="en-US" dirty="0"/>
              <a:t>Measuring brain function</a:t>
            </a:r>
          </a:p>
          <a:p>
            <a:r>
              <a:rPr lang="en-US" dirty="0"/>
              <a:t>Physiology underlying measured brain function</a:t>
            </a:r>
          </a:p>
          <a:p>
            <a:r>
              <a:rPr lang="en-US" dirty="0"/>
              <a:t>True vs measured activity</a:t>
            </a:r>
          </a:p>
          <a:p>
            <a:r>
              <a:rPr lang="en-US" dirty="0"/>
              <a:t>Network activity</a:t>
            </a:r>
          </a:p>
          <a:p>
            <a:endParaRPr lang="en-US" dirty="0"/>
          </a:p>
        </p:txBody>
      </p:sp>
      <p:sp>
        <p:nvSpPr>
          <p:cNvPr id="6" name="Rectangle 5"/>
          <p:cNvSpPr/>
          <p:nvPr/>
        </p:nvSpPr>
        <p:spPr>
          <a:xfrm>
            <a:off x="6528987" y="2025353"/>
            <a:ext cx="3913974" cy="17518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51681" y="3777241"/>
            <a:ext cx="4191280" cy="12313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1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186" y="0"/>
            <a:ext cx="10515600" cy="1325563"/>
          </a:xfrm>
        </p:spPr>
        <p:txBody>
          <a:bodyPr/>
          <a:lstStyle/>
          <a:p>
            <a:r>
              <a:rPr lang="en-US" dirty="0"/>
              <a:t>Structure</a:t>
            </a:r>
          </a:p>
        </p:txBody>
      </p:sp>
      <p:sp>
        <p:nvSpPr>
          <p:cNvPr id="3" name="Content Placeholder 2"/>
          <p:cNvSpPr>
            <a:spLocks noGrp="1"/>
          </p:cNvSpPr>
          <p:nvPr>
            <p:ph idx="1"/>
          </p:nvPr>
        </p:nvSpPr>
        <p:spPr>
          <a:xfrm>
            <a:off x="398186" y="1197393"/>
            <a:ext cx="7794204" cy="2210825"/>
          </a:xfrm>
        </p:spPr>
        <p:txBody>
          <a:bodyPr>
            <a:normAutofit fontScale="92500"/>
          </a:bodyPr>
          <a:lstStyle/>
          <a:p>
            <a:pPr>
              <a:buFontTx/>
              <a:buChar char="-"/>
            </a:pPr>
            <a:r>
              <a:rPr lang="en-US" b="1" dirty="0"/>
              <a:t>Central Nervous System (CNS): </a:t>
            </a:r>
            <a:r>
              <a:rPr lang="en-US" dirty="0"/>
              <a:t>Brain and spinal cord</a:t>
            </a:r>
          </a:p>
          <a:p>
            <a:pPr>
              <a:buFontTx/>
              <a:buChar char="-"/>
            </a:pPr>
            <a:r>
              <a:rPr lang="en-US" b="1" dirty="0"/>
              <a:t>Peripheral Nervous System (PNS):</a:t>
            </a:r>
            <a:r>
              <a:rPr lang="en-US" dirty="0"/>
              <a:t> Somatic and autonomic nervous systems</a:t>
            </a:r>
          </a:p>
          <a:p>
            <a:pPr>
              <a:buFontTx/>
              <a:buChar char="-"/>
            </a:pPr>
            <a:r>
              <a:rPr lang="en-US" dirty="0"/>
              <a:t>Neurons: dendrites (input), cell body, axons (output)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3271"/>
          <a:stretch/>
        </p:blipFill>
        <p:spPr>
          <a:xfrm>
            <a:off x="4794696" y="3250439"/>
            <a:ext cx="4570978" cy="2961799"/>
          </a:xfrm>
          <a:prstGeom prst="rect">
            <a:avLst/>
          </a:prstGeom>
        </p:spPr>
      </p:pic>
      <p:pic>
        <p:nvPicPr>
          <p:cNvPr id="8" name="Picture 7"/>
          <p:cNvPicPr>
            <a:picLocks noChangeAspect="1"/>
          </p:cNvPicPr>
          <p:nvPr/>
        </p:nvPicPr>
        <p:blipFill>
          <a:blip r:embed="rId3"/>
          <a:stretch>
            <a:fillRect/>
          </a:stretch>
        </p:blipFill>
        <p:spPr>
          <a:xfrm>
            <a:off x="398186" y="3250439"/>
            <a:ext cx="3912122" cy="33867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390" y="145471"/>
            <a:ext cx="3798719" cy="3798719"/>
          </a:xfrm>
          <a:prstGeom prst="rect">
            <a:avLst/>
          </a:prstGeom>
        </p:spPr>
      </p:pic>
    </p:spTree>
    <p:extLst>
      <p:ext uri="{BB962C8B-B14F-4D97-AF65-F5344CB8AC3E}">
        <p14:creationId xmlns:p14="http://schemas.microsoft.com/office/powerpoint/2010/main" val="128373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42" y="0"/>
            <a:ext cx="8958531" cy="1255574"/>
          </a:xfrm>
        </p:spPr>
        <p:txBody>
          <a:bodyPr/>
          <a:lstStyle/>
          <a:p>
            <a:r>
              <a:rPr lang="en-US" dirty="0"/>
              <a:t>Measuring Brain Structure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08205" y="4245228"/>
            <a:ext cx="4415454" cy="2472654"/>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990" y="4244038"/>
            <a:ext cx="3407300" cy="2433786"/>
          </a:xfrm>
          <a:prstGeom prst="rect">
            <a:avLst/>
          </a:prstGeom>
        </p:spPr>
      </p:pic>
      <p:sp>
        <p:nvSpPr>
          <p:cNvPr id="3" name="TextBox 2"/>
          <p:cNvSpPr txBox="1"/>
          <p:nvPr/>
        </p:nvSpPr>
        <p:spPr>
          <a:xfrm>
            <a:off x="9726705" y="3792408"/>
            <a:ext cx="1662545" cy="400110"/>
          </a:xfrm>
          <a:prstGeom prst="rect">
            <a:avLst/>
          </a:prstGeom>
          <a:noFill/>
        </p:spPr>
        <p:txBody>
          <a:bodyPr wrap="square" rtlCol="0">
            <a:spAutoFit/>
          </a:bodyPr>
          <a:lstStyle/>
          <a:p>
            <a:r>
              <a:rPr lang="en-US" sz="2000" b="1" dirty="0"/>
              <a:t>MRI</a:t>
            </a:r>
          </a:p>
        </p:txBody>
      </p:sp>
      <p:sp>
        <p:nvSpPr>
          <p:cNvPr id="9" name="TextBox 8"/>
          <p:cNvSpPr txBox="1"/>
          <p:nvPr/>
        </p:nvSpPr>
        <p:spPr>
          <a:xfrm>
            <a:off x="5551467" y="3792408"/>
            <a:ext cx="1662545" cy="400110"/>
          </a:xfrm>
          <a:prstGeom prst="rect">
            <a:avLst/>
          </a:prstGeom>
          <a:noFill/>
        </p:spPr>
        <p:txBody>
          <a:bodyPr wrap="square" rtlCol="0">
            <a:spAutoFit/>
          </a:bodyPr>
          <a:lstStyle/>
          <a:p>
            <a:r>
              <a:rPr lang="en-US" sz="2000" b="1" dirty="0"/>
              <a:t>CT</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50" y="1363482"/>
            <a:ext cx="4388179" cy="2194090"/>
          </a:xfrm>
          <a:prstGeom prst="rect">
            <a:avLst/>
          </a:prstGeom>
        </p:spPr>
      </p:pic>
      <p:sp>
        <p:nvSpPr>
          <p:cNvPr id="11" name="TextBox 10"/>
          <p:cNvSpPr txBox="1"/>
          <p:nvPr/>
        </p:nvSpPr>
        <p:spPr>
          <a:xfrm>
            <a:off x="1544877" y="883463"/>
            <a:ext cx="2830286" cy="400110"/>
          </a:xfrm>
          <a:prstGeom prst="rect">
            <a:avLst/>
          </a:prstGeom>
          <a:noFill/>
        </p:spPr>
        <p:txBody>
          <a:bodyPr wrap="square" rtlCol="0">
            <a:spAutoFit/>
          </a:bodyPr>
          <a:lstStyle/>
          <a:p>
            <a:r>
              <a:rPr lang="en-US" sz="2000" b="1" dirty="0"/>
              <a:t>Electron Microscopy</a:t>
            </a:r>
          </a:p>
        </p:txBody>
      </p:sp>
      <p:pic>
        <p:nvPicPr>
          <p:cNvPr id="12"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8326" y="1633515"/>
            <a:ext cx="2800350" cy="1926641"/>
          </a:xfrm>
          <a:prstGeom prst="rect">
            <a:avLst/>
          </a:prstGeom>
        </p:spPr>
      </p:pic>
      <p:sp>
        <p:nvSpPr>
          <p:cNvPr id="13" name="TextBox 12"/>
          <p:cNvSpPr txBox="1"/>
          <p:nvPr/>
        </p:nvSpPr>
        <p:spPr>
          <a:xfrm>
            <a:off x="6165967" y="736804"/>
            <a:ext cx="1442238" cy="707886"/>
          </a:xfrm>
          <a:prstGeom prst="rect">
            <a:avLst/>
          </a:prstGeom>
          <a:noFill/>
        </p:spPr>
        <p:txBody>
          <a:bodyPr wrap="square" rtlCol="0">
            <a:spAutoFit/>
          </a:bodyPr>
          <a:lstStyle/>
          <a:p>
            <a:pPr algn="ctr"/>
            <a:r>
              <a:rPr lang="en-US" sz="2000" b="1" dirty="0"/>
              <a:t>Staining </a:t>
            </a:r>
          </a:p>
          <a:p>
            <a:pPr algn="ctr"/>
            <a:r>
              <a:rPr lang="en-US" sz="2000" b="1" dirty="0"/>
              <a:t>(Golgi)</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8621" y="1634604"/>
            <a:ext cx="2450409" cy="1922967"/>
          </a:xfrm>
          <a:prstGeom prst="rect">
            <a:avLst/>
          </a:prstGeom>
        </p:spPr>
      </p:pic>
      <p:sp>
        <p:nvSpPr>
          <p:cNvPr id="15" name="TextBox 14"/>
          <p:cNvSpPr txBox="1"/>
          <p:nvPr/>
        </p:nvSpPr>
        <p:spPr>
          <a:xfrm>
            <a:off x="8797818" y="627787"/>
            <a:ext cx="3119468" cy="1015663"/>
          </a:xfrm>
          <a:prstGeom prst="rect">
            <a:avLst/>
          </a:prstGeom>
          <a:noFill/>
        </p:spPr>
        <p:txBody>
          <a:bodyPr wrap="square" rtlCol="0">
            <a:spAutoFit/>
          </a:bodyPr>
          <a:lstStyle/>
          <a:p>
            <a:pPr algn="ctr"/>
            <a:r>
              <a:rPr lang="en-US" sz="2000" b="1" dirty="0"/>
              <a:t>Staining (Immunohistochemistry fluorescence)</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133" y="4217219"/>
            <a:ext cx="3387942" cy="2351232"/>
          </a:xfrm>
          <a:prstGeom prst="rect">
            <a:avLst/>
          </a:prstGeom>
        </p:spPr>
      </p:pic>
      <p:sp>
        <p:nvSpPr>
          <p:cNvPr id="17" name="TextBox 16"/>
          <p:cNvSpPr txBox="1"/>
          <p:nvPr/>
        </p:nvSpPr>
        <p:spPr>
          <a:xfrm>
            <a:off x="718360" y="3792408"/>
            <a:ext cx="2813586" cy="400110"/>
          </a:xfrm>
          <a:prstGeom prst="rect">
            <a:avLst/>
          </a:prstGeom>
          <a:noFill/>
        </p:spPr>
        <p:txBody>
          <a:bodyPr wrap="square" rtlCol="0">
            <a:spAutoFit/>
          </a:bodyPr>
          <a:lstStyle/>
          <a:p>
            <a:r>
              <a:rPr lang="en-US" sz="2000" b="1" dirty="0"/>
              <a:t>Post-Mortem Dissection</a:t>
            </a:r>
          </a:p>
        </p:txBody>
      </p:sp>
    </p:spTree>
    <p:extLst>
      <p:ext uri="{BB962C8B-B14F-4D97-AF65-F5344CB8AC3E}">
        <p14:creationId xmlns:p14="http://schemas.microsoft.com/office/powerpoint/2010/main" val="15955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432" y="2074894"/>
            <a:ext cx="6773976" cy="3407921"/>
          </a:xfrm>
        </p:spPr>
      </p:pic>
      <p:sp>
        <p:nvSpPr>
          <p:cNvPr id="6" name="TextBox 5"/>
          <p:cNvSpPr txBox="1"/>
          <p:nvPr/>
        </p:nvSpPr>
        <p:spPr>
          <a:xfrm>
            <a:off x="276432" y="5682136"/>
            <a:ext cx="3113314" cy="369332"/>
          </a:xfrm>
          <a:prstGeom prst="rect">
            <a:avLst/>
          </a:prstGeom>
          <a:noFill/>
        </p:spPr>
        <p:txBody>
          <a:bodyPr wrap="square" rtlCol="0">
            <a:spAutoFit/>
          </a:bodyPr>
          <a:lstStyle/>
          <a:p>
            <a:r>
              <a:rPr lang="en-US" dirty="0"/>
              <a:t>Zhou et al, </a:t>
            </a:r>
            <a:r>
              <a:rPr lang="en-US" dirty="0" err="1"/>
              <a:t>NeuroImage</a:t>
            </a:r>
            <a:r>
              <a:rPr lang="en-US" dirty="0"/>
              <a:t>, 2016</a:t>
            </a:r>
          </a:p>
        </p:txBody>
      </p:sp>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36215" b="49220"/>
          <a:stretch/>
        </p:blipFill>
        <p:spPr>
          <a:xfrm>
            <a:off x="7529945" y="3757508"/>
            <a:ext cx="4520334" cy="2293960"/>
          </a:xfrm>
          <a:prstGeom prst="rect">
            <a:avLst/>
          </a:prstGeom>
        </p:spPr>
      </p:pic>
      <p:sp>
        <p:nvSpPr>
          <p:cNvPr id="9" name="Title 1"/>
          <p:cNvSpPr>
            <a:spLocks noGrp="1"/>
          </p:cNvSpPr>
          <p:nvPr>
            <p:ph type="title"/>
          </p:nvPr>
        </p:nvSpPr>
        <p:spPr>
          <a:xfrm>
            <a:off x="119743" y="-126475"/>
            <a:ext cx="10515600" cy="1325563"/>
          </a:xfrm>
        </p:spPr>
        <p:txBody>
          <a:bodyPr/>
          <a:lstStyle/>
          <a:p>
            <a:r>
              <a:rPr lang="en-US" dirty="0"/>
              <a:t>Measuring More Brain Structure</a:t>
            </a:r>
          </a:p>
        </p:txBody>
      </p:sp>
      <p:pic>
        <p:nvPicPr>
          <p:cNvPr id="10"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5288" r="63748" b="49220"/>
          <a:stretch/>
        </p:blipFill>
        <p:spPr>
          <a:xfrm>
            <a:off x="8620078" y="1570182"/>
            <a:ext cx="2569117" cy="2055096"/>
          </a:xfrm>
          <a:prstGeom prst="rect">
            <a:avLst/>
          </a:prstGeom>
        </p:spPr>
      </p:pic>
      <p:sp>
        <p:nvSpPr>
          <p:cNvPr id="11" name="TextBox 10"/>
          <p:cNvSpPr txBox="1"/>
          <p:nvPr/>
        </p:nvSpPr>
        <p:spPr>
          <a:xfrm>
            <a:off x="8936965" y="6051468"/>
            <a:ext cx="3113314" cy="369332"/>
          </a:xfrm>
          <a:prstGeom prst="rect">
            <a:avLst/>
          </a:prstGeom>
          <a:noFill/>
        </p:spPr>
        <p:txBody>
          <a:bodyPr wrap="square" rtlCol="0">
            <a:spAutoFit/>
          </a:bodyPr>
          <a:lstStyle/>
          <a:p>
            <a:r>
              <a:rPr lang="en-US" dirty="0"/>
              <a:t>Sellers et al, Cell Reports, 2016</a:t>
            </a:r>
          </a:p>
        </p:txBody>
      </p:sp>
      <p:sp>
        <p:nvSpPr>
          <p:cNvPr id="12" name="TextBox 11"/>
          <p:cNvSpPr txBox="1"/>
          <p:nvPr/>
        </p:nvSpPr>
        <p:spPr>
          <a:xfrm>
            <a:off x="2660691" y="1253286"/>
            <a:ext cx="2716852" cy="400110"/>
          </a:xfrm>
          <a:prstGeom prst="rect">
            <a:avLst/>
          </a:prstGeom>
          <a:noFill/>
        </p:spPr>
        <p:txBody>
          <a:bodyPr wrap="square" rtlCol="0">
            <a:spAutoFit/>
          </a:bodyPr>
          <a:lstStyle/>
          <a:p>
            <a:r>
              <a:rPr lang="en-US" sz="2000" b="1" dirty="0"/>
              <a:t>Staining (Nissl)</a:t>
            </a:r>
          </a:p>
        </p:txBody>
      </p:sp>
      <p:sp>
        <p:nvSpPr>
          <p:cNvPr id="13" name="TextBox 12"/>
          <p:cNvSpPr txBox="1"/>
          <p:nvPr/>
        </p:nvSpPr>
        <p:spPr>
          <a:xfrm>
            <a:off x="9306478" y="1253286"/>
            <a:ext cx="967267" cy="400110"/>
          </a:xfrm>
          <a:prstGeom prst="rect">
            <a:avLst/>
          </a:prstGeom>
          <a:noFill/>
        </p:spPr>
        <p:txBody>
          <a:bodyPr wrap="square" rtlCol="0">
            <a:spAutoFit/>
          </a:bodyPr>
          <a:lstStyle/>
          <a:p>
            <a:r>
              <a:rPr lang="en-US" sz="2000" b="1" dirty="0"/>
              <a:t>Tracing</a:t>
            </a:r>
          </a:p>
        </p:txBody>
      </p:sp>
    </p:spTree>
    <p:extLst>
      <p:ext uri="{BB962C8B-B14F-4D97-AF65-F5344CB8AC3E}">
        <p14:creationId xmlns:p14="http://schemas.microsoft.com/office/powerpoint/2010/main" val="110690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690" y="0"/>
            <a:ext cx="10515600" cy="1325563"/>
          </a:xfrm>
        </p:spPr>
        <p:txBody>
          <a:bodyPr/>
          <a:lstStyle/>
          <a:p>
            <a:r>
              <a:rPr lang="en-US" dirty="0"/>
              <a:t>Function</a:t>
            </a:r>
          </a:p>
        </p:txBody>
      </p:sp>
      <p:sp>
        <p:nvSpPr>
          <p:cNvPr id="3" name="Content Placeholder 2"/>
          <p:cNvSpPr>
            <a:spLocks noGrp="1"/>
          </p:cNvSpPr>
          <p:nvPr>
            <p:ph idx="1"/>
          </p:nvPr>
        </p:nvSpPr>
        <p:spPr>
          <a:xfrm>
            <a:off x="668250" y="1325563"/>
            <a:ext cx="10515600" cy="4351338"/>
          </a:xfrm>
        </p:spPr>
        <p:txBody>
          <a:bodyPr>
            <a:normAutofit/>
          </a:bodyPr>
          <a:lstStyle/>
          <a:p>
            <a:pPr marL="0" indent="0">
              <a:buNone/>
            </a:pPr>
            <a:r>
              <a:rPr lang="en-US" dirty="0"/>
              <a:t>Intracellular signaling and intercellular singling</a:t>
            </a:r>
          </a:p>
          <a:p>
            <a:pPr marL="0" indent="0">
              <a:buNone/>
            </a:pPr>
            <a:endParaRPr lang="en-US" dirty="0"/>
          </a:p>
          <a:p>
            <a:r>
              <a:rPr lang="en-US" dirty="0"/>
              <a:t>Chemical: Neurotransmitters</a:t>
            </a:r>
          </a:p>
          <a:p>
            <a:r>
              <a:rPr lang="en-US" dirty="0"/>
              <a:t>Electrical: Movement of charged ions across a membrane potential</a:t>
            </a:r>
          </a:p>
          <a:p>
            <a:pPr marL="0" indent="0">
              <a:buNone/>
            </a:pPr>
            <a:endParaRPr lang="en-US" dirty="0"/>
          </a:p>
          <a:p>
            <a:pPr marL="0" indent="0">
              <a:buNone/>
            </a:pPr>
            <a:r>
              <a:rPr lang="en-US" dirty="0"/>
              <a:t>Changes in membrane permeability to ions</a:t>
            </a:r>
          </a:p>
          <a:p>
            <a:pPr marL="0" indent="0">
              <a:buNone/>
            </a:pPr>
            <a:endParaRPr lang="en-US" dirty="0"/>
          </a:p>
        </p:txBody>
      </p:sp>
      <p:sp>
        <p:nvSpPr>
          <p:cNvPr id="5" name="TextBox 4"/>
          <p:cNvSpPr txBox="1"/>
          <p:nvPr/>
        </p:nvSpPr>
        <p:spPr>
          <a:xfrm>
            <a:off x="668250" y="5567680"/>
            <a:ext cx="11178310" cy="369332"/>
          </a:xfrm>
          <a:prstGeom prst="rect">
            <a:avLst/>
          </a:prstGeom>
          <a:noFill/>
        </p:spPr>
        <p:txBody>
          <a:bodyPr wrap="square" rtlCol="0">
            <a:spAutoFit/>
          </a:bodyPr>
          <a:lstStyle/>
          <a:p>
            <a:r>
              <a:rPr lang="en-US" dirty="0"/>
              <a:t>[Here’s where “not the whole story” comes in – skipping metabotropic receptors, gap junctions, and a lot more]</a:t>
            </a:r>
          </a:p>
        </p:txBody>
      </p:sp>
    </p:spTree>
    <p:extLst>
      <p:ext uri="{BB962C8B-B14F-4D97-AF65-F5344CB8AC3E}">
        <p14:creationId xmlns:p14="http://schemas.microsoft.com/office/powerpoint/2010/main" val="3480343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0142" y="0"/>
            <a:ext cx="8958531" cy="12555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Measuring Brain Function in Animals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8552" r="22752"/>
          <a:stretch/>
        </p:blipFill>
        <p:spPr>
          <a:xfrm>
            <a:off x="5534025" y="1396212"/>
            <a:ext cx="6482298" cy="2170317"/>
          </a:xfrm>
          <a:prstGeom prst="rect">
            <a:avLst/>
          </a:prstGeom>
        </p:spPr>
      </p:pic>
      <p:sp>
        <p:nvSpPr>
          <p:cNvPr id="7" name="TextBox 6"/>
          <p:cNvSpPr txBox="1"/>
          <p:nvPr/>
        </p:nvSpPr>
        <p:spPr>
          <a:xfrm>
            <a:off x="10163010" y="3663435"/>
            <a:ext cx="2763981" cy="369332"/>
          </a:xfrm>
          <a:prstGeom prst="rect">
            <a:avLst/>
          </a:prstGeom>
          <a:noFill/>
        </p:spPr>
        <p:txBody>
          <a:bodyPr wrap="square" rtlCol="0">
            <a:spAutoFit/>
          </a:bodyPr>
          <a:lstStyle/>
          <a:p>
            <a:r>
              <a:rPr lang="en-US" dirty="0"/>
              <a:t>Hofer et al, 2011</a:t>
            </a:r>
          </a:p>
        </p:txBody>
      </p:sp>
      <p:sp>
        <p:nvSpPr>
          <p:cNvPr id="8" name="TextBox 7"/>
          <p:cNvSpPr txBox="1"/>
          <p:nvPr/>
        </p:nvSpPr>
        <p:spPr>
          <a:xfrm>
            <a:off x="8304496" y="1026880"/>
            <a:ext cx="2763981" cy="400110"/>
          </a:xfrm>
          <a:prstGeom prst="rect">
            <a:avLst/>
          </a:prstGeom>
          <a:noFill/>
        </p:spPr>
        <p:txBody>
          <a:bodyPr wrap="square" rtlCol="0">
            <a:spAutoFit/>
          </a:bodyPr>
          <a:lstStyle/>
          <a:p>
            <a:r>
              <a:rPr lang="en-US" sz="2000" b="1" dirty="0"/>
              <a:t>Calcium Imaging</a:t>
            </a:r>
          </a:p>
        </p:txBody>
      </p:sp>
      <p:sp>
        <p:nvSpPr>
          <p:cNvPr id="13" name="TextBox 12"/>
          <p:cNvSpPr txBox="1"/>
          <p:nvPr/>
        </p:nvSpPr>
        <p:spPr>
          <a:xfrm>
            <a:off x="7582646" y="4045157"/>
            <a:ext cx="3632984" cy="400110"/>
          </a:xfrm>
          <a:prstGeom prst="rect">
            <a:avLst/>
          </a:prstGeom>
          <a:noFill/>
        </p:spPr>
        <p:txBody>
          <a:bodyPr wrap="square" rtlCol="0">
            <a:spAutoFit/>
          </a:bodyPr>
          <a:lstStyle/>
          <a:p>
            <a:r>
              <a:rPr lang="en-US" sz="2000" b="1" dirty="0"/>
              <a:t>Fast-scan cyclic voltammetry</a:t>
            </a: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6183"/>
          <a:stretch/>
        </p:blipFill>
        <p:spPr>
          <a:xfrm>
            <a:off x="534975" y="1578227"/>
            <a:ext cx="3896587" cy="2297653"/>
          </a:xfrm>
          <a:prstGeom prst="rect">
            <a:avLst/>
          </a:prstGeom>
        </p:spPr>
      </p:pic>
      <p:sp>
        <p:nvSpPr>
          <p:cNvPr id="19" name="TextBox 18"/>
          <p:cNvSpPr txBox="1"/>
          <p:nvPr/>
        </p:nvSpPr>
        <p:spPr>
          <a:xfrm>
            <a:off x="280142" y="1026880"/>
            <a:ext cx="5358658" cy="400110"/>
          </a:xfrm>
          <a:prstGeom prst="rect">
            <a:avLst/>
          </a:prstGeom>
          <a:noFill/>
        </p:spPr>
        <p:txBody>
          <a:bodyPr wrap="square" rtlCol="0">
            <a:spAutoFit/>
          </a:bodyPr>
          <a:lstStyle/>
          <a:p>
            <a:r>
              <a:rPr lang="en-US" sz="2000" b="1" dirty="0"/>
              <a:t>Intracellular and Extracellular Electrophysiology</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6143" y="4565680"/>
            <a:ext cx="4612658" cy="2172098"/>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423" y="4245212"/>
            <a:ext cx="1974057" cy="1892089"/>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573" y="4108531"/>
            <a:ext cx="2119313" cy="2257414"/>
          </a:xfrm>
          <a:prstGeom prst="rect">
            <a:avLst/>
          </a:prstGeom>
        </p:spPr>
      </p:pic>
    </p:spTree>
    <p:extLst>
      <p:ext uri="{BB962C8B-B14F-4D97-AF65-F5344CB8AC3E}">
        <p14:creationId xmlns:p14="http://schemas.microsoft.com/office/powerpoint/2010/main" val="37363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545</TotalTime>
  <Words>905</Words>
  <Application>Microsoft Office PowerPoint</Application>
  <PresentationFormat>Widescreen</PresentationFormat>
  <Paragraphs>177</Paragraphs>
  <Slides>21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Wingdings</vt:lpstr>
      <vt:lpstr>Office Theme</vt:lpstr>
      <vt:lpstr>Modern Neuroscience: An Overview of Measurement and Analysis of Neural Activity</vt:lpstr>
      <vt:lpstr>PowerPoint Presentation</vt:lpstr>
      <vt:lpstr>A brief aside: Model systems</vt:lpstr>
      <vt:lpstr>Today’s Discussion Topics:</vt:lpstr>
      <vt:lpstr>Structure</vt:lpstr>
      <vt:lpstr>Measuring Brain Structure</vt:lpstr>
      <vt:lpstr>Measuring More Brain Structure</vt:lpstr>
      <vt:lpstr>Function</vt:lpstr>
      <vt:lpstr>PowerPoint Presentation</vt:lpstr>
      <vt:lpstr>Measuring Brain Function in Humans</vt:lpstr>
      <vt:lpstr>Physiology underlying measured brain function</vt:lpstr>
      <vt:lpstr>Action Potentials</vt:lpstr>
      <vt:lpstr>PowerPoint Presentation</vt:lpstr>
      <vt:lpstr>So what am I recording?</vt:lpstr>
      <vt:lpstr>PowerPoint Presentation</vt:lpstr>
      <vt:lpstr>But is what I’m recording actually brain activity?</vt:lpstr>
      <vt:lpstr>Time-Frequency Domain</vt:lpstr>
      <vt:lpstr>Spectral measures of interest</vt:lpstr>
      <vt:lpstr>PowerPoint Presentation</vt:lpstr>
      <vt:lpstr>Proposed Network: Compilation from many studies</vt:lpstr>
      <vt:lpstr>Structural and Functional Brain Networks: Graph Theory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Editor</dc:creator>
  <cp:lastModifiedBy>Editor</cp:lastModifiedBy>
  <cp:revision>152</cp:revision>
  <dcterms:created xsi:type="dcterms:W3CDTF">2017-05-05T00:27:25Z</dcterms:created>
  <dcterms:modified xsi:type="dcterms:W3CDTF">2017-05-09T14:02:17Z</dcterms:modified>
</cp:coreProperties>
</file>