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9EB75-CA21-6E41-B992-1FD53694DDE8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74AC-07E3-4E45-AC29-93C43ACF0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5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8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2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5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5C0E-4FFD-7A45-8741-C80A02A2647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76CC-FBB7-5B43-9281-192E96CB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13" y="1122363"/>
            <a:ext cx="9528313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Natural Images to MRIs:  Using TDA to </a:t>
            </a:r>
            <a:r>
              <a:rPr lang="en-US" smtClean="0"/>
              <a:t>Analyze Image Data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Maria Gommel, University of Iowa</a:t>
            </a:r>
          </a:p>
          <a:p>
            <a:r>
              <a:rPr lang="en-US" dirty="0" smtClean="0"/>
              <a:t>Topological Methods in Brain Network Analysis</a:t>
            </a:r>
          </a:p>
          <a:p>
            <a:r>
              <a:rPr lang="en-US" dirty="0" smtClean="0"/>
              <a:t>May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but we have many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using the “correct” data for this analysis?</a:t>
            </a:r>
          </a:p>
          <a:p>
            <a:pPr lvl="1"/>
            <a:r>
              <a:rPr lang="en-US" dirty="0" smtClean="0"/>
              <a:t>The data we’ve been using </a:t>
            </a:r>
            <a:r>
              <a:rPr lang="en-US" dirty="0" smtClean="0"/>
              <a:t>are “seed-derived network maps”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What would our results mean in this context?  Would the results be useful?</a:t>
            </a:r>
          </a:p>
          <a:p>
            <a:pPr lvl="1"/>
            <a:r>
              <a:rPr lang="en-US" dirty="0" smtClean="0"/>
              <a:t>Unseeded, 4-dimensional data is also available, but adds another layer of complexity. </a:t>
            </a:r>
          </a:p>
          <a:p>
            <a:r>
              <a:rPr lang="en-US" dirty="0" smtClean="0"/>
              <a:t>Are these methods appropriate for </a:t>
            </a:r>
            <a:r>
              <a:rPr lang="en-US" dirty="0" smtClean="0"/>
              <a:t>fMRI </a:t>
            </a:r>
            <a:r>
              <a:rPr lang="en-US" dirty="0" smtClean="0"/>
              <a:t>data?</a:t>
            </a:r>
          </a:p>
          <a:p>
            <a:pPr lvl="1"/>
            <a:r>
              <a:rPr lang="en-US" dirty="0" smtClean="0"/>
              <a:t>Natural images and MRIs are very different in many ways.</a:t>
            </a:r>
          </a:p>
          <a:p>
            <a:pPr lvl="1"/>
            <a:r>
              <a:rPr lang="en-US" dirty="0" smtClean="0"/>
              <a:t>Should we use patches and other image processing techniques on </a:t>
            </a:r>
            <a:r>
              <a:rPr lang="en-US" dirty="0" smtClean="0"/>
              <a:t>fMRI </a:t>
            </a:r>
            <a:r>
              <a:rPr lang="en-US" dirty="0" smtClean="0"/>
              <a:t>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ideas or comments about this project, please share them with me!  I’d very much appreciate it.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 </a:t>
            </a:r>
            <a:r>
              <a:rPr lang="mr-IN" dirty="0" smtClean="0"/>
              <a:t>–</a:t>
            </a:r>
            <a:r>
              <a:rPr lang="en-US" dirty="0" smtClean="0"/>
              <a:t> replication of natural images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4" y="2010180"/>
            <a:ext cx="4030134" cy="302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71" y="1976314"/>
            <a:ext cx="4497197" cy="3062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33" y="5115207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Projection of the data onto the first two coordinates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1974818"/>
            <a:ext cx="4218432" cy="3060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5115207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Barcode (dimension 1) using K-means to find centroids, then using the Rips complex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55584" y="511520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Barcode (dimension 1) using the witness complex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59200" y="6347136"/>
            <a:ext cx="84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from the 30% densest points, where density is measured using </a:t>
            </a:r>
            <a:r>
              <a:rPr lang="en-US" dirty="0" err="1" smtClean="0"/>
              <a:t>kNN</a:t>
            </a:r>
            <a:r>
              <a:rPr lang="en-US" dirty="0" smtClean="0"/>
              <a:t> with k =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1726" r="1757" b="381"/>
          <a:stretch/>
        </p:blipFill>
        <p:spPr>
          <a:xfrm>
            <a:off x="675860" y="1690688"/>
            <a:ext cx="4956313" cy="3351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80" y="1689128"/>
            <a:ext cx="3763460" cy="3354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0560" y="2814754"/>
            <a:ext cx="1083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v</a:t>
            </a:r>
            <a:r>
              <a:rPr lang="en-US" sz="6000" dirty="0" smtClean="0"/>
              <a:t>s.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75860" y="5194852"/>
            <a:ext cx="495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Natural Image from van </a:t>
            </a:r>
            <a:r>
              <a:rPr lang="en-US" dirty="0" err="1" smtClean="0"/>
              <a:t>Hateren</a:t>
            </a:r>
            <a:r>
              <a:rPr lang="en-US" dirty="0" smtClean="0"/>
              <a:t> and van der </a:t>
            </a:r>
            <a:r>
              <a:rPr lang="en-US" dirty="0" err="1" smtClean="0"/>
              <a:t>Schaaf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52680" y="5209833"/>
            <a:ext cx="376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Slice of </a:t>
            </a:r>
            <a:r>
              <a:rPr lang="en-US" dirty="0" smtClean="0"/>
              <a:t>fMRI </a:t>
            </a:r>
            <a:r>
              <a:rPr lang="en-US" dirty="0" smtClean="0"/>
              <a:t>image from </a:t>
            </a:r>
            <a:r>
              <a:rPr lang="en-US" dirty="0" err="1" smtClean="0"/>
              <a:t>Nopoulos</a:t>
            </a:r>
            <a:r>
              <a:rPr lang="en-US" dirty="0" smtClean="0"/>
              <a:t> </a:t>
            </a:r>
            <a:r>
              <a:rPr lang="en-US" dirty="0" smtClean="0"/>
              <a:t>Lab (University of Iowa)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1726" r="1757" b="381"/>
          <a:stretch/>
        </p:blipFill>
        <p:spPr>
          <a:xfrm>
            <a:off x="240839" y="2367325"/>
            <a:ext cx="2576867" cy="174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Natural Images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9321" y="5698435"/>
            <a:ext cx="9793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Gunnar </a:t>
            </a:r>
            <a:r>
              <a:rPr lang="en-US" dirty="0" err="1"/>
              <a:t>Carlsson</a:t>
            </a:r>
            <a:r>
              <a:rPr lang="en-US" dirty="0"/>
              <a:t>, Tigran </a:t>
            </a:r>
            <a:r>
              <a:rPr lang="en-US" dirty="0" err="1"/>
              <a:t>Ishkhanov</a:t>
            </a:r>
            <a:r>
              <a:rPr lang="en-US" dirty="0"/>
              <a:t>, Vin de Silva, and </a:t>
            </a:r>
            <a:r>
              <a:rPr lang="en-US" dirty="0" err="1"/>
              <a:t>Afra</a:t>
            </a:r>
            <a:r>
              <a:rPr lang="en-US" dirty="0"/>
              <a:t> </a:t>
            </a:r>
            <a:r>
              <a:rPr lang="en-US" dirty="0" err="1"/>
              <a:t>Zomorodian</a:t>
            </a:r>
            <a:r>
              <a:rPr lang="en-US" dirty="0"/>
              <a:t>. On the local behavior of spaces of natural images. </a:t>
            </a:r>
            <a:r>
              <a:rPr lang="en-US" i="1" dirty="0"/>
              <a:t>International Journal of Computer Vision</a:t>
            </a:r>
            <a:r>
              <a:rPr lang="en-US" dirty="0"/>
              <a:t>, 76(1):1–12, 2008.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67" y="2302063"/>
            <a:ext cx="1815834" cy="1815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1601741" y="3286305"/>
            <a:ext cx="117211" cy="1291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84496" y="2322964"/>
            <a:ext cx="1426171" cy="9446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84496" y="3415419"/>
            <a:ext cx="1426171" cy="7024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041873" y="2879780"/>
            <a:ext cx="931334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50762" y="2032636"/>
                <a:ext cx="1781706" cy="23546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762" y="2032636"/>
                <a:ext cx="1781706" cy="23546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97468" y="2906936"/>
                <a:ext cx="13531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68" y="2906936"/>
                <a:ext cx="1353191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8091150" y="2899901"/>
            <a:ext cx="931334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2991" y="2910657"/>
                <a:ext cx="13628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991" y="2910657"/>
                <a:ext cx="136280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62975" y="2185295"/>
                <a:ext cx="1781577" cy="2089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mr-IN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−9.532</m:t>
                              </m:r>
                              <m:r>
                                <m:rPr>
                                  <m:nor/>
                                </m:rPr>
                                <a:rPr lang="mr-IN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mr-IN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−19</m:t>
                              </m:r>
                            </m:e>
                            <m:e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−1.483</m:t>
                              </m:r>
                              <m:r>
                                <m:rPr>
                                  <m:sty m:val="p"/>
                                </m:rPr>
                                <a:rPr lang="mr-IN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e</m:t>
                              </m:r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−3.744</m:t>
                              </m:r>
                              <m:r>
                                <m:rPr>
                                  <m:sty m:val="p"/>
                                </m:rPr>
                                <a:rPr lang="mr-IN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e</m:t>
                              </m:r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  <m: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1.807</m:t>
                              </m:r>
                              <m:r>
                                <m:rPr>
                                  <m:sty m:val="p"/>
                                </m:rPr>
                                <a:rPr lang="is-I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e</m:t>
                              </m:r>
                              <m: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fi-FI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−0.048</m:t>
                              </m:r>
                            </m:e>
                            <m:e>
                              <m: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−0.703</m:t>
                              </m:r>
                            </m:e>
                            <m:e>
                              <m: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−0.703</m:t>
                              </m:r>
                            </m:e>
                            <m:e>
                              <m: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0.084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75" y="2185295"/>
                <a:ext cx="1781577" cy="20896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93783" y="4487724"/>
            <a:ext cx="272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Extract 3x3 pixel patches from </a:t>
            </a:r>
          </a:p>
          <a:p>
            <a:pPr algn="ctr"/>
            <a:r>
              <a:rPr lang="en-US" sz="1600" dirty="0" smtClean="0"/>
              <a:t>the images (natural image)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885882" y="4487724"/>
            <a:ext cx="3164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Create a vector corresponding</a:t>
            </a:r>
          </a:p>
          <a:p>
            <a:pPr algn="ctr"/>
            <a:r>
              <a:rPr lang="en-US" sz="1600" dirty="0" smtClean="0"/>
              <a:t>to the greyscale value of each pixel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303583" y="4487724"/>
            <a:ext cx="363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Normalize intensity, extract high contrast </a:t>
            </a:r>
          </a:p>
          <a:p>
            <a:pPr algn="ctr"/>
            <a:r>
              <a:rPr lang="en-US" sz="1600" dirty="0" smtClean="0"/>
              <a:t>patches, and normalize contrast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94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Natural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1690688"/>
            <a:ext cx="3797300" cy="375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1690688"/>
            <a:ext cx="3572934" cy="4236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50515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Barcode (dimension 1) for the top 30% densest patches, where density is measured using KNN, k = 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2305" y="6273225"/>
            <a:ext cx="865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Images from </a:t>
            </a:r>
            <a:r>
              <a:rPr lang="en-US" sz="1600" dirty="0" err="1" smtClean="0"/>
              <a:t>Carlsson’s</a:t>
            </a:r>
            <a:r>
              <a:rPr lang="en-US" sz="1600" dirty="0" smtClean="0"/>
              <a:t> talk “Topological Methods for Large and Complex Data Sets”, 2012. https://</a:t>
            </a:r>
            <a:r>
              <a:rPr lang="en-US" sz="1600" dirty="0" err="1" smtClean="0"/>
              <a:t>www.ima.umn.edu</a:t>
            </a:r>
            <a:r>
              <a:rPr lang="en-US" sz="1600" dirty="0" smtClean="0"/>
              <a:t>/materials/2011-2012/W3.26-30.12/11925/</a:t>
            </a:r>
            <a:r>
              <a:rPr lang="en-US" sz="1600" dirty="0" err="1" smtClean="0"/>
              <a:t>imamachinefinal.pdf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71" y="1581058"/>
            <a:ext cx="4528992" cy="44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Natural Images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2305" y="6273225"/>
            <a:ext cx="865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Images from </a:t>
            </a:r>
            <a:r>
              <a:rPr lang="en-US" sz="1600" dirty="0" err="1" smtClean="0"/>
              <a:t>Carlsson’s</a:t>
            </a:r>
            <a:r>
              <a:rPr lang="en-US" sz="1600" dirty="0" smtClean="0"/>
              <a:t> talk “Topological Methods for Large and Complex Data Sets”, 2012. https://</a:t>
            </a:r>
            <a:r>
              <a:rPr lang="en-US" sz="1600" dirty="0" err="1" smtClean="0"/>
              <a:t>www.ima.umn.edu</a:t>
            </a:r>
            <a:r>
              <a:rPr lang="en-US" sz="1600" dirty="0" smtClean="0"/>
              <a:t>/materials/2011-2012/W3.26-30.12/11925/</a:t>
            </a:r>
            <a:r>
              <a:rPr lang="en-US" sz="1600" dirty="0" err="1" smtClean="0"/>
              <a:t>imamachinefinal.pdf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1458581"/>
            <a:ext cx="6108699" cy="48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Natural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76318"/>
            <a:ext cx="5600700" cy="4996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816" y="6273225"/>
            <a:ext cx="511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 from Robert Ghrist, “Barcodes:  The Persistent Topology of Data”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690688"/>
            <a:ext cx="4330700" cy="39243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241796" y="35324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20204" y="5926508"/>
            <a:ext cx="446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 from http://</a:t>
            </a:r>
            <a:r>
              <a:rPr lang="en-US" sz="1600" dirty="0" err="1" smtClean="0"/>
              <a:t>www.math.union.edu</a:t>
            </a:r>
            <a:r>
              <a:rPr lang="en-US" sz="1600" dirty="0" smtClean="0"/>
              <a:t>/~</a:t>
            </a:r>
            <a:r>
              <a:rPr lang="en-US" sz="1600" dirty="0" err="1" smtClean="0"/>
              <a:t>dpvc</a:t>
            </a:r>
            <a:r>
              <a:rPr lang="en-US" sz="1600" dirty="0" smtClean="0"/>
              <a:t>/papers/rp2/Glossary/</a:t>
            </a:r>
            <a:r>
              <a:rPr lang="en-US" sz="1600" dirty="0" err="1" smtClean="0"/>
              <a:t>KleinBottle.html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71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365125"/>
            <a:ext cx="10624930" cy="1325563"/>
          </a:xfrm>
        </p:spPr>
        <p:txBody>
          <a:bodyPr/>
          <a:lstStyle/>
          <a:p>
            <a:r>
              <a:rPr lang="en-US" dirty="0" smtClean="0"/>
              <a:t>Toy Problem:  Apply same ideas to </a:t>
            </a:r>
            <a:r>
              <a:rPr lang="en-US" smtClean="0"/>
              <a:t>fMRI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114021"/>
            <a:ext cx="3915833" cy="2443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114021"/>
            <a:ext cx="3553883" cy="2657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21" y="2114021"/>
            <a:ext cx="2966508" cy="2644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4033" y="5367866"/>
            <a:ext cx="522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data is three-dimensional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793721" y="2114021"/>
            <a:ext cx="2966508" cy="26440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1600" y="5198533"/>
            <a:ext cx="680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fix one slice, and extract patches from this slice from each patient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86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fMRI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4" y="2010180"/>
            <a:ext cx="4030134" cy="302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81" y="1976314"/>
            <a:ext cx="4221977" cy="3062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33" y="5115207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Projection of the data onto the first two coordinates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92" y="1974818"/>
            <a:ext cx="4139184" cy="3060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5115207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Barcode (dimension 1) using K-means to find centroids, then using the Rips complex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55584" y="511520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Barcode (dimension 1) using the witness complex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59200" y="6347136"/>
            <a:ext cx="84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from the 30% densest points, where density is measured using </a:t>
            </a:r>
            <a:r>
              <a:rPr lang="en-US" dirty="0" err="1" smtClean="0"/>
              <a:t>kNN</a:t>
            </a:r>
            <a:r>
              <a:rPr lang="en-US" dirty="0" smtClean="0"/>
              <a:t> with k =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much more we could do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which patches form the circle.</a:t>
            </a:r>
          </a:p>
          <a:p>
            <a:pPr lvl="1"/>
            <a:r>
              <a:rPr lang="en-US" dirty="0" smtClean="0"/>
              <a:t>Then, look for the placement of these patches in the original image.</a:t>
            </a:r>
          </a:p>
          <a:p>
            <a:r>
              <a:rPr lang="en-US" dirty="0" smtClean="0"/>
              <a:t>What are the other structures that appear in the projection?</a:t>
            </a:r>
          </a:p>
          <a:p>
            <a:r>
              <a:rPr lang="en-US" dirty="0" smtClean="0"/>
              <a:t>Use 3x3x3 pixel cubes instead of 3x3 squares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3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593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Cambria Math</vt:lpstr>
      <vt:lpstr>Mangal</vt:lpstr>
      <vt:lpstr>Wingdings</vt:lpstr>
      <vt:lpstr>Arial</vt:lpstr>
      <vt:lpstr>Office Theme</vt:lpstr>
      <vt:lpstr>From Natural Images to MRIs:  Using TDA to Analyze Image Data</vt:lpstr>
      <vt:lpstr>Motivation</vt:lpstr>
      <vt:lpstr>Results on Natural Images</vt:lpstr>
      <vt:lpstr>Results on Natural Images</vt:lpstr>
      <vt:lpstr>Results on Natural Images</vt:lpstr>
      <vt:lpstr>Results on Natural Images</vt:lpstr>
      <vt:lpstr>Toy Problem:  Apply same ideas to fMRI image</vt:lpstr>
      <vt:lpstr>Initial Results – fMRI Data</vt:lpstr>
      <vt:lpstr>There is much more we could do…</vt:lpstr>
      <vt:lpstr>…but we have many questions.</vt:lpstr>
      <vt:lpstr>Questions?</vt:lpstr>
      <vt:lpstr>Initial Results – replication of natural images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Natural Images to MRIs:  Using TDA to Analyze Image Data</dc:title>
  <dc:creator>Gommel, Maria E</dc:creator>
  <cp:lastModifiedBy>Gommel, Maria E</cp:lastModifiedBy>
  <cp:revision>23</cp:revision>
  <dcterms:created xsi:type="dcterms:W3CDTF">2017-05-03T12:37:42Z</dcterms:created>
  <dcterms:modified xsi:type="dcterms:W3CDTF">2017-05-10T14:37:11Z</dcterms:modified>
</cp:coreProperties>
</file>