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2" r:id="rId1"/>
  </p:sldMasterIdLst>
  <p:notesMasterIdLst>
    <p:notesMasterId r:id="rId8"/>
  </p:notesMasterIdLst>
  <p:sldIdLst>
    <p:sldId id="256" r:id="rId2"/>
    <p:sldId id="280" r:id="rId3"/>
    <p:sldId id="281" r:id="rId4"/>
    <p:sldId id="282" r:id="rId5"/>
    <p:sldId id="283" r:id="rId6"/>
    <p:sldId id="284" r:id="rId7"/>
  </p:sldIdLst>
  <p:sldSz cx="9144000" cy="6858000" type="screen4x3"/>
  <p:notesSz cx="6985000" cy="9283700"/>
  <p:embeddedFontLst>
    <p:embeddedFont>
      <p:font typeface="Arial Narrow" panose="020B0606020202030204" pitchFamily="34" charset="0"/>
      <p:regular r:id="rId9"/>
      <p:bold r:id="rId10"/>
      <p:italic r:id="rId11"/>
      <p:boldItalic r:id="rId12"/>
    </p:embeddedFont>
    <p:embeddedFont>
      <p:font typeface="Comic Sans MS" panose="030F0702030302020204" pitchFamily="66" charset="0"/>
      <p:regular r:id="rId13"/>
      <p:bold r:id="rId14"/>
    </p:embeddedFont>
  </p:embeddedFontLst>
  <p:custDataLst>
    <p:tags r:id="rId15"/>
  </p:custDataLst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FFFF"/>
    <a:srgbClr val="FFFFCC"/>
    <a:srgbClr val="CC3300"/>
    <a:srgbClr val="9BBB59"/>
    <a:srgbClr val="00B050"/>
    <a:srgbClr val="000000"/>
    <a:srgbClr val="4BACC6"/>
    <a:srgbClr val="F2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452" autoAdjust="0"/>
    <p:restoredTop sz="93016" autoAdjust="0"/>
  </p:normalViewPr>
  <p:slideViewPr>
    <p:cSldViewPr>
      <p:cViewPr varScale="1">
        <p:scale>
          <a:sx n="88" d="100"/>
          <a:sy n="88" d="100"/>
        </p:scale>
        <p:origin x="-1332" y="-96"/>
      </p:cViewPr>
      <p:guideLst>
        <p:guide orient="horz" pos="144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42FBF95D-5474-48E1-91D4-187BAE04C0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6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C092F-463E-40D5-A6E3-54D77A0A789A}" type="slidenum">
              <a:rPr lang="en-US"/>
              <a:pPr/>
              <a:t>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00263" y="1644650"/>
            <a:ext cx="6786562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RUIMTE VOOR DE TITEL, ARIAL NARROW BOLD 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8675" y="3035300"/>
            <a:ext cx="6788150" cy="1101725"/>
          </a:xfrm>
        </p:spPr>
        <p:txBody>
          <a:bodyPr lIns="91440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RUIMTE VOOR DE SUBTITEL ARIAL NARROW C17/25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r>
              <a:rPr lang="nl-NL" smtClean="0"/>
              <a:t>3 December 2013</a:t>
            </a:r>
            <a:endParaRPr lang="en-GB"/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lnSpc>
                <a:spcPct val="100000"/>
              </a:lnSpc>
              <a:defRPr sz="1200"/>
            </a:lvl1pPr>
          </a:lstStyle>
          <a:p>
            <a:r>
              <a:rPr lang="en-US" smtClean="0"/>
              <a:t>What can BX made from Sense?</a:t>
            </a:r>
            <a:endParaRPr lang="en-GB"/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lnSpc>
                <a:spcPct val="100000"/>
              </a:lnSpc>
              <a:defRPr sz="1200"/>
            </a:lvl1pPr>
          </a:lstStyle>
          <a:p>
            <a:fld id="{9B288FF0-029C-4079-9E34-F3666E8D9C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510463" cy="4419600"/>
          </a:xfrm>
        </p:spPr>
        <p:txBody>
          <a:bodyPr/>
          <a:lstStyle>
            <a:lvl1pPr>
              <a:spcBef>
                <a:spcPts val="1000"/>
              </a:spcBef>
              <a:defRPr sz="2000"/>
            </a:lvl1pPr>
            <a:lvl2pPr>
              <a:spcBef>
                <a:spcPts val="500"/>
              </a:spcBef>
              <a:buClr>
                <a:srgbClr val="0070C0"/>
              </a:buClr>
              <a:defRPr sz="1800">
                <a:solidFill>
                  <a:srgbClr val="0000FF"/>
                </a:solidFill>
              </a:defRPr>
            </a:lvl2pPr>
            <a:lvl3pPr>
              <a:spcBef>
                <a:spcPts val="500"/>
              </a:spcBef>
              <a:buClr>
                <a:srgbClr val="0070C0"/>
              </a:buClr>
              <a:defRPr sz="1800">
                <a:solidFill>
                  <a:srgbClr val="0000FF"/>
                </a:solidFill>
              </a:defRPr>
            </a:lvl3pPr>
            <a:lvl4pPr>
              <a:spcBef>
                <a:spcPts val="500"/>
              </a:spcBef>
              <a:buClr>
                <a:srgbClr val="0070C0"/>
              </a:buClr>
              <a:defRPr sz="1800">
                <a:solidFill>
                  <a:srgbClr val="0000FF"/>
                </a:solidFill>
              </a:defRPr>
            </a:lvl4pPr>
            <a:lvl5pPr>
              <a:spcBef>
                <a:spcPts val="500"/>
              </a:spcBef>
              <a:buClr>
                <a:srgbClr val="0070C0"/>
              </a:buClr>
              <a:defRPr sz="1800">
                <a:solidFill>
                  <a:srgbClr val="0000FF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D686BB25-A3AB-43E0-881F-1B276C6641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02388"/>
            <a:ext cx="180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402388"/>
            <a:ext cx="2917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en-US" smtClean="0"/>
              <a:t>What can BX made from Sense?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94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275-593F-46C1-A8F3-C79E52CE98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371600" y="1447800"/>
            <a:ext cx="7467600" cy="4648200"/>
          </a:xfrm>
        </p:spPr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0722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603738A7-BC97-4F66-BC59-0F69517D1A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02388"/>
            <a:ext cx="180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402388"/>
            <a:ext cx="2917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en-US" smtClean="0"/>
              <a:t>What can BX made from Sense?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11138"/>
            <a:ext cx="7501659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KLIK OM HET OPMAAKPROFIEL TE BEWERKEN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104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opmaakprofielen</a:t>
            </a:r>
            <a:r>
              <a:rPr lang="en-GB" noProof="0" dirty="0" smtClean="0"/>
              <a:t> van de </a:t>
            </a:r>
            <a:r>
              <a:rPr lang="en-GB" noProof="0" dirty="0" err="1" smtClean="0"/>
              <a:t>modeltekst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02388"/>
            <a:ext cx="180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402388"/>
            <a:ext cx="2917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200">
                <a:latin typeface="+mn-lt"/>
              </a:defRPr>
            </a:lvl1pPr>
          </a:lstStyle>
          <a:p>
            <a:fld id="{297F2275-593F-46C1-A8F3-C79E52CE98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>
            <a:off x="1371600" y="1219200"/>
            <a:ext cx="77620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349192" name="Picture 8" descr="UT_Logo_Black_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324600"/>
            <a:ext cx="2098675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61" r:id="rId3"/>
    <p:sldLayoutId id="214748365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255588" indent="-255588" algn="l" defTabSz="238125" rtl="0" fontAlgn="base">
        <a:spcBef>
          <a:spcPct val="1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fontAlgn="base">
        <a:spcBef>
          <a:spcPct val="10000"/>
        </a:spcBef>
        <a:spcAft>
          <a:spcPct val="0"/>
        </a:spcAft>
        <a:buClr>
          <a:srgbClr val="0070C0"/>
        </a:buClr>
        <a:buFont typeface="Wingdings" pitchFamily="2" charset="2"/>
        <a:buChar char="ú"/>
        <a:defRPr sz="1800">
          <a:solidFill>
            <a:srgbClr val="0000FF"/>
          </a:solidFill>
          <a:latin typeface="+mn-lt"/>
          <a:cs typeface="+mn-cs"/>
        </a:defRPr>
      </a:lvl2pPr>
      <a:lvl3pPr marL="801688" indent="-238125" algn="l" defTabSz="238125" rtl="0" fontAlgn="base">
        <a:spcBef>
          <a:spcPct val="10000"/>
        </a:spcBef>
        <a:spcAft>
          <a:spcPct val="0"/>
        </a:spcAft>
        <a:buClr>
          <a:srgbClr val="0070C0"/>
        </a:buClr>
        <a:buFont typeface="Wingdings" pitchFamily="2" charset="2"/>
        <a:buChar char="ú"/>
        <a:defRPr sz="1800">
          <a:solidFill>
            <a:srgbClr val="0000FF"/>
          </a:solidFill>
          <a:latin typeface="+mn-lt"/>
          <a:cs typeface="+mn-cs"/>
        </a:defRPr>
      </a:lvl3pPr>
      <a:lvl4pPr marL="1077913" indent="-250825" algn="l" defTabSz="238125" rtl="0" fontAlgn="base">
        <a:spcBef>
          <a:spcPct val="10000"/>
        </a:spcBef>
        <a:spcAft>
          <a:spcPct val="0"/>
        </a:spcAft>
        <a:buClr>
          <a:srgbClr val="0070C0"/>
        </a:buClr>
        <a:buFont typeface="Wingdings" pitchFamily="2" charset="2"/>
        <a:buChar char="ú"/>
        <a:defRPr sz="1800">
          <a:solidFill>
            <a:srgbClr val="0000FF"/>
          </a:solidFill>
          <a:latin typeface="+mn-lt"/>
          <a:cs typeface="+mn-cs"/>
        </a:defRPr>
      </a:lvl4pPr>
      <a:lvl5pPr marL="1344613" indent="-255588" algn="l" defTabSz="238125" rtl="0" fontAlgn="base">
        <a:spcBef>
          <a:spcPct val="10000"/>
        </a:spcBef>
        <a:spcAft>
          <a:spcPct val="0"/>
        </a:spcAft>
        <a:buClr>
          <a:srgbClr val="0070C0"/>
        </a:buClr>
        <a:buFont typeface="Wingdings" pitchFamily="2" charset="2"/>
        <a:buChar char="ú"/>
        <a:defRPr sz="1800">
          <a:solidFill>
            <a:srgbClr val="0000FF"/>
          </a:solidFill>
          <a:latin typeface="+mn-lt"/>
          <a:cs typeface="+mn-cs"/>
        </a:defRPr>
      </a:lvl5pPr>
      <a:lvl6pPr marL="18018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6pPr>
      <a:lvl7pPr marL="22590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7pPr>
      <a:lvl8pPr marL="27162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8pPr>
      <a:lvl9pPr marL="31734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00263" y="1644651"/>
            <a:ext cx="6786562" cy="1327150"/>
          </a:xfrm>
        </p:spPr>
        <p:txBody>
          <a:bodyPr/>
          <a:lstStyle/>
          <a:p>
            <a:r>
              <a:rPr lang="en-GB" dirty="0" smtClean="0"/>
              <a:t>What can BX make from Sense?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Arend</a:t>
            </a:r>
            <a:r>
              <a:rPr lang="en-US" dirty="0"/>
              <a:t> Rensink, University of </a:t>
            </a:r>
            <a:r>
              <a:rPr lang="en-US" dirty="0" err="1" smtClean="0"/>
              <a:t>Twente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Banff, December 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Context: EU-project SENSATION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BB25-A3AB-43E0-881F-1B276C66412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87928" y="1707101"/>
            <a:ext cx="16764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800" dirty="0" smtClean="0">
                <a:latin typeface="+mn-lt"/>
              </a:rPr>
              <a:t>SDF3</a:t>
            </a:r>
            <a:br>
              <a:rPr lang="nl-NL" sz="1800" dirty="0" smtClean="0">
                <a:latin typeface="+mn-lt"/>
              </a:rPr>
            </a:br>
            <a:r>
              <a:rPr lang="nl-NL" sz="1800" dirty="0" smtClean="0">
                <a:latin typeface="+mn-lt"/>
              </a:rPr>
              <a:t>(Synchronous Data Flow)</a:t>
            </a:r>
            <a:endParaRPr lang="nl-NL" sz="1800" dirty="0" smtClean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66114" y="1707101"/>
            <a:ext cx="13716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800" dirty="0" smtClean="0">
                <a:latin typeface="+mn-lt"/>
              </a:rPr>
              <a:t>UPPAAL</a:t>
            </a:r>
            <a:br>
              <a:rPr lang="nl-NL" sz="1800" dirty="0" smtClean="0">
                <a:latin typeface="+mn-lt"/>
              </a:rPr>
            </a:br>
            <a:r>
              <a:rPr lang="nl-NL" sz="1800" dirty="0" smtClean="0">
                <a:latin typeface="+mn-lt"/>
              </a:rPr>
              <a:t>(Timed Automata)</a:t>
            </a:r>
            <a:endParaRPr lang="nl-NL" sz="1800" dirty="0" smtClean="0">
              <a:latin typeface="+mn-lt"/>
            </a:endParaRPr>
          </a:p>
        </p:txBody>
      </p:sp>
      <p:sp>
        <p:nvSpPr>
          <p:cNvPr id="8" name="Horizontal Scroll 7"/>
          <p:cNvSpPr/>
          <p:nvPr/>
        </p:nvSpPr>
        <p:spPr bwMode="auto">
          <a:xfrm>
            <a:off x="1488621" y="2843127"/>
            <a:ext cx="1409700" cy="9144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dirty="0" smtClean="0">
                <a:solidFill>
                  <a:srgbClr val="0000FF"/>
                </a:solidFill>
                <a:latin typeface="+mn-lt"/>
              </a:rPr>
              <a:t>s</a:t>
            </a: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df3</a:t>
            </a:r>
            <a:r>
              <a:rPr kumimoji="0" lang="nl-NL" sz="16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 </a:t>
            </a: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xml</a:t>
            </a:r>
            <a:b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</a:b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(w. xsd)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2" name="Horizontal Scroll 31"/>
          <p:cNvSpPr/>
          <p:nvPr/>
        </p:nvSpPr>
        <p:spPr bwMode="auto">
          <a:xfrm>
            <a:off x="6438900" y="2843127"/>
            <a:ext cx="1409700" cy="9144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dirty="0">
                <a:solidFill>
                  <a:srgbClr val="0000FF"/>
                </a:solidFill>
                <a:latin typeface="+mn-lt"/>
              </a:rPr>
              <a:t>u</a:t>
            </a:r>
            <a:r>
              <a:rPr lang="nl-NL" sz="1600" dirty="0" smtClean="0">
                <a:solidFill>
                  <a:srgbClr val="0000FF"/>
                </a:solidFill>
                <a:latin typeface="+mn-lt"/>
              </a:rPr>
              <a:t>ppaal </a:t>
            </a: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xml</a:t>
            </a:r>
            <a:b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</a:b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(w. xsd)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20143" y="1509593"/>
            <a:ext cx="2895600" cy="567622"/>
            <a:chOff x="3320143" y="1513505"/>
            <a:chExt cx="2895600" cy="567622"/>
          </a:xfrm>
        </p:grpSpPr>
        <p:sp>
          <p:nvSpPr>
            <p:cNvPr id="9" name="Right Arrow 8"/>
            <p:cNvSpPr/>
            <p:nvPr/>
          </p:nvSpPr>
          <p:spPr bwMode="auto">
            <a:xfrm>
              <a:off x="3320143" y="1776327"/>
              <a:ext cx="2895600" cy="304800"/>
            </a:xfrm>
            <a:prstGeom prst="rightArrow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29535" y="1513505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800" dirty="0" smtClean="0">
                  <a:latin typeface="+mn-lt"/>
                </a:rPr>
                <a:t>models</a:t>
              </a:r>
              <a:endParaRPr lang="nl-NL" sz="1800" dirty="0" smtClean="0"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20143" y="2188972"/>
            <a:ext cx="2895600" cy="580464"/>
            <a:chOff x="3320143" y="2234633"/>
            <a:chExt cx="2895600" cy="580464"/>
          </a:xfrm>
        </p:grpSpPr>
        <p:sp>
          <p:nvSpPr>
            <p:cNvPr id="33" name="Right Arrow 32"/>
            <p:cNvSpPr/>
            <p:nvPr/>
          </p:nvSpPr>
          <p:spPr bwMode="auto">
            <a:xfrm flipH="1">
              <a:off x="3320143" y="2234633"/>
              <a:ext cx="2895600" cy="304800"/>
            </a:xfrm>
            <a:prstGeom prst="rightArrow">
              <a:avLst/>
            </a:prstGeom>
            <a:noFill/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7620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93655" y="244576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800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results</a:t>
              </a:r>
              <a:endParaRPr lang="nl-NL" sz="1800" dirty="0" smtClean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</p:grpSp>
      <p:sp>
        <p:nvSpPr>
          <p:cNvPr id="35" name="Right Arrow 34"/>
          <p:cNvSpPr/>
          <p:nvPr/>
        </p:nvSpPr>
        <p:spPr bwMode="auto">
          <a:xfrm>
            <a:off x="3320143" y="3048000"/>
            <a:ext cx="2895600" cy="304800"/>
          </a:xfrm>
          <a:prstGeom prst="rightArrow">
            <a:avLst/>
          </a:prstGeom>
          <a:noFill/>
          <a:ln w="38100" cap="flat" cmpd="sng" algn="ctr">
            <a:solidFill>
              <a:schemeClr val="hlink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36" name="Horizontal Scroll 35"/>
          <p:cNvSpPr/>
          <p:nvPr/>
        </p:nvSpPr>
        <p:spPr bwMode="auto">
          <a:xfrm>
            <a:off x="2615293" y="4343400"/>
            <a:ext cx="1409700" cy="9144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dirty="0" smtClean="0">
                <a:solidFill>
                  <a:srgbClr val="0000FF"/>
                </a:solidFill>
                <a:latin typeface="+mn-lt"/>
              </a:rPr>
              <a:t>sense</a:t>
            </a: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/>
            </a:r>
            <a:b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</a:b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ecore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7" name="Horizontal Scroll 36"/>
          <p:cNvSpPr/>
          <p:nvPr/>
        </p:nvSpPr>
        <p:spPr bwMode="auto">
          <a:xfrm>
            <a:off x="5059136" y="4343400"/>
            <a:ext cx="1409700" cy="9144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dirty="0" smtClean="0">
                <a:solidFill>
                  <a:srgbClr val="0000FF"/>
                </a:solidFill>
                <a:latin typeface="+mn-lt"/>
              </a:rPr>
              <a:t>uppaal</a:t>
            </a:r>
          </a:p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  <a:cs typeface="Arial" charset="0"/>
              </a:rPr>
              <a:t>ecore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 rot="2646330">
            <a:off x="2186246" y="3900178"/>
            <a:ext cx="533400" cy="304800"/>
          </a:xfrm>
          <a:prstGeom prst="leftRightArrow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39" name="Left-Right Arrow 38"/>
          <p:cNvSpPr/>
          <p:nvPr/>
        </p:nvSpPr>
        <p:spPr bwMode="auto">
          <a:xfrm rot="18955956">
            <a:off x="6446025" y="3896006"/>
            <a:ext cx="533400" cy="304800"/>
          </a:xfrm>
          <a:prstGeom prst="leftRightArrow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4293655" y="4648200"/>
            <a:ext cx="533400" cy="304800"/>
          </a:xfrm>
          <a:prstGeom prst="rightArrow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41" name="Cloud Callout 40"/>
          <p:cNvSpPr/>
          <p:nvPr/>
        </p:nvSpPr>
        <p:spPr bwMode="auto">
          <a:xfrm>
            <a:off x="304800" y="4229100"/>
            <a:ext cx="1684564" cy="1181100"/>
          </a:xfrm>
          <a:prstGeom prst="cloudCallout">
            <a:avLst>
              <a:gd name="adj1" fmla="val 48008"/>
              <a:gd name="adj2" fmla="val -91372"/>
            </a:avLst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charset="0"/>
              </a:rPr>
              <a:t>Not well-structured, too large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42" name="Cloud Callout 41"/>
          <p:cNvSpPr/>
          <p:nvPr/>
        </p:nvSpPr>
        <p:spPr bwMode="auto">
          <a:xfrm>
            <a:off x="7151914" y="4332514"/>
            <a:ext cx="1684564" cy="1181100"/>
          </a:xfrm>
          <a:prstGeom prst="cloudCallout">
            <a:avLst>
              <a:gd name="adj1" fmla="val -48923"/>
              <a:gd name="adj2" fmla="val -97824"/>
            </a:avLst>
          </a:prstGeom>
          <a:solidFill>
            <a:schemeClr val="accent6">
              <a:lumMod val="20000"/>
              <a:lumOff val="8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charset="0"/>
              </a:rPr>
              <a:t>Lot of plain-text elements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1989364" y="3753411"/>
            <a:ext cx="908957" cy="594217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Dataflow graphs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275-593F-46C1-A8F3-C79E52CE985A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714" y="1295400"/>
            <a:ext cx="7352222" cy="2306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371600" y="3373120"/>
            <a:ext cx="7467600" cy="2722880"/>
          </a:xfrm>
        </p:spPr>
        <p:txBody>
          <a:bodyPr/>
          <a:lstStyle/>
          <a:p>
            <a:r>
              <a:rPr lang="nl-NL" dirty="0" smtClean="0"/>
              <a:t>Elements</a:t>
            </a:r>
          </a:p>
          <a:p>
            <a:pPr lvl="1"/>
            <a:r>
              <a:rPr lang="nl-NL" b="1" dirty="0" smtClean="0"/>
              <a:t>Actors</a:t>
            </a:r>
            <a:r>
              <a:rPr lang="nl-NL" dirty="0" smtClean="0"/>
              <a:t> (nodes): </a:t>
            </a:r>
            <a:r>
              <a:rPr lang="nl-NL" i="1" dirty="0" smtClean="0"/>
              <a:t>name</a:t>
            </a:r>
          </a:p>
          <a:p>
            <a:pPr lvl="1"/>
            <a:r>
              <a:rPr lang="nl-NL" b="1" dirty="0" smtClean="0"/>
              <a:t>Ports</a:t>
            </a:r>
            <a:r>
              <a:rPr lang="nl-NL" dirty="0" smtClean="0"/>
              <a:t>: </a:t>
            </a:r>
            <a:r>
              <a:rPr lang="nl-NL" i="1" dirty="0" smtClean="0"/>
              <a:t>name</a:t>
            </a:r>
            <a:r>
              <a:rPr lang="nl-NL" dirty="0" smtClean="0"/>
              <a:t>, </a:t>
            </a:r>
            <a:r>
              <a:rPr lang="nl-NL" i="1" dirty="0" smtClean="0"/>
              <a:t>direction</a:t>
            </a:r>
            <a:r>
              <a:rPr lang="nl-NL" dirty="0" smtClean="0"/>
              <a:t> (in, out), </a:t>
            </a:r>
            <a:r>
              <a:rPr lang="nl-NL" i="1" dirty="0" smtClean="0"/>
              <a:t>rates</a:t>
            </a:r>
          </a:p>
          <a:p>
            <a:pPr lvl="1"/>
            <a:r>
              <a:rPr lang="nl-NL" b="1" dirty="0" smtClean="0"/>
              <a:t>Channels</a:t>
            </a:r>
            <a:r>
              <a:rPr lang="nl-NL" dirty="0" smtClean="0"/>
              <a:t> (edges): </a:t>
            </a:r>
            <a:r>
              <a:rPr lang="nl-NL" i="1" dirty="0" smtClean="0"/>
              <a:t>name</a:t>
            </a:r>
            <a:r>
              <a:rPr lang="nl-NL" dirty="0" smtClean="0"/>
              <a:t>, </a:t>
            </a:r>
            <a:r>
              <a:rPr lang="nl-NL" i="1" dirty="0" smtClean="0"/>
              <a:t>initial tokens</a:t>
            </a:r>
            <a:r>
              <a:rPr lang="nl-NL" dirty="0" smtClean="0"/>
              <a:t>, </a:t>
            </a:r>
            <a:r>
              <a:rPr lang="nl-NL" i="1" dirty="0" smtClean="0"/>
              <a:t>source/target port</a:t>
            </a:r>
          </a:p>
          <a:p>
            <a:pPr lvl="1"/>
            <a:r>
              <a:rPr lang="nl-NL" b="1" dirty="0" smtClean="0"/>
              <a:t>Processors</a:t>
            </a:r>
            <a:r>
              <a:rPr lang="nl-NL" dirty="0" smtClean="0"/>
              <a:t> with </a:t>
            </a:r>
            <a:r>
              <a:rPr lang="nl-NL" i="1" dirty="0" smtClean="0"/>
              <a:t>execution time </a:t>
            </a:r>
            <a:r>
              <a:rPr lang="nl-NL" dirty="0" smtClean="0"/>
              <a:t>for subset of actors</a:t>
            </a:r>
          </a:p>
          <a:p>
            <a:r>
              <a:rPr lang="nl-NL" dirty="0" smtClean="0"/>
              <a:t>Petri Net-like semantics</a:t>
            </a:r>
          </a:p>
          <a:p>
            <a:pPr lvl="1"/>
            <a:r>
              <a:rPr lang="nl-NL" dirty="0" smtClean="0"/>
              <a:t>Actors = transitions, channels = places, rates = weights</a:t>
            </a:r>
          </a:p>
          <a:p>
            <a:pPr lvl="1"/>
            <a:r>
              <a:rPr lang="nl-NL" dirty="0" smtClean="0"/>
              <a:t>Non-atomic transition firing (actors take time)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1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Challenge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275-593F-46C1-A8F3-C79E52CE985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tabLst>
                <a:tab pos="3406775" algn="l"/>
              </a:tabLst>
            </a:pPr>
            <a:r>
              <a:rPr lang="nl-NL" dirty="0" smtClean="0"/>
              <a:t>Language differences</a:t>
            </a:r>
          </a:p>
          <a:p>
            <a:pPr marL="0" indent="0">
              <a:buNone/>
              <a:tabLst>
                <a:tab pos="533400" algn="l"/>
                <a:tab pos="3767138" algn="l"/>
              </a:tabLst>
            </a:pPr>
            <a:r>
              <a:rPr lang="nl-NL" sz="1600" b="1" dirty="0" smtClean="0"/>
              <a:t>	SDF3</a:t>
            </a:r>
            <a:r>
              <a:rPr lang="nl-NL" sz="1600" dirty="0" smtClean="0"/>
              <a:t>	</a:t>
            </a:r>
            <a:r>
              <a:rPr lang="nl-NL" sz="1600" b="1" dirty="0" smtClean="0"/>
              <a:t>Sense</a:t>
            </a:r>
          </a:p>
          <a:p>
            <a:pPr marL="0" indent="0">
              <a:buNone/>
              <a:tabLst>
                <a:tab pos="533400" algn="l"/>
                <a:tab pos="3767138" algn="l"/>
              </a:tabLst>
            </a:pPr>
            <a:r>
              <a:rPr lang="nl-NL" sz="1600" dirty="0" smtClean="0">
                <a:solidFill>
                  <a:srgbClr val="0000FF"/>
                </a:solidFill>
              </a:rPr>
              <a:t>	Many spurious elements	Dedicated language</a:t>
            </a:r>
          </a:p>
          <a:p>
            <a:pPr marL="0" indent="0">
              <a:buNone/>
              <a:tabLst>
                <a:tab pos="533400" algn="l"/>
                <a:tab pos="3767138" algn="l"/>
              </a:tabLst>
            </a:pPr>
            <a:r>
              <a:rPr lang="nl-NL" sz="1600" dirty="0">
                <a:solidFill>
                  <a:srgbClr val="0000FF"/>
                </a:solidFill>
              </a:rPr>
              <a:t>	</a:t>
            </a:r>
            <a:r>
              <a:rPr lang="nl-NL" sz="1600" dirty="0" smtClean="0">
                <a:solidFill>
                  <a:srgbClr val="0000FF"/>
                </a:solidFill>
              </a:rPr>
              <a:t>Source/target ports	Source/target actors</a:t>
            </a:r>
          </a:p>
          <a:p>
            <a:pPr marL="0" indent="0">
              <a:buNone/>
              <a:tabLst>
                <a:tab pos="533400" algn="l"/>
                <a:tab pos="3767138" algn="l"/>
              </a:tabLst>
            </a:pPr>
            <a:r>
              <a:rPr lang="nl-NL" sz="1600" dirty="0" smtClean="0">
                <a:solidFill>
                  <a:srgbClr val="0000FF"/>
                </a:solidFill>
              </a:rPr>
              <a:t>	References all by name	References by identity</a:t>
            </a:r>
          </a:p>
          <a:p>
            <a:pPr marL="0" indent="0">
              <a:buNone/>
              <a:tabLst>
                <a:tab pos="533400" algn="l"/>
                <a:tab pos="3767138" algn="l"/>
              </a:tabLst>
            </a:pPr>
            <a:r>
              <a:rPr lang="nl-NL" sz="1600" dirty="0" smtClean="0">
                <a:solidFill>
                  <a:srgbClr val="0000FF"/>
                </a:solidFill>
              </a:rPr>
              <a:t>	Processor type implicit	Processor type explicit</a:t>
            </a:r>
          </a:p>
          <a:p>
            <a:pPr>
              <a:tabLst>
                <a:tab pos="533400" algn="l"/>
                <a:tab pos="3767138" algn="l"/>
              </a:tabLst>
            </a:pPr>
            <a:r>
              <a:rPr lang="nl-NL" dirty="0" smtClean="0"/>
              <a:t>Bidirectionality</a:t>
            </a:r>
          </a:p>
          <a:p>
            <a:pPr lvl="1">
              <a:tabLst>
                <a:tab pos="533400" algn="l"/>
                <a:tab pos="3767138" algn="l"/>
              </a:tabLst>
            </a:pPr>
            <a:r>
              <a:rPr lang="nl-NL" dirty="0" smtClean="0"/>
              <a:t>Sense-to-SDF3 should be (provably) left inverse to SDF3-to-Sense</a:t>
            </a:r>
          </a:p>
          <a:p>
            <a:pPr>
              <a:tabLst>
                <a:tab pos="533400" algn="l"/>
                <a:tab pos="3767138" algn="l"/>
              </a:tabLst>
            </a:pPr>
            <a:r>
              <a:rPr lang="nl-NL" dirty="0" smtClean="0"/>
              <a:t>Executability	</a:t>
            </a:r>
          </a:p>
          <a:p>
            <a:pPr lvl="1">
              <a:tabLst>
                <a:tab pos="533400" algn="l"/>
                <a:tab pos="3767138" algn="l"/>
              </a:tabLst>
            </a:pPr>
            <a:r>
              <a:rPr lang="nl-NL" dirty="0" smtClean="0"/>
              <a:t>Transformation definition must be executable</a:t>
            </a:r>
            <a:endParaRPr lang="nl-NL" dirty="0"/>
          </a:p>
          <a:p>
            <a:pPr>
              <a:tabLst>
                <a:tab pos="533400" algn="l"/>
                <a:tab pos="3767138" algn="l"/>
              </a:tabLst>
            </a:pPr>
            <a:r>
              <a:rPr lang="nl-NL" dirty="0"/>
              <a:t>Underlying technology</a:t>
            </a:r>
          </a:p>
          <a:p>
            <a:pPr lvl="1">
              <a:tabLst>
                <a:tab pos="533400" algn="l"/>
                <a:tab pos="3767138" algn="l"/>
              </a:tabLst>
            </a:pPr>
            <a:r>
              <a:rPr lang="nl-NL" dirty="0" smtClean="0"/>
              <a:t>XSD-backed XML versus Ecore</a:t>
            </a:r>
          </a:p>
          <a:p>
            <a:pPr lvl="1">
              <a:tabLst>
                <a:tab pos="533400" algn="l"/>
                <a:tab pos="3767138" algn="l"/>
              </a:tabLst>
            </a:pPr>
            <a:r>
              <a:rPr lang="nl-NL" dirty="0" smtClean="0"/>
              <a:t>Simplified option: Ecore-euivalent on SDF3 side</a:t>
            </a:r>
          </a:p>
          <a:p>
            <a:pPr>
              <a:tabLst>
                <a:tab pos="533400" algn="l"/>
                <a:tab pos="3767138" algn="l"/>
              </a:tabLst>
            </a:pPr>
            <a:endParaRPr lang="nl-NL" dirty="0" smtClean="0"/>
          </a:p>
          <a:p>
            <a:pPr lvl="1">
              <a:tabLst>
                <a:tab pos="533400" algn="l"/>
                <a:tab pos="3767138" algn="l"/>
              </a:tabLst>
            </a:pPr>
            <a:endParaRPr lang="nl-N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86543" y="5334000"/>
            <a:ext cx="7315200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C00000"/>
                </a:solidFill>
                <a:latin typeface="+mn-lt"/>
              </a:rPr>
              <a:t>Is there a solution that allows a proof of bidirectionality, and is directly executable on concrete models?</a:t>
            </a:r>
            <a:endParaRPr lang="nl-NL" sz="2000" b="1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785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SDF3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275-593F-46C1-A8F3-C79E52CE985A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4886960" cy="68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Sense metamodel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 December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can BX made from Sense?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2275-593F-46C1-A8F3-C79E52CE985A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1546860"/>
            <a:ext cx="5760720" cy="37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sjabloon_w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jabloon_wit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+mn-lt"/>
          </a:defRPr>
        </a:defPPr>
      </a:lstStyle>
    </a:txDef>
  </a:objectDefaults>
  <a:extraClrSchemeLst>
    <a:extraClrScheme>
      <a:clrScheme name="sjabloon_w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33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002DB9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12922</TotalTime>
  <Words>178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Comic Sans MS</vt:lpstr>
      <vt:lpstr>Wingdings</vt:lpstr>
      <vt:lpstr>sjabloon_wit</vt:lpstr>
      <vt:lpstr>What can BX make from Sense?</vt:lpstr>
      <vt:lpstr>Context: EU-project SENSATION</vt:lpstr>
      <vt:lpstr>Dataflow graphs</vt:lpstr>
      <vt:lpstr>Challenge</vt:lpstr>
      <vt:lpstr>SDF3</vt:lpstr>
      <vt:lpstr>Sense metamodel</vt:lpstr>
    </vt:vector>
  </TitlesOfParts>
  <Company>Universiteit Twente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Timmer</dc:creator>
  <cp:lastModifiedBy>Arend Rensink</cp:lastModifiedBy>
  <cp:revision>394</cp:revision>
  <dcterms:created xsi:type="dcterms:W3CDTF">2003-04-01T22:12:23Z</dcterms:created>
  <dcterms:modified xsi:type="dcterms:W3CDTF">2013-12-03T02:33:17Z</dcterms:modified>
</cp:coreProperties>
</file>