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36"/>
  </p:notesMasterIdLst>
  <p:sldIdLst>
    <p:sldId id="626" r:id="rId2"/>
    <p:sldId id="694" r:id="rId3"/>
    <p:sldId id="737" r:id="rId4"/>
    <p:sldId id="738" r:id="rId5"/>
    <p:sldId id="739" r:id="rId6"/>
    <p:sldId id="740" r:id="rId7"/>
    <p:sldId id="733" r:id="rId8"/>
    <p:sldId id="702" r:id="rId9"/>
    <p:sldId id="741" r:id="rId10"/>
    <p:sldId id="743" r:id="rId11"/>
    <p:sldId id="753" r:id="rId12"/>
    <p:sldId id="742" r:id="rId13"/>
    <p:sldId id="744" r:id="rId14"/>
    <p:sldId id="746" r:id="rId15"/>
    <p:sldId id="748" r:id="rId16"/>
    <p:sldId id="749" r:id="rId17"/>
    <p:sldId id="752" r:id="rId18"/>
    <p:sldId id="754" r:id="rId19"/>
    <p:sldId id="756" r:id="rId20"/>
    <p:sldId id="750" r:id="rId21"/>
    <p:sldId id="651" r:id="rId22"/>
    <p:sldId id="652" r:id="rId23"/>
    <p:sldId id="647" r:id="rId24"/>
    <p:sldId id="755" r:id="rId25"/>
    <p:sldId id="685" r:id="rId26"/>
    <p:sldId id="653" r:id="rId27"/>
    <p:sldId id="598" r:id="rId28"/>
    <p:sldId id="657" r:id="rId29"/>
    <p:sldId id="751" r:id="rId30"/>
    <p:sldId id="714" r:id="rId31"/>
    <p:sldId id="715" r:id="rId32"/>
    <p:sldId id="722" r:id="rId33"/>
    <p:sldId id="681" r:id="rId34"/>
    <p:sldId id="655" r:id="rId35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80910"/>
    <a:srgbClr val="C92403"/>
    <a:srgbClr val="2004C8"/>
    <a:srgbClr val="1A8608"/>
    <a:srgbClr val="CB0F01"/>
    <a:srgbClr val="26C00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4669" autoAdjust="0"/>
  </p:normalViewPr>
  <p:slideViewPr>
    <p:cSldViewPr>
      <p:cViewPr varScale="1">
        <p:scale>
          <a:sx n="79" d="100"/>
          <a:sy n="79" d="100"/>
        </p:scale>
        <p:origin x="-120" y="-248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ableStyles" Target="tableStyle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gs" Target="tags/tag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cs typeface="宋体" charset="-122"/>
              </a:defRPr>
            </a:lvl1pPr>
          </a:lstStyle>
          <a:p>
            <a:pPr>
              <a:defRPr/>
            </a:pPr>
            <a:fld id="{7238B26A-155A-8640-8563-80623ED20A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2479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F827AD-60F3-0246-B8FE-C5D0E316B436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C5B16-8D8D-404C-A1F4-4C444362F41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10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C5B16-8D8D-404C-A1F4-4C444362F41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12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C5B16-8D8D-404C-A1F4-4C444362F41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15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16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17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18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19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0D830-78A4-344C-9F49-4346E5B06465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C5B16-8D8D-404C-A1F4-4C444362F41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20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4E95D-75D7-4445-BE3F-5F95D69349DD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56ED88-BFEF-8B47-A0B6-CC40B55F2ABF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22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1E008-C52A-214E-8210-EC2573AA7B6D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1A035-26BC-C244-A6D3-96F7D03568F9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dirty="0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3BEB7-8BEF-8446-B3FB-96177EC8F4FE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25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A04ED-5661-DC4F-B8CE-EC75B17EACF5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26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3BEB7-8BEF-8446-B3FB-96177EC8F4FE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27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39CDBB-3811-3D4F-A9EF-9E0D92855ED1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28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C5B16-8D8D-404C-A1F4-4C444362F41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29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29EBF-84F0-1C49-BCAE-2C74D53B1FEA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30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29EBF-84F0-1C49-BCAE-2C74D53B1FEA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31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3BEB7-8BEF-8446-B3FB-96177EC8F4FE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32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8A2E3-C950-904B-B680-72FDEE11E109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33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 dirty="0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D140D-76D8-544B-87BD-0EC6470FE0B2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34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4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5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6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AFF5F5-4C7F-9E42-8933-94A7CF819493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7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AFF5F5-4C7F-9E42-8933-94A7CF819493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8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D68B01-0227-B44A-91B9-8A49074A3CE7}" type="slidenum">
              <a:rPr lang="en-US" altLang="zh-CN">
                <a:latin typeface="Tahoma" pitchFamily="-65" charset="0"/>
                <a:cs typeface="宋体" pitchFamily="-65" charset="-122"/>
              </a:rPr>
              <a:pPr/>
              <a:t>9</a:t>
            </a:fld>
            <a:endParaRPr lang="en-US" altLang="zh-CN">
              <a:latin typeface="Tahoma" pitchFamily="-65" charset="0"/>
              <a:cs typeface="宋体" pitchFamily="-65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zh-CN"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8" name="Line 5"/>
              <p:cNvSpPr>
                <a:spLocks noChangeShapeType="1"/>
              </p:cNvSpPr>
              <p:nvPr userDrawn="1"/>
            </p:nvSpPr>
            <p:spPr bwMode="white">
              <a:xfrm>
                <a:off x="0" y="19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 userDrawn="1"/>
            </p:nvSpPr>
            <p:spPr bwMode="white">
              <a:xfrm>
                <a:off x="0" y="38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0" name="Line 7"/>
              <p:cNvSpPr>
                <a:spLocks noChangeShapeType="1"/>
              </p:cNvSpPr>
              <p:nvPr userDrawn="1"/>
            </p:nvSpPr>
            <p:spPr bwMode="white">
              <a:xfrm>
                <a:off x="0" y="57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1" name="Line 8"/>
              <p:cNvSpPr>
                <a:spLocks noChangeShapeType="1"/>
              </p:cNvSpPr>
              <p:nvPr userDrawn="1"/>
            </p:nvSpPr>
            <p:spPr bwMode="white">
              <a:xfrm>
                <a:off x="0" y="76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2" name="Line 9"/>
              <p:cNvSpPr>
                <a:spLocks noChangeShapeType="1"/>
              </p:cNvSpPr>
              <p:nvPr userDrawn="1"/>
            </p:nvSpPr>
            <p:spPr bwMode="white">
              <a:xfrm>
                <a:off x="0" y="96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 userDrawn="1"/>
            </p:nvSpPr>
            <p:spPr bwMode="white">
              <a:xfrm>
                <a:off x="0" y="115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4" name="Line 11"/>
              <p:cNvSpPr>
                <a:spLocks noChangeShapeType="1"/>
              </p:cNvSpPr>
              <p:nvPr userDrawn="1"/>
            </p:nvSpPr>
            <p:spPr bwMode="white">
              <a:xfrm>
                <a:off x="0" y="134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5" name="Line 12"/>
              <p:cNvSpPr>
                <a:spLocks noChangeShapeType="1"/>
              </p:cNvSpPr>
              <p:nvPr userDrawn="1"/>
            </p:nvSpPr>
            <p:spPr bwMode="white">
              <a:xfrm>
                <a:off x="0" y="153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6" name="Line 13"/>
              <p:cNvSpPr>
                <a:spLocks noChangeShapeType="1"/>
              </p:cNvSpPr>
              <p:nvPr userDrawn="1"/>
            </p:nvSpPr>
            <p:spPr bwMode="white">
              <a:xfrm>
                <a:off x="0" y="172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 userDrawn="1"/>
            </p:nvSpPr>
            <p:spPr bwMode="white">
              <a:xfrm>
                <a:off x="0" y="192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 userDrawn="1"/>
            </p:nvSpPr>
            <p:spPr bwMode="white">
              <a:xfrm>
                <a:off x="0" y="211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 userDrawn="1"/>
            </p:nvSpPr>
            <p:spPr bwMode="white">
              <a:xfrm>
                <a:off x="0" y="230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0" name="Line 17"/>
              <p:cNvSpPr>
                <a:spLocks noChangeShapeType="1"/>
              </p:cNvSpPr>
              <p:nvPr userDrawn="1"/>
            </p:nvSpPr>
            <p:spPr bwMode="white">
              <a:xfrm>
                <a:off x="0" y="249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1" name="Line 18"/>
              <p:cNvSpPr>
                <a:spLocks noChangeShapeType="1"/>
              </p:cNvSpPr>
              <p:nvPr userDrawn="1"/>
            </p:nvSpPr>
            <p:spPr bwMode="white">
              <a:xfrm>
                <a:off x="0" y="268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2" name="Line 19"/>
              <p:cNvSpPr>
                <a:spLocks noChangeShapeType="1"/>
              </p:cNvSpPr>
              <p:nvPr userDrawn="1"/>
            </p:nvSpPr>
            <p:spPr bwMode="white">
              <a:xfrm>
                <a:off x="0" y="288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3" name="Line 20"/>
              <p:cNvSpPr>
                <a:spLocks noChangeShapeType="1"/>
              </p:cNvSpPr>
              <p:nvPr userDrawn="1"/>
            </p:nvSpPr>
            <p:spPr bwMode="white">
              <a:xfrm>
                <a:off x="0" y="307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4" name="Line 21"/>
              <p:cNvSpPr>
                <a:spLocks noChangeShapeType="1"/>
              </p:cNvSpPr>
              <p:nvPr userDrawn="1"/>
            </p:nvSpPr>
            <p:spPr bwMode="white">
              <a:xfrm>
                <a:off x="0" y="326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5" name="Line 22"/>
              <p:cNvSpPr>
                <a:spLocks noChangeShapeType="1"/>
              </p:cNvSpPr>
              <p:nvPr userDrawn="1"/>
            </p:nvSpPr>
            <p:spPr bwMode="white">
              <a:xfrm>
                <a:off x="0" y="345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6" name="Line 23"/>
              <p:cNvSpPr>
                <a:spLocks noChangeShapeType="1"/>
              </p:cNvSpPr>
              <p:nvPr userDrawn="1"/>
            </p:nvSpPr>
            <p:spPr bwMode="white">
              <a:xfrm>
                <a:off x="0" y="364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7" name="Line 24"/>
              <p:cNvSpPr>
                <a:spLocks noChangeShapeType="1"/>
              </p:cNvSpPr>
              <p:nvPr userDrawn="1"/>
            </p:nvSpPr>
            <p:spPr bwMode="white">
              <a:xfrm>
                <a:off x="0" y="384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8" name="Line 25"/>
              <p:cNvSpPr>
                <a:spLocks noChangeShapeType="1"/>
              </p:cNvSpPr>
              <p:nvPr userDrawn="1"/>
            </p:nvSpPr>
            <p:spPr bwMode="white">
              <a:xfrm>
                <a:off x="0" y="403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29" name="Line 26"/>
              <p:cNvSpPr>
                <a:spLocks noChangeShapeType="1"/>
              </p:cNvSpPr>
              <p:nvPr userDrawn="1"/>
            </p:nvSpPr>
            <p:spPr bwMode="white">
              <a:xfrm>
                <a:off x="0" y="422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0" name="Line 27"/>
              <p:cNvSpPr>
                <a:spLocks noChangeShapeType="1"/>
              </p:cNvSpPr>
              <p:nvPr userDrawn="1"/>
            </p:nvSpPr>
            <p:spPr bwMode="white">
              <a:xfrm>
                <a:off x="1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1" name="Line 28"/>
              <p:cNvSpPr>
                <a:spLocks noChangeShapeType="1"/>
              </p:cNvSpPr>
              <p:nvPr userDrawn="1"/>
            </p:nvSpPr>
            <p:spPr bwMode="white">
              <a:xfrm>
                <a:off x="3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2" name="Line 29"/>
              <p:cNvSpPr>
                <a:spLocks noChangeShapeType="1"/>
              </p:cNvSpPr>
              <p:nvPr userDrawn="1"/>
            </p:nvSpPr>
            <p:spPr bwMode="white">
              <a:xfrm>
                <a:off x="5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3" name="Line 30"/>
              <p:cNvSpPr>
                <a:spLocks noChangeShapeType="1"/>
              </p:cNvSpPr>
              <p:nvPr userDrawn="1"/>
            </p:nvSpPr>
            <p:spPr bwMode="white">
              <a:xfrm>
                <a:off x="7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 userDrawn="1"/>
            </p:nvSpPr>
            <p:spPr bwMode="white">
              <a:xfrm>
                <a:off x="96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5" name="Line 32"/>
              <p:cNvSpPr>
                <a:spLocks noChangeShapeType="1"/>
              </p:cNvSpPr>
              <p:nvPr userDrawn="1"/>
            </p:nvSpPr>
            <p:spPr bwMode="white">
              <a:xfrm>
                <a:off x="115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6" name="Line 33"/>
              <p:cNvSpPr>
                <a:spLocks noChangeShapeType="1"/>
              </p:cNvSpPr>
              <p:nvPr userDrawn="1"/>
            </p:nvSpPr>
            <p:spPr bwMode="white">
              <a:xfrm>
                <a:off x="134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7" name="Line 34"/>
              <p:cNvSpPr>
                <a:spLocks noChangeShapeType="1"/>
              </p:cNvSpPr>
              <p:nvPr userDrawn="1"/>
            </p:nvSpPr>
            <p:spPr bwMode="white">
              <a:xfrm>
                <a:off x="153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8" name="Line 35"/>
              <p:cNvSpPr>
                <a:spLocks noChangeShapeType="1"/>
              </p:cNvSpPr>
              <p:nvPr userDrawn="1"/>
            </p:nvSpPr>
            <p:spPr bwMode="white">
              <a:xfrm>
                <a:off x="172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39" name="Line 36"/>
              <p:cNvSpPr>
                <a:spLocks noChangeShapeType="1"/>
              </p:cNvSpPr>
              <p:nvPr userDrawn="1"/>
            </p:nvSpPr>
            <p:spPr bwMode="white">
              <a:xfrm>
                <a:off x="192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0" name="Line 37"/>
              <p:cNvSpPr>
                <a:spLocks noChangeShapeType="1"/>
              </p:cNvSpPr>
              <p:nvPr userDrawn="1"/>
            </p:nvSpPr>
            <p:spPr bwMode="white">
              <a:xfrm>
                <a:off x="211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 userDrawn="1"/>
            </p:nvSpPr>
            <p:spPr bwMode="white">
              <a:xfrm>
                <a:off x="230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2" name="Line 39"/>
              <p:cNvSpPr>
                <a:spLocks noChangeShapeType="1"/>
              </p:cNvSpPr>
              <p:nvPr userDrawn="1"/>
            </p:nvSpPr>
            <p:spPr bwMode="white">
              <a:xfrm>
                <a:off x="249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3" name="Line 40"/>
              <p:cNvSpPr>
                <a:spLocks noChangeShapeType="1"/>
              </p:cNvSpPr>
              <p:nvPr userDrawn="1"/>
            </p:nvSpPr>
            <p:spPr bwMode="white">
              <a:xfrm>
                <a:off x="268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4" name="Line 41"/>
              <p:cNvSpPr>
                <a:spLocks noChangeShapeType="1"/>
              </p:cNvSpPr>
              <p:nvPr userDrawn="1"/>
            </p:nvSpPr>
            <p:spPr bwMode="white">
              <a:xfrm>
                <a:off x="288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5" name="Line 42"/>
              <p:cNvSpPr>
                <a:spLocks noChangeShapeType="1"/>
              </p:cNvSpPr>
              <p:nvPr userDrawn="1"/>
            </p:nvSpPr>
            <p:spPr bwMode="white">
              <a:xfrm>
                <a:off x="307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6" name="Line 43"/>
              <p:cNvSpPr>
                <a:spLocks noChangeShapeType="1"/>
              </p:cNvSpPr>
              <p:nvPr userDrawn="1"/>
            </p:nvSpPr>
            <p:spPr bwMode="white">
              <a:xfrm>
                <a:off x="326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7" name="Line 44"/>
              <p:cNvSpPr>
                <a:spLocks noChangeShapeType="1"/>
              </p:cNvSpPr>
              <p:nvPr userDrawn="1"/>
            </p:nvSpPr>
            <p:spPr bwMode="white">
              <a:xfrm>
                <a:off x="345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8" name="Line 45"/>
              <p:cNvSpPr>
                <a:spLocks noChangeShapeType="1"/>
              </p:cNvSpPr>
              <p:nvPr userDrawn="1"/>
            </p:nvSpPr>
            <p:spPr bwMode="white">
              <a:xfrm>
                <a:off x="364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49" name="Line 46"/>
              <p:cNvSpPr>
                <a:spLocks noChangeShapeType="1"/>
              </p:cNvSpPr>
              <p:nvPr userDrawn="1"/>
            </p:nvSpPr>
            <p:spPr bwMode="white">
              <a:xfrm>
                <a:off x="384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0" name="Line 47"/>
              <p:cNvSpPr>
                <a:spLocks noChangeShapeType="1"/>
              </p:cNvSpPr>
              <p:nvPr userDrawn="1"/>
            </p:nvSpPr>
            <p:spPr bwMode="white">
              <a:xfrm>
                <a:off x="403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1" name="Line 48"/>
              <p:cNvSpPr>
                <a:spLocks noChangeShapeType="1"/>
              </p:cNvSpPr>
              <p:nvPr userDrawn="1"/>
            </p:nvSpPr>
            <p:spPr bwMode="white">
              <a:xfrm>
                <a:off x="422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2" name="Line 49"/>
              <p:cNvSpPr>
                <a:spLocks noChangeShapeType="1"/>
              </p:cNvSpPr>
              <p:nvPr userDrawn="1"/>
            </p:nvSpPr>
            <p:spPr bwMode="white">
              <a:xfrm>
                <a:off x="441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3" name="Line 50"/>
              <p:cNvSpPr>
                <a:spLocks noChangeShapeType="1"/>
              </p:cNvSpPr>
              <p:nvPr userDrawn="1"/>
            </p:nvSpPr>
            <p:spPr bwMode="white">
              <a:xfrm>
                <a:off x="460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4" name="Line 51"/>
              <p:cNvSpPr>
                <a:spLocks noChangeShapeType="1"/>
              </p:cNvSpPr>
              <p:nvPr userDrawn="1"/>
            </p:nvSpPr>
            <p:spPr bwMode="white">
              <a:xfrm>
                <a:off x="480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5" name="Line 52"/>
              <p:cNvSpPr>
                <a:spLocks noChangeShapeType="1"/>
              </p:cNvSpPr>
              <p:nvPr userDrawn="1"/>
            </p:nvSpPr>
            <p:spPr bwMode="white">
              <a:xfrm>
                <a:off x="49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6" name="Line 53"/>
              <p:cNvSpPr>
                <a:spLocks noChangeShapeType="1"/>
              </p:cNvSpPr>
              <p:nvPr userDrawn="1"/>
            </p:nvSpPr>
            <p:spPr bwMode="white">
              <a:xfrm>
                <a:off x="51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7" name="Line 54"/>
              <p:cNvSpPr>
                <a:spLocks noChangeShapeType="1"/>
              </p:cNvSpPr>
              <p:nvPr userDrawn="1"/>
            </p:nvSpPr>
            <p:spPr bwMode="white">
              <a:xfrm>
                <a:off x="53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8" name="Line 55"/>
              <p:cNvSpPr>
                <a:spLocks noChangeShapeType="1"/>
              </p:cNvSpPr>
              <p:nvPr userDrawn="1"/>
            </p:nvSpPr>
            <p:spPr bwMode="white">
              <a:xfrm>
                <a:off x="55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</p:grpSp>
        <p:sp>
          <p:nvSpPr>
            <p:cNvPr id="7" name="Line 56"/>
            <p:cNvSpPr>
              <a:spLocks noChangeShapeType="1"/>
            </p:cNvSpPr>
            <p:nvPr userDrawn="1"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6202" name="Rectangle 5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9" name="Rectangle 71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0" name="Rectangle 7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" name="Rectangle 7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F18A5-139F-6F4A-AB6B-BA3698B0C8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134BF-C68E-D649-89C1-1C8B7F49D8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20383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626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A340C-5904-7B4B-85BA-AB2C55E9F7A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A3ABF-C777-8E49-9321-8823672C24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7F14-E3C4-AC4F-8C33-353AE00CBF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86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886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E00B6-D3CF-294B-9FA9-8C272E982D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5298B-FF8E-C749-8C0E-AB2EC05BDF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A41F5-F55B-BB4B-8C29-D90CFAD26D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CC76A-DB8D-7940-BD27-50EC0C4088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174AF-C90D-2144-96B4-F6293056BA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1260C-B9D0-A746-932D-0BE82E2D7EE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0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7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29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2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1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2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3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4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5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6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4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5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39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0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1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2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3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4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5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6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7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8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49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0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</p:grpSp>
          <p:grpSp>
            <p:nvGrpSpPr>
              <p:cNvPr id="1038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52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3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4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5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6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7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8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59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0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1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2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3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4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5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6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7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8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69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0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1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2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3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4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5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6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7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8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79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  <p:sp>
              <p:nvSpPr>
                <p:cNvPr id="1080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ahoma" charset="0"/>
                  </a:endParaRPr>
                </a:p>
              </p:txBody>
            </p:sp>
          </p:grpSp>
        </p:grpSp>
        <p:sp>
          <p:nvSpPr>
            <p:cNvPr id="1081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charset="0"/>
              </a:endParaRPr>
            </a:p>
          </p:txBody>
        </p:sp>
        <p:grpSp>
          <p:nvGrpSpPr>
            <p:cNvPr id="1033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84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085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086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924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431F14FC-A71C-CF49-B062-58FCC32FCE0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-65" charset="2"/>
        <a:buBlip>
          <a:blip r:embed="rId13"/>
        </a:buBlip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-65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-65" charset="2"/>
        <a:buChar char="w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65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65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emf"/><Relationship Id="rId5" Type="http://schemas.openxmlformats.org/officeDocument/2006/relationships/image" Target="../media/image27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6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6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6.emf"/><Relationship Id="rId4" Type="http://schemas.openxmlformats.org/officeDocument/2006/relationships/image" Target="../media/image37.emf"/><Relationship Id="rId7" Type="http://schemas.openxmlformats.org/officeDocument/2006/relationships/image" Target="../media/image40.emf"/><Relationship Id="rId11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16" Type="http://schemas.openxmlformats.org/officeDocument/2006/relationships/image" Target="../media/image48.emf"/><Relationship Id="rId8" Type="http://schemas.openxmlformats.org/officeDocument/2006/relationships/image" Target="../media/image41.emf"/><Relationship Id="rId13" Type="http://schemas.openxmlformats.org/officeDocument/2006/relationships/image" Target="../media/image3.png"/><Relationship Id="rId10" Type="http://schemas.openxmlformats.org/officeDocument/2006/relationships/image" Target="../media/image43.emf"/><Relationship Id="rId5" Type="http://schemas.openxmlformats.org/officeDocument/2006/relationships/image" Target="../media/image38.emf"/><Relationship Id="rId15" Type="http://schemas.openxmlformats.org/officeDocument/2006/relationships/image" Target="../media/image47.emf"/><Relationship Id="rId12" Type="http://schemas.openxmlformats.org/officeDocument/2006/relationships/image" Target="../media/image45.emf"/><Relationship Id="rId17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9" Type="http://schemas.openxmlformats.org/officeDocument/2006/relationships/image" Target="../media/image42.emf"/><Relationship Id="rId3" Type="http://schemas.openxmlformats.org/officeDocument/2006/relationships/image" Target="../media/image36.emf"/><Relationship Id="rId18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2.emf"/><Relationship Id="rId4" Type="http://schemas.openxmlformats.org/officeDocument/2006/relationships/image" Target="../media/image52.emf"/><Relationship Id="rId7" Type="http://schemas.openxmlformats.org/officeDocument/2006/relationships/image" Target="../media/image55.emf"/><Relationship Id="rId11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16" Type="http://schemas.openxmlformats.org/officeDocument/2006/relationships/image" Target="../media/image64.emf"/><Relationship Id="rId8" Type="http://schemas.openxmlformats.org/officeDocument/2006/relationships/image" Target="../media/image56.emf"/><Relationship Id="rId13" Type="http://schemas.openxmlformats.org/officeDocument/2006/relationships/image" Target="../media/image61.emf"/><Relationship Id="rId10" Type="http://schemas.openxmlformats.org/officeDocument/2006/relationships/image" Target="../media/image58.emf"/><Relationship Id="rId5" Type="http://schemas.openxmlformats.org/officeDocument/2006/relationships/image" Target="../media/image53.emf"/><Relationship Id="rId15" Type="http://schemas.openxmlformats.org/officeDocument/2006/relationships/image" Target="../media/image63.emf"/><Relationship Id="rId12" Type="http://schemas.openxmlformats.org/officeDocument/2006/relationships/image" Target="../media/image60.emf"/><Relationship Id="rId17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9" Type="http://schemas.openxmlformats.org/officeDocument/2006/relationships/image" Target="../media/image57.emf"/><Relationship Id="rId3" Type="http://schemas.openxmlformats.org/officeDocument/2006/relationships/image" Target="../media/image51.emf"/><Relationship Id="rId18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5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4" Type="http://schemas.openxmlformats.org/officeDocument/2006/relationships/image" Target="../media/image68.emf"/><Relationship Id="rId10" Type="http://schemas.openxmlformats.org/officeDocument/2006/relationships/image" Target="../media/image74.emf"/><Relationship Id="rId5" Type="http://schemas.openxmlformats.org/officeDocument/2006/relationships/image" Target="../media/image69.emf"/><Relationship Id="rId7" Type="http://schemas.openxmlformats.org/officeDocument/2006/relationships/image" Target="../media/image71.emf"/><Relationship Id="rId11" Type="http://schemas.openxmlformats.org/officeDocument/2006/relationships/image" Target="../media/image75.emf"/><Relationship Id="rId1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9" Type="http://schemas.openxmlformats.org/officeDocument/2006/relationships/image" Target="../media/image73.emf"/><Relationship Id="rId3" Type="http://schemas.openxmlformats.org/officeDocument/2006/relationships/image" Target="../media/image3.png"/><Relationship Id="rId6" Type="http://schemas.openxmlformats.org/officeDocument/2006/relationships/image" Target="../media/image7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7" Type="http://schemas.openxmlformats.org/officeDocument/2006/relationships/image" Target="../media/image8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6" Type="http://schemas.openxmlformats.org/officeDocument/2006/relationships/image" Target="../media/image79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4" Type="http://schemas.openxmlformats.org/officeDocument/2006/relationships/image" Target="../media/image31.emf"/><Relationship Id="rId5" Type="http://schemas.openxmlformats.org/officeDocument/2006/relationships/image" Target="../media/image82.emf"/><Relationship Id="rId7" Type="http://schemas.openxmlformats.org/officeDocument/2006/relationships/image" Target="../media/image8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9" Type="http://schemas.openxmlformats.org/officeDocument/2006/relationships/image" Target="../media/image86.emf"/><Relationship Id="rId3" Type="http://schemas.openxmlformats.org/officeDocument/2006/relationships/image" Target="../media/image3.png"/><Relationship Id="rId6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4" Type="http://schemas.openxmlformats.org/officeDocument/2006/relationships/image" Target="../media/image88.png"/><Relationship Id="rId10" Type="http://schemas.openxmlformats.org/officeDocument/2006/relationships/image" Target="../media/image93.emf"/><Relationship Id="rId5" Type="http://schemas.openxmlformats.org/officeDocument/2006/relationships/image" Target="../media/image8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9" Type="http://schemas.openxmlformats.org/officeDocument/2006/relationships/image" Target="../media/image3.png"/><Relationship Id="rId3" Type="http://schemas.openxmlformats.org/officeDocument/2006/relationships/image" Target="../media/image87.png"/><Relationship Id="rId6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05.png"/><Relationship Id="rId4" Type="http://schemas.openxmlformats.org/officeDocument/2006/relationships/image" Target="../media/image95.png"/><Relationship Id="rId7" Type="http://schemas.openxmlformats.org/officeDocument/2006/relationships/image" Target="../media/image98.png"/><Relationship Id="rId11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0" Type="http://schemas.openxmlformats.org/officeDocument/2006/relationships/image" Target="../media/image101.png"/><Relationship Id="rId5" Type="http://schemas.openxmlformats.org/officeDocument/2006/relationships/image" Target="../media/image96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9" Type="http://schemas.openxmlformats.org/officeDocument/2006/relationships/image" Target="../media/image100.pn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16.png"/><Relationship Id="rId4" Type="http://schemas.openxmlformats.org/officeDocument/2006/relationships/image" Target="../media/image106.png"/><Relationship Id="rId7" Type="http://schemas.openxmlformats.org/officeDocument/2006/relationships/image" Target="../media/image109.png"/><Relationship Id="rId11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0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9" Type="http://schemas.openxmlformats.org/officeDocument/2006/relationships/image" Target="../media/image111.png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4" Type="http://schemas.openxmlformats.org/officeDocument/2006/relationships/image" Target="../media/image118.png"/><Relationship Id="rId10" Type="http://schemas.openxmlformats.org/officeDocument/2006/relationships/image" Target="../media/image124.png"/><Relationship Id="rId5" Type="http://schemas.openxmlformats.org/officeDocument/2006/relationships/image" Target="../media/image119.png"/><Relationship Id="rId7" Type="http://schemas.openxmlformats.org/officeDocument/2006/relationships/image" Target="../media/image121.png"/><Relationship Id="rId11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9" Type="http://schemas.openxmlformats.org/officeDocument/2006/relationships/image" Target="../media/image123.png"/><Relationship Id="rId3" Type="http://schemas.openxmlformats.org/officeDocument/2006/relationships/image" Target="../media/image3.png"/><Relationship Id="rId6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4" Type="http://schemas.openxmlformats.org/officeDocument/2006/relationships/image" Target="../media/image3.png"/><Relationship Id="rId10" Type="http://schemas.openxmlformats.org/officeDocument/2006/relationships/oleObject" Target="Macintosh%20HD:Users:anujsrivastava:Downloads:PSA_plos.doc!OLE_LINK2" TargetMode="External"/><Relationship Id="rId5" Type="http://schemas.openxmlformats.org/officeDocument/2006/relationships/image" Target="../media/image127.png"/><Relationship Id="rId7" Type="http://schemas.openxmlformats.org/officeDocument/2006/relationships/image" Target="../media/image129.png"/><Relationship Id="rId11" Type="http://schemas.openxmlformats.org/officeDocument/2006/relationships/image" Target="../media/image1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9" Type="http://schemas.openxmlformats.org/officeDocument/2006/relationships/image" Target="../media/image131.png"/><Relationship Id="rId3" Type="http://schemas.openxmlformats.org/officeDocument/2006/relationships/notesSlide" Target="../notesSlides/notesSlide26.xml"/><Relationship Id="rId6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2.png"/><Relationship Id="rId5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5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4" Type="http://schemas.openxmlformats.org/officeDocument/2006/relationships/image" Target="../media/image136.emf"/><Relationship Id="rId5" Type="http://schemas.openxmlformats.org/officeDocument/2006/relationships/image" Target="../media/image137.emf"/><Relationship Id="rId7" Type="http://schemas.openxmlformats.org/officeDocument/2006/relationships/image" Target="../media/image13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6" Type="http://schemas.openxmlformats.org/officeDocument/2006/relationships/image" Target="../media/image138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5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4" Type="http://schemas.openxmlformats.org/officeDocument/2006/relationships/image" Target="../media/image141.png"/><Relationship Id="rId10" Type="http://schemas.openxmlformats.org/officeDocument/2006/relationships/image" Target="../media/image147.png"/><Relationship Id="rId5" Type="http://schemas.openxmlformats.org/officeDocument/2006/relationships/image" Target="../media/image142.emf"/><Relationship Id="rId7" Type="http://schemas.openxmlformats.org/officeDocument/2006/relationships/image" Target="../media/image144.png"/><Relationship Id="rId11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9" Type="http://schemas.openxmlformats.org/officeDocument/2006/relationships/image" Target="../media/image146.png"/><Relationship Id="rId3" Type="http://schemas.openxmlformats.org/officeDocument/2006/relationships/image" Target="../media/image3.png"/><Relationship Id="rId6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0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5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5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5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6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9" Type="http://schemas.openxmlformats.org/officeDocument/2006/relationships/image" Target="../media/image16.emf"/><Relationship Id="rId3" Type="http://schemas.openxmlformats.org/officeDocument/2006/relationships/image" Target="../media/image3.png"/><Relationship Id="rId6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5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6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" y="1752600"/>
            <a:ext cx="7331927" cy="3340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2743200" y="2133600"/>
            <a:ext cx="33528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4338" name="Picture 3" descr="fsu.jp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5238496"/>
            <a:ext cx="1447800" cy="146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762000"/>
            <a:ext cx="8229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SHAPE THEORY USING GEOMETRY OF QUOTIENT SPACES: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zh-CN" sz="3600" dirty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 </a:t>
            </a:r>
            <a:r>
              <a:rPr lang="en-US" altLang="zh-CN" sz="36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        STORY</a:t>
            </a:r>
            <a:endParaRPr lang="en-US" altLang="zh-CN" sz="3600" dirty="0">
              <a:solidFill>
                <a:srgbClr val="FF3300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457200" y="3271837"/>
            <a:ext cx="8077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>
              <a:defRPr/>
            </a:pPr>
            <a:r>
              <a:rPr lang="en-US" sz="3200" dirty="0">
                <a:solidFill>
                  <a:srgbClr val="1A86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ANUJ SRIVASTAVA</a:t>
            </a:r>
          </a:p>
          <a:p>
            <a:pPr marL="457200" indent="-457200" algn="ctr">
              <a:defRPr/>
            </a:pPr>
            <a:endParaRPr lang="en-US" sz="3200" dirty="0">
              <a:solidFill>
                <a:srgbClr val="1A860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ahoma" charset="0"/>
            </a:endParaRPr>
          </a:p>
          <a:p>
            <a:pPr marL="457200" indent="-457200" algn="ctr">
              <a:defRPr/>
            </a:pPr>
            <a:r>
              <a:rPr lang="en-US" sz="3200" dirty="0">
                <a:solidFill>
                  <a:srgbClr val="1A86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Dept of Statistics</a:t>
            </a:r>
          </a:p>
          <a:p>
            <a:pPr marL="457200" indent="-457200" algn="ctr">
              <a:defRPr/>
            </a:pPr>
            <a:r>
              <a:rPr lang="en-US" sz="3200" dirty="0">
                <a:solidFill>
                  <a:srgbClr val="1A86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rPr>
              <a:t>Florida State University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09800"/>
            <a:ext cx="1143000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THREE PROBLEM AREAS OF INTEREST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85800" y="1143000"/>
            <a:ext cx="8458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40458C"/>
                </a:solidFill>
              </a:rPr>
              <a:t>Shape analysis of </a:t>
            </a:r>
            <a:r>
              <a:rPr lang="en-US" sz="2000" dirty="0" smtClean="0">
                <a:solidFill>
                  <a:srgbClr val="C92403"/>
                </a:solidFill>
              </a:rPr>
              <a:t>real-valued functions </a:t>
            </a:r>
            <a:r>
              <a:rPr lang="en-US" sz="2000" dirty="0" smtClean="0">
                <a:solidFill>
                  <a:srgbClr val="40458C"/>
                </a:solidFill>
              </a:rPr>
              <a:t>on [0,1]: </a:t>
            </a:r>
          </a:p>
          <a:p>
            <a:r>
              <a:rPr lang="en-US" sz="2000" dirty="0">
                <a:solidFill>
                  <a:srgbClr val="40458C"/>
                </a:solidFill>
              </a:rPr>
              <a:t>	</a:t>
            </a:r>
            <a:r>
              <a:rPr lang="en-US" sz="2000" dirty="0" smtClean="0">
                <a:solidFill>
                  <a:srgbClr val="0000FF"/>
                </a:solidFill>
              </a:rPr>
              <a:t>primary goal</a:t>
            </a:r>
            <a:r>
              <a:rPr lang="en-US" sz="2000" dirty="0" smtClean="0">
                <a:solidFill>
                  <a:srgbClr val="40458C"/>
                </a:solidFill>
              </a:rPr>
              <a:t>: joint registration of functions in a principled way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rgbClr val="40458C"/>
              </a:solidFill>
            </a:endParaRPr>
          </a:p>
          <a:p>
            <a:r>
              <a:rPr lang="en-US" sz="2000" dirty="0" smtClean="0">
                <a:solidFill>
                  <a:srgbClr val="40458C"/>
                </a:solidFill>
              </a:rPr>
              <a:t>2.   Shape analysis of </a:t>
            </a:r>
            <a:r>
              <a:rPr lang="en-US" sz="2000" dirty="0" smtClean="0">
                <a:solidFill>
                  <a:srgbClr val="C92403"/>
                </a:solidFill>
              </a:rPr>
              <a:t>curves in Euclidean spaces </a:t>
            </a:r>
            <a:r>
              <a:rPr lang="en-US" sz="2000" dirty="0" err="1" smtClean="0">
                <a:solidFill>
                  <a:srgbClr val="40458C"/>
                </a:solidFill>
              </a:rPr>
              <a:t>R</a:t>
            </a:r>
            <a:r>
              <a:rPr lang="en-US" sz="2000" baseline="30000" dirty="0" err="1" smtClean="0">
                <a:solidFill>
                  <a:srgbClr val="40458C"/>
                </a:solidFill>
              </a:rPr>
              <a:t>n</a:t>
            </a:r>
            <a:r>
              <a:rPr lang="en-US" sz="2000" dirty="0" smtClean="0">
                <a:solidFill>
                  <a:srgbClr val="40458C"/>
                </a:solidFill>
              </a:rPr>
              <a:t>: </a:t>
            </a:r>
          </a:p>
          <a:p>
            <a:r>
              <a:rPr lang="en-US" sz="2000" dirty="0">
                <a:solidFill>
                  <a:srgbClr val="40458C"/>
                </a:solidFill>
              </a:rPr>
              <a:t>	</a:t>
            </a:r>
            <a:r>
              <a:rPr lang="en-US" sz="2000" dirty="0" smtClean="0">
                <a:solidFill>
                  <a:srgbClr val="0000FF"/>
                </a:solidFill>
              </a:rPr>
              <a:t>primary goals</a:t>
            </a:r>
            <a:r>
              <a:rPr lang="en-US" sz="2000" dirty="0" smtClean="0">
                <a:solidFill>
                  <a:srgbClr val="40458C"/>
                </a:solidFill>
              </a:rPr>
              <a:t>: shape analysis of planar, closed curves	</a:t>
            </a:r>
          </a:p>
          <a:p>
            <a:r>
              <a:rPr lang="en-US" sz="2000" dirty="0">
                <a:solidFill>
                  <a:srgbClr val="40458C"/>
                </a:solidFill>
              </a:rPr>
              <a:t>	</a:t>
            </a:r>
            <a:r>
              <a:rPr lang="en-US" sz="2000" dirty="0" smtClean="0">
                <a:solidFill>
                  <a:srgbClr val="40458C"/>
                </a:solidFill>
              </a:rPr>
              <a:t>	          shape analysis of open curves in R</a:t>
            </a:r>
            <a:r>
              <a:rPr lang="en-US" sz="2000" baseline="30000" dirty="0" smtClean="0">
                <a:solidFill>
                  <a:srgbClr val="40458C"/>
                </a:solidFill>
              </a:rPr>
              <a:t>3</a:t>
            </a:r>
          </a:p>
          <a:p>
            <a:r>
              <a:rPr lang="en-US" sz="2000" dirty="0">
                <a:solidFill>
                  <a:srgbClr val="40458C"/>
                </a:solidFill>
              </a:rPr>
              <a:t>	</a:t>
            </a:r>
            <a:r>
              <a:rPr lang="en-US" sz="2000" dirty="0" smtClean="0">
                <a:solidFill>
                  <a:srgbClr val="40458C"/>
                </a:solidFill>
              </a:rPr>
              <a:t>	          shape analysis of curves in higher dimensions</a:t>
            </a:r>
          </a:p>
          <a:p>
            <a:r>
              <a:rPr lang="en-US" sz="2000" dirty="0">
                <a:solidFill>
                  <a:srgbClr val="40458C"/>
                </a:solidFill>
              </a:rPr>
              <a:t>	</a:t>
            </a:r>
            <a:r>
              <a:rPr lang="en-US" sz="2000" dirty="0" smtClean="0">
                <a:solidFill>
                  <a:srgbClr val="40458C"/>
                </a:solidFill>
              </a:rPr>
              <a:t>	          joint registration of multiple curves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rgbClr val="40458C"/>
              </a:solidFill>
            </a:endParaRPr>
          </a:p>
          <a:p>
            <a:pPr marL="457200" indent="-457200">
              <a:buAutoNum type="arabicPeriod"/>
            </a:pPr>
            <a:endParaRPr lang="en-US" sz="2000" dirty="0" smtClean="0">
              <a:solidFill>
                <a:srgbClr val="40458C"/>
              </a:solidFill>
            </a:endParaRPr>
          </a:p>
          <a:p>
            <a:r>
              <a:rPr lang="en-US" sz="2000" dirty="0" smtClean="0">
                <a:solidFill>
                  <a:srgbClr val="40458C"/>
                </a:solidFill>
              </a:rPr>
              <a:t>3.   Shape analysis of </a:t>
            </a:r>
            <a:r>
              <a:rPr lang="en-US" sz="2000" dirty="0" smtClean="0">
                <a:solidFill>
                  <a:srgbClr val="C92403"/>
                </a:solidFill>
              </a:rPr>
              <a:t>surfaces</a:t>
            </a:r>
            <a:r>
              <a:rPr lang="en-US" sz="2000" dirty="0" smtClean="0">
                <a:solidFill>
                  <a:srgbClr val="40458C"/>
                </a:solidFill>
              </a:rPr>
              <a:t> in R</a:t>
            </a:r>
            <a:r>
              <a:rPr lang="en-US" sz="2000" baseline="30000" dirty="0" smtClean="0">
                <a:solidFill>
                  <a:srgbClr val="40458C"/>
                </a:solidFill>
              </a:rPr>
              <a:t>3</a:t>
            </a:r>
            <a:r>
              <a:rPr lang="en-US" sz="2000" dirty="0" smtClean="0">
                <a:solidFill>
                  <a:srgbClr val="40458C"/>
                </a:solidFill>
              </a:rPr>
              <a:t>:</a:t>
            </a:r>
          </a:p>
          <a:p>
            <a:r>
              <a:rPr lang="en-US" sz="2000" dirty="0">
                <a:solidFill>
                  <a:srgbClr val="40458C"/>
                </a:solidFill>
              </a:rPr>
              <a:t>	</a:t>
            </a:r>
            <a:r>
              <a:rPr lang="en-US" sz="2000" dirty="0" smtClean="0">
                <a:solidFill>
                  <a:srgbClr val="0000FF"/>
                </a:solidFill>
              </a:rPr>
              <a:t>primary </a:t>
            </a:r>
            <a:r>
              <a:rPr lang="en-US" sz="2000" dirty="0">
                <a:solidFill>
                  <a:srgbClr val="0000FF"/>
                </a:solidFill>
              </a:rPr>
              <a:t>goals</a:t>
            </a:r>
            <a:r>
              <a:rPr lang="en-US" sz="2000" dirty="0">
                <a:solidFill>
                  <a:srgbClr val="40458C"/>
                </a:solidFill>
              </a:rPr>
              <a:t>: shape analysis of </a:t>
            </a:r>
            <a:r>
              <a:rPr lang="en-US" sz="2000" dirty="0" smtClean="0">
                <a:solidFill>
                  <a:srgbClr val="40458C"/>
                </a:solidFill>
              </a:rPr>
              <a:t>closed surfaces (medical)</a:t>
            </a:r>
            <a:r>
              <a:rPr lang="en-US" sz="2000" dirty="0">
                <a:solidFill>
                  <a:srgbClr val="40458C"/>
                </a:solidFill>
              </a:rPr>
              <a:t>	</a:t>
            </a:r>
          </a:p>
          <a:p>
            <a:r>
              <a:rPr lang="en-US" sz="2000" dirty="0">
                <a:solidFill>
                  <a:srgbClr val="40458C"/>
                </a:solidFill>
              </a:rPr>
              <a:t>		          shape analysis of </a:t>
            </a:r>
            <a:r>
              <a:rPr lang="en-US" sz="2000" dirty="0" smtClean="0">
                <a:solidFill>
                  <a:srgbClr val="40458C"/>
                </a:solidFill>
              </a:rPr>
              <a:t>disk-like surfaces (faces)</a:t>
            </a:r>
            <a:endParaRPr lang="en-US" sz="2000" dirty="0">
              <a:solidFill>
                <a:srgbClr val="40458C"/>
              </a:solidFill>
            </a:endParaRPr>
          </a:p>
          <a:p>
            <a:r>
              <a:rPr lang="en-US" sz="2000" dirty="0">
                <a:solidFill>
                  <a:srgbClr val="40458C"/>
                </a:solidFill>
              </a:rPr>
              <a:t>		          shape analysis of </a:t>
            </a:r>
            <a:r>
              <a:rPr lang="en-US" sz="2000" dirty="0" smtClean="0">
                <a:solidFill>
                  <a:srgbClr val="40458C"/>
                </a:solidFill>
              </a:rPr>
              <a:t>quadrilateral surfaces (images)</a:t>
            </a:r>
            <a:endParaRPr lang="en-US" sz="2000" dirty="0">
              <a:solidFill>
                <a:srgbClr val="40458C"/>
              </a:solidFill>
            </a:endParaRPr>
          </a:p>
          <a:p>
            <a:r>
              <a:rPr lang="en-US" sz="2000" dirty="0">
                <a:solidFill>
                  <a:srgbClr val="40458C"/>
                </a:solidFill>
              </a:rPr>
              <a:t>		          joint registration of multiple </a:t>
            </a:r>
            <a:r>
              <a:rPr lang="en-US" sz="2000" dirty="0" smtClean="0">
                <a:solidFill>
                  <a:srgbClr val="40458C"/>
                </a:solidFill>
              </a:rPr>
              <a:t>surfaces</a:t>
            </a:r>
          </a:p>
          <a:p>
            <a:endParaRPr lang="en-US" sz="2000" dirty="0">
              <a:solidFill>
                <a:srgbClr val="40458C"/>
              </a:solidFill>
            </a:endParaRPr>
          </a:p>
        </p:txBody>
      </p:sp>
      <p:pic>
        <p:nvPicPr>
          <p:cNvPr id="1638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837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MATHEMATICAL FRAMEWORK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963579"/>
            <a:ext cx="8547101" cy="15540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" y="1532692"/>
            <a:ext cx="876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200" dirty="0" smtClean="0">
                <a:latin typeface="Tahoma" charset="0"/>
              </a:rPr>
              <a:t>The overall distance between two shapes is given by: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200" y="4549914"/>
            <a:ext cx="3538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registration over</a:t>
            </a:r>
          </a:p>
          <a:p>
            <a:r>
              <a:rPr lang="en-US" sz="2000" dirty="0" smtClean="0">
                <a:latin typeface="Tahoma" charset="0"/>
              </a:rPr>
              <a:t>rotation and parameterization 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919751" y="4401979"/>
            <a:ext cx="3398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finding geodesics using path </a:t>
            </a:r>
          </a:p>
          <a:p>
            <a:r>
              <a:rPr lang="en-US" sz="2000" dirty="0" smtClean="0">
                <a:latin typeface="Tahoma" charset="0"/>
              </a:rPr>
              <a:t>straightening</a:t>
            </a:r>
            <a:endParaRPr lang="en-US" sz="2000" dirty="0"/>
          </a:p>
        </p:txBody>
      </p:sp>
      <p:sp>
        <p:nvSpPr>
          <p:cNvPr id="20" name="Right Brace 19"/>
          <p:cNvSpPr/>
          <p:nvPr/>
        </p:nvSpPr>
        <p:spPr bwMode="auto">
          <a:xfrm flipH="1">
            <a:off x="4495800" y="1066800"/>
            <a:ext cx="609600" cy="5791200"/>
          </a:xfrm>
          <a:prstGeom prst="rightBrace">
            <a:avLst>
              <a:gd name="adj1" fmla="val 93750"/>
              <a:gd name="adj2" fmla="val 60655"/>
            </a:avLst>
          </a:prstGeom>
          <a:solidFill>
            <a:schemeClr val="bg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bliqueTopLeft">
              <a:rot lat="0" lon="0" rev="5400000"/>
            </a:camera>
            <a:lightRig rig="threePt" dir="t"/>
          </a:scene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16200000" flipV="1">
            <a:off x="-38100" y="3754279"/>
            <a:ext cx="14478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4125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2000" y="41910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58C"/>
                </a:solidFill>
              </a:rPr>
              <a:t>F</a:t>
            </a:r>
            <a:r>
              <a:rPr lang="en-US" sz="2000" dirty="0" smtClean="0">
                <a:solidFill>
                  <a:srgbClr val="40458C"/>
                </a:solidFill>
              </a:rPr>
              <a:t>unction data</a:t>
            </a:r>
            <a:endParaRPr lang="en-US" sz="2000" dirty="0">
              <a:solidFill>
                <a:srgbClr val="40458C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8686800" cy="86237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1. ANALYSIS OF REAL-VALUED FUNCTIONS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286000"/>
            <a:ext cx="2432594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990600"/>
            <a:ext cx="2432594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5806" y="3505200"/>
            <a:ext cx="2432594" cy="182880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0" idx="3"/>
          </p:cNvCxnSpPr>
          <p:nvPr/>
        </p:nvCxnSpPr>
        <p:spPr bwMode="auto">
          <a:xfrm flipV="1">
            <a:off x="2965994" y="2057400"/>
            <a:ext cx="1072606" cy="1143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B0F0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971800" y="3352800"/>
            <a:ext cx="1219200" cy="1143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B0F0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6172200" y="1524000"/>
            <a:ext cx="212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ahoma" charset="0"/>
              </a:rPr>
              <a:t>Aligned functions</a:t>
            </a:r>
          </a:p>
          <a:p>
            <a:r>
              <a:rPr lang="en-US" sz="2000" dirty="0" smtClean="0">
                <a:latin typeface="Tahoma" charset="0"/>
              </a:rPr>
              <a:t>   “</a:t>
            </a:r>
            <a:r>
              <a:rPr lang="en-US" sz="2000" dirty="0" err="1" smtClean="0">
                <a:latin typeface="Tahoma" charset="0"/>
              </a:rPr>
              <a:t>y</a:t>
            </a:r>
            <a:r>
              <a:rPr lang="en-US" sz="2000" dirty="0" smtClean="0">
                <a:latin typeface="Tahoma" charset="0"/>
              </a:rPr>
              <a:t> variability”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6019800" y="3962400"/>
            <a:ext cx="2236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ahoma" charset="0"/>
              </a:rPr>
              <a:t>Warping functions</a:t>
            </a:r>
          </a:p>
          <a:p>
            <a:r>
              <a:rPr lang="en-US" sz="2000" dirty="0" smtClean="0">
                <a:latin typeface="Tahoma" charset="0"/>
              </a:rPr>
              <a:t>   “</a:t>
            </a:r>
            <a:r>
              <a:rPr lang="en-US" sz="2000" dirty="0" err="1" smtClean="0">
                <a:latin typeface="Tahoma" charset="0"/>
              </a:rPr>
              <a:t>x</a:t>
            </a:r>
            <a:r>
              <a:rPr lang="en-US" sz="2000" dirty="0" smtClean="0">
                <a:latin typeface="Tahoma" charset="0"/>
              </a:rPr>
              <a:t> variability”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023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1. ANALYSIS OF REAL-VALUED FUNCTIONS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52400" y="1143000"/>
            <a:ext cx="7620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Space</a:t>
            </a:r>
            <a:r>
              <a:rPr lang="en-US" sz="2000" dirty="0" smtClean="0">
                <a:solidFill>
                  <a:srgbClr val="40458C"/>
                </a:solidFill>
              </a:rPr>
              <a:t>: </a:t>
            </a:r>
          </a:p>
          <a:p>
            <a:pPr lvl="1"/>
            <a:endParaRPr lang="en-US" sz="2000" dirty="0">
              <a:solidFill>
                <a:srgbClr val="40458C"/>
              </a:solidFill>
            </a:endParaRPr>
          </a:p>
          <a:p>
            <a:pPr lvl="1"/>
            <a:endParaRPr lang="en-US" sz="2000" dirty="0" smtClean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Group</a:t>
            </a:r>
            <a:r>
              <a:rPr lang="en-US" sz="2000" dirty="0" smtClean="0">
                <a:solidFill>
                  <a:srgbClr val="40458C"/>
                </a:solidFill>
              </a:rPr>
              <a:t>: </a:t>
            </a: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marL="914400" lvl="1" indent="-457200">
              <a:buFont typeface="Arial"/>
              <a:buChar char="•"/>
            </a:pPr>
            <a:endParaRPr lang="en-US" sz="2000" dirty="0" smtClean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Interested in Quotient space</a:t>
            </a: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Riemannian Metric</a:t>
            </a:r>
            <a:r>
              <a:rPr lang="en-US" sz="2000" dirty="0" smtClean="0">
                <a:solidFill>
                  <a:srgbClr val="40458C"/>
                </a:solidFill>
              </a:rPr>
              <a:t>: Fisher-</a:t>
            </a:r>
            <a:r>
              <a:rPr lang="en-US" sz="2000" dirty="0" err="1" smtClean="0">
                <a:solidFill>
                  <a:srgbClr val="40458C"/>
                </a:solidFill>
              </a:rPr>
              <a:t>Rao</a:t>
            </a:r>
            <a:r>
              <a:rPr lang="en-US" sz="2000" dirty="0" smtClean="0">
                <a:solidFill>
                  <a:srgbClr val="40458C"/>
                </a:solidFill>
              </a:rPr>
              <a:t> metric</a:t>
            </a:r>
          </a:p>
          <a:p>
            <a:pPr marL="914400" lvl="1" indent="-457200">
              <a:buFont typeface="Arial"/>
              <a:buChar char="•"/>
            </a:pPr>
            <a:endParaRPr lang="en-US" sz="2000" dirty="0" smtClean="0">
              <a:solidFill>
                <a:srgbClr val="40458C"/>
              </a:solidFill>
            </a:endParaRP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marL="914400" lvl="1" indent="-457200">
              <a:buFont typeface="Arial"/>
              <a:buChar char="•"/>
            </a:pPr>
            <a:endParaRPr lang="en-US" sz="2000" dirty="0" smtClean="0">
              <a:solidFill>
                <a:srgbClr val="40458C"/>
              </a:solidFill>
            </a:endParaRPr>
          </a:p>
          <a:p>
            <a:pPr lvl="2"/>
            <a:r>
              <a:rPr lang="en-US" sz="2000" dirty="0" smtClean="0">
                <a:solidFill>
                  <a:srgbClr val="2004C8"/>
                </a:solidFill>
              </a:rPr>
              <a:t>Since the group action is by </a:t>
            </a:r>
            <a:r>
              <a:rPr lang="en-US" sz="2000" dirty="0" err="1" smtClean="0">
                <a:solidFill>
                  <a:srgbClr val="2004C8"/>
                </a:solidFill>
              </a:rPr>
              <a:t>isometries</a:t>
            </a:r>
            <a:r>
              <a:rPr lang="en-US" sz="2000" dirty="0" smtClean="0">
                <a:solidFill>
                  <a:srgbClr val="2004C8"/>
                </a:solidFill>
              </a:rPr>
              <a:t>, F-R metric descends to the quotient space.</a:t>
            </a:r>
            <a:r>
              <a:rPr lang="en-US" sz="2000" dirty="0" smtClean="0">
                <a:solidFill>
                  <a:srgbClr val="C92403"/>
                </a:solidFill>
              </a:rPr>
              <a:t> </a:t>
            </a:r>
          </a:p>
          <a:p>
            <a:pPr lvl="2"/>
            <a:r>
              <a:rPr lang="en-US" sz="2000" dirty="0" smtClean="0">
                <a:solidFill>
                  <a:srgbClr val="40458C"/>
                </a:solidFill>
              </a:rPr>
              <a:t> </a:t>
            </a:r>
          </a:p>
          <a:p>
            <a:r>
              <a:rPr lang="en-US" sz="2000" dirty="0">
                <a:solidFill>
                  <a:srgbClr val="40458C"/>
                </a:solidFill>
              </a:rPr>
              <a:t> </a:t>
            </a:r>
            <a:r>
              <a:rPr lang="en-US" sz="2000" dirty="0" smtClean="0">
                <a:solidFill>
                  <a:srgbClr val="40458C"/>
                </a:solidFill>
              </a:rPr>
              <a:t>    </a:t>
            </a:r>
            <a:r>
              <a:rPr lang="en-US" sz="2000" dirty="0" smtClean="0">
                <a:solidFill>
                  <a:srgbClr val="C92403"/>
                </a:solidFill>
              </a:rPr>
              <a:t>Square-Root Velocity Function (SRVF)</a:t>
            </a:r>
            <a:r>
              <a:rPr lang="en-US" sz="2000" dirty="0" smtClean="0">
                <a:solidFill>
                  <a:srgbClr val="40458C"/>
                </a:solidFill>
              </a:rPr>
              <a:t>:</a:t>
            </a:r>
          </a:p>
          <a:p>
            <a:endParaRPr lang="en-US" sz="2000" dirty="0">
              <a:solidFill>
                <a:srgbClr val="40458C"/>
              </a:solidFill>
            </a:endParaRPr>
          </a:p>
          <a:p>
            <a:r>
              <a:rPr lang="en-US" sz="2000" dirty="0">
                <a:solidFill>
                  <a:srgbClr val="40458C"/>
                </a:solidFill>
              </a:rPr>
              <a:t> </a:t>
            </a:r>
            <a:r>
              <a:rPr lang="en-US" sz="2000" dirty="0" smtClean="0">
                <a:solidFill>
                  <a:srgbClr val="40458C"/>
                </a:solidFill>
              </a:rPr>
              <a:t>    </a:t>
            </a:r>
            <a:r>
              <a:rPr lang="en-US" sz="2000" dirty="0" smtClean="0">
                <a:solidFill>
                  <a:srgbClr val="C92403"/>
                </a:solidFill>
              </a:rPr>
              <a:t>Under SRVF, F-R metric becomes L</a:t>
            </a:r>
            <a:r>
              <a:rPr lang="en-US" sz="2000" baseline="30000" dirty="0" smtClean="0">
                <a:solidFill>
                  <a:srgbClr val="C92403"/>
                </a:solidFill>
              </a:rPr>
              <a:t>2 </a:t>
            </a:r>
            <a:r>
              <a:rPr lang="en-US" sz="2000" dirty="0" smtClean="0">
                <a:solidFill>
                  <a:srgbClr val="C92403"/>
                </a:solidFill>
              </a:rPr>
              <a:t>metric </a:t>
            </a:r>
          </a:p>
        </p:txBody>
      </p:sp>
      <p:pic>
        <p:nvPicPr>
          <p:cNvPr id="1638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6311900" cy="3175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3600"/>
            <a:ext cx="7226300" cy="317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8000"/>
            <a:ext cx="5842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3810000"/>
            <a:ext cx="4529137" cy="77882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5562600"/>
            <a:ext cx="1917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3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MULTIPLE REGISTRATION PROBLEM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524000"/>
            <a:ext cx="6324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8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273040"/>
            <a:ext cx="1595932" cy="12801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068" y="5273040"/>
            <a:ext cx="1595932" cy="1280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868" y="5273040"/>
            <a:ext cx="1595932" cy="12801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068" y="5273040"/>
            <a:ext cx="1595932" cy="12801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5273040"/>
            <a:ext cx="1595933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62200"/>
            <a:ext cx="1709928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2362200"/>
            <a:ext cx="1709928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5200" y="2362200"/>
            <a:ext cx="1709928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1600" y="2362200"/>
            <a:ext cx="170992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3072" y="2362200"/>
            <a:ext cx="1709928" cy="13716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>
            <a:off x="152400" y="22860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COMPARISONS WITH OTHER METHODS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10000"/>
            <a:ext cx="1709928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000" y="3810000"/>
            <a:ext cx="1709928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05200" y="3810000"/>
            <a:ext cx="1709928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57800" y="3810000"/>
            <a:ext cx="1709928" cy="13716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18288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5814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578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0104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53072" y="3810000"/>
            <a:ext cx="1709928" cy="13716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 bwMode="auto">
          <a:xfrm>
            <a:off x="152400" y="38100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6200" y="519684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89665" y="1752600"/>
            <a:ext cx="166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Original Data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209800" y="1752600"/>
            <a:ext cx="1220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AUTC [4]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962400" y="1752600"/>
            <a:ext cx="110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SMR [3]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604718" y="1752600"/>
            <a:ext cx="996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MM [7]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7162800" y="1752600"/>
            <a:ext cx="1524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Our Method</a:t>
            </a:r>
            <a:endParaRPr lang="en-US" sz="2000" dirty="0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52400" y="16002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775465" y="990600"/>
            <a:ext cx="2449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Simulated Datasets: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81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257800"/>
            <a:ext cx="1709928" cy="1371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257800"/>
            <a:ext cx="1709928" cy="1371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872" y="5257800"/>
            <a:ext cx="1709928" cy="1371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5257800"/>
            <a:ext cx="1709928" cy="1371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5257800"/>
            <a:ext cx="1709928" cy="13716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 bwMode="auto">
          <a:xfrm>
            <a:off x="76200" y="519684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" y="3810000"/>
            <a:ext cx="1709928" cy="1371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3810000"/>
            <a:ext cx="1709928" cy="1371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0" y="3810000"/>
            <a:ext cx="1709928" cy="1371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7800" y="3810000"/>
            <a:ext cx="1709928" cy="1371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6600" y="3810000"/>
            <a:ext cx="1709928" cy="1371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7872" y="2362200"/>
            <a:ext cx="1709928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" y="2362200"/>
            <a:ext cx="1709928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2362200"/>
            <a:ext cx="1709928" cy="1371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7800" y="2362200"/>
            <a:ext cx="1709928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6600" y="2362200"/>
            <a:ext cx="1709928" cy="1371600"/>
          </a:xfrm>
          <a:prstGeom prst="rect">
            <a:avLst/>
          </a:prstGeom>
        </p:spPr>
      </p:pic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COMPARISONS WITH OTHER METHODS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8288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5814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578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010400" y="1600200"/>
            <a:ext cx="0" cy="5029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52400" y="22860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89665" y="1752600"/>
            <a:ext cx="166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Original Data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209800" y="1752600"/>
            <a:ext cx="1220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AUTC [4]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962400" y="1752600"/>
            <a:ext cx="110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SMR [3]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604718" y="1752600"/>
            <a:ext cx="996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MM [7]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7162800" y="1752600"/>
            <a:ext cx="1524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Our Method</a:t>
            </a:r>
            <a:endParaRPr lang="en-US" sz="2000" dirty="0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52400" y="16002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775465" y="990600"/>
            <a:ext cx="1816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Real Datasets: </a:t>
            </a:r>
            <a:endParaRPr lang="en-US" sz="2000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52400" y="3810000"/>
            <a:ext cx="8839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90E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2689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STUDIES ON DIFFICULT DATASETS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047" t="5820" r="7674" b="5737"/>
          <a:stretch/>
        </p:blipFill>
        <p:spPr>
          <a:xfrm>
            <a:off x="1102305" y="1595831"/>
            <a:ext cx="7432095" cy="2366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906" t="5360" r="8236" b="6872"/>
          <a:stretch/>
        </p:blipFill>
        <p:spPr>
          <a:xfrm>
            <a:off x="1219200" y="3962400"/>
            <a:ext cx="7302212" cy="2626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465" y="990600"/>
            <a:ext cx="5508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(Steve </a:t>
            </a:r>
            <a:r>
              <a:rPr lang="en-US" sz="2000" dirty="0" err="1" smtClean="0"/>
              <a:t>Marron</a:t>
            </a:r>
            <a:r>
              <a:rPr lang="en-US" sz="2000" dirty="0" smtClean="0"/>
              <a:t> and </a:t>
            </a:r>
            <a:r>
              <a:rPr lang="en-US" sz="2000" dirty="0" smtClean="0"/>
              <a:t>Adelaide Proteomics Group)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033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76200" y="4495799"/>
            <a:ext cx="8915400" cy="234271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6200" y="2209800"/>
            <a:ext cx="8763000" cy="2438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 </a:t>
            </a: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A CONSISTENT ESTIMATOR OF SIGNAL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2419290"/>
            <a:ext cx="769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Theorem 1: </a:t>
            </a:r>
            <a:r>
              <a:rPr lang="en-US" sz="2000" dirty="0" err="1" smtClean="0">
                <a:latin typeface="Tahoma" charset="0"/>
              </a:rPr>
              <a:t>Karcher</a:t>
            </a:r>
            <a:r>
              <a:rPr lang="en-US" sz="2000" dirty="0" smtClean="0">
                <a:latin typeface="Tahoma" charset="0"/>
              </a:rPr>
              <a:t> mean of           is        within a constant.</a:t>
            </a:r>
            <a:endParaRPr lang="en-US" sz="2000" dirty="0">
              <a:latin typeface="Tahom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" y="4705290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Theorem 2: A specific element of that mean is a consistent estimator of g </a:t>
            </a:r>
            <a:endParaRPr lang="en-US" sz="2000" dirty="0"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504890"/>
            <a:ext cx="769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Goal: Given observed        or        , estimate        or    .</a:t>
            </a:r>
            <a:endParaRPr lang="en-US" sz="2000" dirty="0">
              <a:latin typeface="Tahom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1581090"/>
            <a:ext cx="508000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1568390"/>
            <a:ext cx="4953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300" y="1568390"/>
            <a:ext cx="520700" cy="31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657290"/>
            <a:ext cx="139700" cy="20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2501900"/>
            <a:ext cx="660400" cy="31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2489200"/>
            <a:ext cx="381000" cy="33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2965142"/>
            <a:ext cx="8458200" cy="1149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5252991"/>
            <a:ext cx="7663249" cy="13764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2000" y="1066800"/>
            <a:ext cx="15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 smtClean="0">
                <a:latin typeface="Tahoma" charset="0"/>
              </a:rPr>
              <a:t>Setup:  Let </a:t>
            </a:r>
            <a:endParaRPr lang="en-US" sz="2000" dirty="0">
              <a:latin typeface="Tahoma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28" y="1111130"/>
            <a:ext cx="2451100" cy="317500"/>
          </a:xfrm>
          <a:prstGeom prst="rect">
            <a:avLst/>
          </a:prstGeom>
          <a:ln w="19050" cmpd="sng">
            <a:solidFill>
              <a:srgbClr val="08091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0965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AN EXAMPLE OF SIGNAL ESTIMATION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2258291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371600"/>
            <a:ext cx="2258291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1371600"/>
            <a:ext cx="2258291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3886200"/>
            <a:ext cx="2336268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886200"/>
            <a:ext cx="2258291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3200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Original Signal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52800" y="3200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019800" y="31812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Aligned functions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57150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Estimated Signal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5715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Error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3447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28600" y="3657600"/>
            <a:ext cx="8686800" cy="27432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latin typeface="Tahoma" pitchFamily="-65" charset="0"/>
                <a:ea typeface="宋体" pitchFamily="-65" charset="-122"/>
                <a:cs typeface="宋体" pitchFamily="-65" charset="-122"/>
              </a:rPr>
              <a:t>FRAMEWORK: WHAT CAN IT DO?</a:t>
            </a:r>
            <a:endParaRPr lang="en-US" altLang="zh-CN" sz="3000" dirty="0">
              <a:solidFill>
                <a:srgbClr val="FF3300"/>
              </a:solidFill>
              <a:latin typeface="Tahoma" pitchFamily="-65" charset="0"/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26627" name="Text Box 57"/>
          <p:cNvSpPr txBox="1">
            <a:spLocks noChangeArrowheads="1"/>
          </p:cNvSpPr>
          <p:nvPr/>
        </p:nvSpPr>
        <p:spPr bwMode="auto">
          <a:xfrm>
            <a:off x="152400" y="2462748"/>
            <a:ext cx="86868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14400" lvl="1" indent="-457200">
              <a:spcBef>
                <a:spcPct val="50000"/>
              </a:spcBef>
              <a:buFontTx/>
              <a:buAutoNum type="arabicPeriod"/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Pairwise 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  <a:cs typeface="宋体" charset="-122"/>
              </a:rPr>
              <a:t>distances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 between shapes. </a:t>
            </a:r>
          </a:p>
          <a:p>
            <a:pPr marL="914400" lvl="1" indent="-457200">
              <a:spcBef>
                <a:spcPct val="50000"/>
              </a:spcBef>
              <a:buFontTx/>
              <a:buAutoNum type="arabicPeriod"/>
            </a:pP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  <a:cs typeface="宋体" charset="-122"/>
              </a:rPr>
              <a:t>Invariance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 to nuisance groups (re-parameterization) and result in pairwise registrations.</a:t>
            </a:r>
          </a:p>
          <a:p>
            <a:pPr marL="914400" lvl="1" indent="-457200">
              <a:spcBef>
                <a:spcPct val="50000"/>
              </a:spcBef>
              <a:buFontTx/>
              <a:buAutoNum type="arabicPeriod"/>
            </a:pPr>
            <a:r>
              <a:rPr lang="en-US" altLang="zh-CN" sz="2000" dirty="0">
                <a:ea typeface="宋体" charset="-122"/>
                <a:cs typeface="宋体" charset="-122"/>
              </a:rPr>
              <a:t>D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efinitions 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of 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  <a:cs typeface="宋体" charset="-122"/>
              </a:rPr>
              <a:t>means and </a:t>
            </a:r>
            <a:r>
              <a:rPr lang="en-US" altLang="zh-CN" sz="2000" dirty="0" err="1" smtClean="0">
                <a:solidFill>
                  <a:srgbClr val="FF0000"/>
                </a:solidFill>
                <a:ea typeface="宋体" charset="-122"/>
                <a:cs typeface="宋体" charset="-122"/>
              </a:rPr>
              <a:t>covariances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  <a:cs typeface="宋体" charset="-122"/>
              </a:rPr>
              <a:t> 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while respecting invariance.</a:t>
            </a:r>
            <a:endParaRPr lang="en-US" altLang="zh-CN" sz="2000" dirty="0" smtClean="0">
              <a:solidFill>
                <a:srgbClr val="FF0000"/>
              </a:solidFill>
              <a:ea typeface="宋体" charset="-122"/>
              <a:cs typeface="宋体" charset="-122"/>
            </a:endParaRPr>
          </a:p>
          <a:p>
            <a:pPr marL="914400" lvl="1" indent="-457200">
              <a:spcBef>
                <a:spcPct val="50000"/>
              </a:spcBef>
              <a:buFontTx/>
              <a:buAutoNum type="arabicPeriod"/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Leads to 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  <a:cs typeface="宋体" charset="-122"/>
              </a:rPr>
              <a:t>probability distributions 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on appropriate manifolds. The probabilities can then be used to compare ensembles. </a:t>
            </a:r>
            <a:endParaRPr lang="en-US" altLang="zh-CN" sz="2000" dirty="0">
              <a:ea typeface="宋体" charset="-122"/>
              <a:cs typeface="宋体" charset="-122"/>
            </a:endParaRPr>
          </a:p>
          <a:p>
            <a:pPr marL="914400" lvl="1" indent="-457200">
              <a:spcBef>
                <a:spcPct val="50000"/>
              </a:spcBef>
              <a:buFontTx/>
              <a:buAutoNum type="arabicPeriod"/>
            </a:pPr>
            <a:r>
              <a:rPr lang="en-US" altLang="zh-CN" sz="2000" dirty="0" smtClean="0">
                <a:ea typeface="宋体" charset="-122"/>
                <a:cs typeface="宋体" charset="-122"/>
              </a:rPr>
              <a:t>Principled approach for </a:t>
            </a:r>
            <a:r>
              <a:rPr lang="en-US" altLang="zh-CN" sz="2000" dirty="0" smtClean="0">
                <a:solidFill>
                  <a:srgbClr val="FF0000"/>
                </a:solidFill>
                <a:ea typeface="宋体" charset="-122"/>
                <a:cs typeface="宋体" charset="-122"/>
              </a:rPr>
              <a:t>multiple registration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 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(avoids separate cost functions 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for registration and distance – this is suboptimal). Comes with </a:t>
            </a:r>
            <a:r>
              <a:rPr lang="en-US" altLang="zh-CN" sz="2000" u="sng" dirty="0" smtClean="0">
                <a:ea typeface="宋体" charset="-122"/>
                <a:cs typeface="宋体" charset="-122"/>
              </a:rPr>
              <a:t>theoretical support </a:t>
            </a:r>
            <a:r>
              <a:rPr lang="en-US" altLang="zh-CN" sz="2000" dirty="0" smtClean="0">
                <a:ea typeface="宋体" charset="-122"/>
                <a:cs typeface="宋体" charset="-122"/>
              </a:rPr>
              <a:t>– consistency of estimation. </a:t>
            </a:r>
          </a:p>
        </p:txBody>
      </p:sp>
      <p:pic>
        <p:nvPicPr>
          <p:cNvPr id="2662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1371600"/>
            <a:ext cx="4800600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Analysis on Quotient Spaces of Manifolds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384300"/>
            <a:ext cx="1143000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2</a:t>
            </a: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. SHAPE ANALYSIS OF CURVES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52400" y="1143000"/>
            <a:ext cx="7620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Space</a:t>
            </a:r>
            <a:r>
              <a:rPr lang="en-US" sz="2000" dirty="0" smtClean="0">
                <a:solidFill>
                  <a:srgbClr val="40458C"/>
                </a:solidFill>
              </a:rPr>
              <a:t>: </a:t>
            </a:r>
          </a:p>
          <a:p>
            <a:pPr lvl="1"/>
            <a:endParaRPr lang="en-US" sz="2000" dirty="0">
              <a:solidFill>
                <a:srgbClr val="40458C"/>
              </a:solidFill>
            </a:endParaRPr>
          </a:p>
          <a:p>
            <a:pPr lvl="1"/>
            <a:endParaRPr lang="en-US" sz="2000" dirty="0" smtClean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Group</a:t>
            </a:r>
            <a:r>
              <a:rPr lang="en-US" sz="2000" dirty="0" smtClean="0">
                <a:solidFill>
                  <a:srgbClr val="40458C"/>
                </a:solidFill>
              </a:rPr>
              <a:t>: </a:t>
            </a: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marL="914400" lvl="1" indent="-457200">
              <a:buFont typeface="Arial"/>
              <a:buChar char="•"/>
            </a:pPr>
            <a:endParaRPr lang="en-US" sz="2000" dirty="0" smtClean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Interested in Quotient space</a:t>
            </a:r>
            <a:r>
              <a:rPr lang="en-US" sz="2000" dirty="0" smtClean="0">
                <a:solidFill>
                  <a:srgbClr val="40458C"/>
                </a:solidFill>
              </a:rPr>
              <a:t>:           (and rotation)</a:t>
            </a: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Riemannian Metric</a:t>
            </a:r>
            <a:r>
              <a:rPr lang="en-US" sz="2000" dirty="0" smtClean="0">
                <a:solidFill>
                  <a:srgbClr val="40458C"/>
                </a:solidFill>
              </a:rPr>
              <a:t>: Elastic metric (Mio et al. 2007)</a:t>
            </a:r>
          </a:p>
          <a:p>
            <a:pPr marL="914400" lvl="1" indent="-457200">
              <a:buFont typeface="Arial"/>
              <a:buChar char="•"/>
            </a:pPr>
            <a:endParaRPr lang="en-US" sz="2000" dirty="0" smtClean="0">
              <a:solidFill>
                <a:srgbClr val="40458C"/>
              </a:solidFill>
            </a:endParaRP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marL="914400" lvl="1" indent="-457200">
              <a:buFont typeface="Arial"/>
              <a:buChar char="•"/>
            </a:pPr>
            <a:endParaRPr lang="en-US" sz="2000" dirty="0" smtClean="0">
              <a:solidFill>
                <a:srgbClr val="40458C"/>
              </a:solidFill>
            </a:endParaRPr>
          </a:p>
          <a:p>
            <a:pPr lvl="2"/>
            <a:r>
              <a:rPr lang="en-US" sz="2000" dirty="0" smtClean="0">
                <a:solidFill>
                  <a:srgbClr val="2004C8"/>
                </a:solidFill>
              </a:rPr>
              <a:t>Since the group action is by </a:t>
            </a:r>
            <a:r>
              <a:rPr lang="en-US" sz="2000" dirty="0" err="1" smtClean="0">
                <a:solidFill>
                  <a:srgbClr val="2004C8"/>
                </a:solidFill>
              </a:rPr>
              <a:t>isometries</a:t>
            </a:r>
            <a:r>
              <a:rPr lang="en-US" sz="2000" dirty="0" smtClean="0">
                <a:solidFill>
                  <a:srgbClr val="2004C8"/>
                </a:solidFill>
              </a:rPr>
              <a:t>, elastic metric descends to the quotient space. </a:t>
            </a:r>
          </a:p>
          <a:p>
            <a:pPr lvl="2"/>
            <a:r>
              <a:rPr lang="en-US" sz="2000" dirty="0" smtClean="0">
                <a:solidFill>
                  <a:srgbClr val="2004C8"/>
                </a:solidFill>
              </a:rPr>
              <a:t> </a:t>
            </a:r>
          </a:p>
          <a:p>
            <a:r>
              <a:rPr lang="en-US" sz="2000" dirty="0">
                <a:solidFill>
                  <a:srgbClr val="40458C"/>
                </a:solidFill>
              </a:rPr>
              <a:t> </a:t>
            </a:r>
            <a:r>
              <a:rPr lang="en-US" sz="2000" dirty="0" smtClean="0">
                <a:solidFill>
                  <a:srgbClr val="40458C"/>
                </a:solidFill>
              </a:rPr>
              <a:t>    </a:t>
            </a:r>
            <a:r>
              <a:rPr lang="en-US" sz="2000" dirty="0" smtClean="0">
                <a:solidFill>
                  <a:srgbClr val="C92403"/>
                </a:solidFill>
              </a:rPr>
              <a:t>Square-Root Velocity Function (SRVF)</a:t>
            </a:r>
            <a:r>
              <a:rPr lang="en-US" sz="2000" dirty="0" smtClean="0">
                <a:solidFill>
                  <a:srgbClr val="40458C"/>
                </a:solidFill>
              </a:rPr>
              <a:t>:</a:t>
            </a:r>
          </a:p>
          <a:p>
            <a:endParaRPr lang="en-US" sz="2000" dirty="0">
              <a:solidFill>
                <a:srgbClr val="40458C"/>
              </a:solidFill>
            </a:endParaRPr>
          </a:p>
          <a:p>
            <a:r>
              <a:rPr lang="en-US" sz="2000" dirty="0">
                <a:solidFill>
                  <a:srgbClr val="40458C"/>
                </a:solidFill>
              </a:rPr>
              <a:t> </a:t>
            </a:r>
            <a:r>
              <a:rPr lang="en-US" sz="2000" dirty="0" smtClean="0">
                <a:solidFill>
                  <a:srgbClr val="40458C"/>
                </a:solidFill>
              </a:rPr>
              <a:t>    </a:t>
            </a:r>
            <a:r>
              <a:rPr lang="en-US" sz="2000" dirty="0" smtClean="0">
                <a:solidFill>
                  <a:srgbClr val="C92403"/>
                </a:solidFill>
              </a:rPr>
              <a:t>Under SRVF, a particular elastic metric becomes L</a:t>
            </a:r>
            <a:r>
              <a:rPr lang="en-US" sz="2000" baseline="30000" dirty="0" smtClean="0">
                <a:solidFill>
                  <a:srgbClr val="C92403"/>
                </a:solidFill>
              </a:rPr>
              <a:t>2 </a:t>
            </a:r>
            <a:r>
              <a:rPr lang="en-US" sz="2000" dirty="0" smtClean="0">
                <a:solidFill>
                  <a:srgbClr val="C92403"/>
                </a:solidFill>
              </a:rPr>
              <a:t>metric </a:t>
            </a:r>
          </a:p>
        </p:txBody>
      </p:sp>
      <p:pic>
        <p:nvPicPr>
          <p:cNvPr id="1638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3600"/>
            <a:ext cx="7226300" cy="3175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11" y="1188878"/>
            <a:ext cx="64389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36" y="3054824"/>
            <a:ext cx="533400" cy="317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3581400"/>
            <a:ext cx="1968500" cy="368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5562600"/>
            <a:ext cx="2743200" cy="758359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9144000" cy="6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2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 bwMode="auto">
          <a:xfrm>
            <a:off x="0" y="1066800"/>
            <a:ext cx="9144000" cy="1981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172200" y="1447800"/>
            <a:ext cx="2590800" cy="99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9154" name="Picture 4" descr="geodesics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3875"/>
            <a:ext cx="29718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28"/>
          <p:cNvSpPr>
            <a:spLocks noChangeArrowheads="1"/>
          </p:cNvSpPr>
          <p:nvPr/>
        </p:nvSpPr>
        <p:spPr bwMode="auto">
          <a:xfrm>
            <a:off x="2514600" y="4356100"/>
            <a:ext cx="4811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-- The distance between        and        is </a:t>
            </a:r>
            <a:endParaRPr lang="en-US" sz="2000" dirty="0"/>
          </a:p>
        </p:txBody>
      </p:sp>
      <p:pic>
        <p:nvPicPr>
          <p:cNvPr id="49157" name="Picture 1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5054600"/>
            <a:ext cx="58674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3"/>
          <p:cNvSpPr>
            <a:spLocks noChangeArrowheads="1"/>
          </p:cNvSpPr>
          <p:nvPr/>
        </p:nvSpPr>
        <p:spPr bwMode="auto">
          <a:xfrm>
            <a:off x="1752600" y="5951538"/>
            <a:ext cx="6115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-- The solution comes from a gradient </a:t>
            </a: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method.</a:t>
            </a:r>
          </a:p>
          <a:p>
            <a:r>
              <a:rPr lang="en-US" sz="2000" dirty="0">
                <a:ea typeface="宋体" pitchFamily="-65" charset="-122"/>
                <a:cs typeface="宋体" pitchFamily="-65" charset="-122"/>
              </a:rPr>
              <a:t>    Dynamic programming is not applicable anymore.</a:t>
            </a:r>
            <a:endParaRPr lang="en-US" sz="2000" dirty="0"/>
          </a:p>
        </p:txBody>
      </p:sp>
      <p:pic>
        <p:nvPicPr>
          <p:cNvPr id="49159" name="Picture 15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394200"/>
            <a:ext cx="39211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6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4383088"/>
            <a:ext cx="4064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SHAPE SPACES OF CLOSED CURVES</a:t>
            </a:r>
          </a:p>
        </p:txBody>
      </p:sp>
      <p:sp>
        <p:nvSpPr>
          <p:cNvPr id="49162" name="Text Box 8"/>
          <p:cNvSpPr txBox="1">
            <a:spLocks noChangeArrowheads="1"/>
          </p:cNvSpPr>
          <p:nvPr/>
        </p:nvSpPr>
        <p:spPr bwMode="auto">
          <a:xfrm>
            <a:off x="304800" y="1066800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Closed </a:t>
            </a:r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Curves:</a:t>
            </a:r>
          </a:p>
        </p:txBody>
      </p:sp>
      <p:pic>
        <p:nvPicPr>
          <p:cNvPr id="49164" name="Picture 2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76400" y="2546350"/>
            <a:ext cx="31242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5" name="Picture 24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0200" y="2514600"/>
            <a:ext cx="2514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Picture 12" descr="fsu.jpg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00" y="1571625"/>
            <a:ext cx="8420100" cy="774700"/>
          </a:xfrm>
          <a:prstGeom prst="rect">
            <a:avLst/>
          </a:prstGeom>
        </p:spPr>
      </p:pic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2732087" y="3562350"/>
            <a:ext cx="56337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--</a:t>
            </a: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 The geodesics are obtained using a numerical </a:t>
            </a:r>
          </a:p>
          <a:p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	procedure </a:t>
            </a:r>
            <a:r>
              <a:rPr lang="en-US" sz="2000" dirty="0" smtClean="0">
                <a:ea typeface="宋体" pitchFamily="-65" charset="-122"/>
                <a:cs typeface="宋体" pitchFamily="-65" charset="-122"/>
              </a:rPr>
              <a:t>called </a:t>
            </a:r>
            <a:r>
              <a:rPr lang="en-US" sz="2000" dirty="0" smtClean="0">
                <a:solidFill>
                  <a:srgbClr val="FF6600"/>
                </a:solidFill>
                <a:ea typeface="宋体" pitchFamily="-65" charset="-122"/>
                <a:cs typeface="宋体" pitchFamily="-65" charset="-122"/>
              </a:rPr>
              <a:t>path straightening.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latin typeface="Tahoma" charset="0"/>
                <a:ea typeface="宋体" charset="-122"/>
                <a:cs typeface="宋体" charset="-122"/>
              </a:rPr>
              <a:t>GEODESICS BETWEEN SHAPES</a:t>
            </a:r>
          </a:p>
        </p:txBody>
      </p:sp>
      <p:pic>
        <p:nvPicPr>
          <p:cNvPr id="394243" name="Picture 3" descr="elastic_geodesi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219200"/>
            <a:ext cx="6400800" cy="4667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51205" name="Picture 4" descr="fsu.jp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3400" y="208002"/>
            <a:ext cx="838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IMPORTANCE OF ELASTIC ANALYSIS</a:t>
            </a:r>
          </a:p>
        </p:txBody>
      </p:sp>
      <p:pic>
        <p:nvPicPr>
          <p:cNvPr id="4096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0200"/>
            <a:ext cx="15525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371600"/>
            <a:ext cx="14478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2438400"/>
            <a:ext cx="1414462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2513" y="1335087"/>
            <a:ext cx="1233487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1200" y="1295400"/>
            <a:ext cx="9509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" y="3792538"/>
            <a:ext cx="53340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4545013"/>
            <a:ext cx="5334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71" name="Straight Connector 9"/>
          <p:cNvCxnSpPr>
            <a:cxnSpLocks noChangeShapeType="1"/>
          </p:cNvCxnSpPr>
          <p:nvPr/>
        </p:nvCxnSpPr>
        <p:spPr bwMode="auto">
          <a:xfrm>
            <a:off x="152400" y="3667125"/>
            <a:ext cx="8458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0972" name="Straight Connector 9"/>
          <p:cNvCxnSpPr>
            <a:cxnSpLocks noChangeShapeType="1"/>
          </p:cNvCxnSpPr>
          <p:nvPr/>
        </p:nvCxnSpPr>
        <p:spPr bwMode="auto">
          <a:xfrm>
            <a:off x="304800" y="5114925"/>
            <a:ext cx="8458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pic>
        <p:nvPicPr>
          <p:cNvPr id="40973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00400" y="5165725"/>
            <a:ext cx="57277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00400" y="5715000"/>
            <a:ext cx="57277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029200" y="914400"/>
            <a:ext cx="838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Elastic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8800" y="914400"/>
            <a:ext cx="13716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Non-Elastic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86400" y="4659313"/>
            <a:ext cx="838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Elastic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10200" y="3962400"/>
            <a:ext cx="1371600" cy="369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Non-Elastic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09800" y="5802313"/>
            <a:ext cx="838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Elastic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52600" y="5257800"/>
            <a:ext cx="1371600" cy="369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Non-Elastic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7541433" y="1907366"/>
            <a:ext cx="1543050" cy="1538317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16200000">
            <a:off x="6393545" y="2405745"/>
            <a:ext cx="1562986" cy="58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 bwMode="auto">
          <a:xfrm rot="5400000">
            <a:off x="4991100" y="2247900"/>
            <a:ext cx="28194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8001000" y="1458913"/>
            <a:ext cx="838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Elastic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latin typeface="Tahoma" charset="0"/>
                <a:ea typeface="宋体" charset="-122"/>
                <a:cs typeface="宋体" charset="-122"/>
              </a:rPr>
              <a:t>STATISTICAL SUMMARIES OF SHAPES</a:t>
            </a:r>
          </a:p>
        </p:txBody>
      </p:sp>
      <p:pic>
        <p:nvPicPr>
          <p:cNvPr id="53253" name="Picture 7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572000"/>
            <a:ext cx="1053737" cy="91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4572000"/>
            <a:ext cx="1085669" cy="914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4572000"/>
            <a:ext cx="801189" cy="9144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 bwMode="auto">
          <a:xfrm>
            <a:off x="0" y="1219200"/>
            <a:ext cx="5334000" cy="2286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295400"/>
            <a:ext cx="1024709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1295400"/>
            <a:ext cx="1024709" cy="9144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1295400"/>
            <a:ext cx="1024709" cy="9144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8291" y="1295400"/>
            <a:ext cx="1024709" cy="914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2362200"/>
            <a:ext cx="1024709" cy="91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0" y="2362200"/>
            <a:ext cx="1024709" cy="91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" y="2362200"/>
            <a:ext cx="1024709" cy="914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2362200"/>
            <a:ext cx="1024709" cy="914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800" y="2362200"/>
            <a:ext cx="1024709" cy="914400"/>
          </a:xfrm>
          <a:prstGeom prst="rect">
            <a:avLst/>
          </a:prstGeom>
        </p:spPr>
      </p:pic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562600" y="2057400"/>
            <a:ext cx="213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000" dirty="0" smtClean="0">
                <a:solidFill>
                  <a:srgbClr val="C92403"/>
                </a:solidFill>
                <a:ea typeface="宋体" pitchFamily="-65" charset="-122"/>
                <a:cs typeface="宋体" pitchFamily="-65" charset="-122"/>
              </a:rPr>
              <a:t>Sample shapes</a:t>
            </a:r>
            <a:endParaRPr lang="en-US" altLang="zh-CN" sz="2000" dirty="0">
              <a:solidFill>
                <a:srgbClr val="C92403"/>
              </a:solidFill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28600" y="3810000"/>
            <a:ext cx="838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200" dirty="0" err="1" smtClean="0">
                <a:solidFill>
                  <a:srgbClr val="C92403"/>
                </a:solidFill>
                <a:ea typeface="宋体" pitchFamily="-65" charset="-122"/>
                <a:cs typeface="宋体" pitchFamily="-65" charset="-122"/>
              </a:rPr>
              <a:t>Karcher</a:t>
            </a:r>
            <a:r>
              <a:rPr lang="en-US" altLang="zh-CN" sz="2200" dirty="0" smtClean="0">
                <a:solidFill>
                  <a:srgbClr val="C92403"/>
                </a:solidFill>
                <a:ea typeface="宋体" pitchFamily="-65" charset="-122"/>
                <a:cs typeface="宋体" pitchFamily="-65" charset="-122"/>
              </a:rPr>
              <a:t> Means</a:t>
            </a:r>
            <a:r>
              <a:rPr lang="en-US" altLang="zh-CN" sz="2200" dirty="0" smtClean="0">
                <a:ea typeface="宋体" pitchFamily="-65" charset="-122"/>
                <a:cs typeface="宋体" pitchFamily="-65" charset="-122"/>
              </a:rPr>
              <a:t>: Comparisons with Other Methods</a:t>
            </a:r>
            <a:endParaRPr lang="en-US" altLang="zh-CN" sz="22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09600" y="5695890"/>
            <a:ext cx="243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Active Shape</a:t>
            </a:r>
          </a:p>
          <a:p>
            <a:pPr algn="ctr"/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Models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3429000" y="5695890"/>
            <a:ext cx="243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Kendall’s Shape Analysis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6019800" y="5692914"/>
            <a:ext cx="243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Elastic Shape Analysis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431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WRAPPED DISTRIBUTIONS</a:t>
            </a:r>
            <a:endParaRPr lang="en-US" altLang="zh-CN" sz="3000" dirty="0">
              <a:solidFill>
                <a:srgbClr val="FF3300"/>
              </a:solidFill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57348" name="Picture 7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8600" y="1371600"/>
            <a:ext cx="861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Choose a distribution in the tangent space and wrap it around the manifold</a:t>
            </a:r>
          </a:p>
          <a:p>
            <a:endParaRPr lang="en-US" altLang="zh-CN" sz="2000" dirty="0" smtClean="0">
              <a:ea typeface="宋体" pitchFamily="-65" charset="-122"/>
              <a:cs typeface="宋体" pitchFamily="-65" charset="-122"/>
            </a:endParaRPr>
          </a:p>
          <a:p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Analytical expressions for </a:t>
            </a:r>
            <a:r>
              <a:rPr lang="en-US" altLang="zh-CN" sz="2000" dirty="0" smtClean="0">
                <a:solidFill>
                  <a:srgbClr val="FF6600"/>
                </a:solidFill>
                <a:ea typeface="宋体" pitchFamily="-65" charset="-122"/>
                <a:cs typeface="宋体" pitchFamily="-65" charset="-122"/>
              </a:rPr>
              <a:t>truncated densities </a:t>
            </a: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on spherical manifolds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3778" t="20690" r="7555"/>
          <a:stretch>
            <a:fillRect/>
          </a:stretch>
        </p:blipFill>
        <p:spPr>
          <a:xfrm>
            <a:off x="4303373" y="3195713"/>
            <a:ext cx="1640227" cy="1071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5031" t="20749" r="15031" b="20749"/>
          <a:stretch>
            <a:fillRect/>
          </a:stretch>
        </p:blipFill>
        <p:spPr>
          <a:xfrm>
            <a:off x="5864654" y="3049225"/>
            <a:ext cx="1069545" cy="12962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3131852"/>
            <a:ext cx="1069546" cy="10612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rcRect t="26277" r="16018"/>
          <a:stretch>
            <a:fillRect/>
          </a:stretch>
        </p:blipFill>
        <p:spPr>
          <a:xfrm>
            <a:off x="4302130" y="4797257"/>
            <a:ext cx="1489070" cy="996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rcRect l="22192" t="26354" r="12329" b="31625"/>
          <a:stretch>
            <a:fillRect/>
          </a:stretch>
        </p:blipFill>
        <p:spPr>
          <a:xfrm>
            <a:off x="6129791" y="4419601"/>
            <a:ext cx="880609" cy="1321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4606784"/>
            <a:ext cx="1035811" cy="103201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>
            <a:off x="4114800" y="4419601"/>
            <a:ext cx="4572000" cy="158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114800" y="3048001"/>
            <a:ext cx="4580176" cy="117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114800" y="5791201"/>
            <a:ext cx="4572000" cy="158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2743997" y="4419600"/>
            <a:ext cx="2742405" cy="7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6200000" flipH="1">
            <a:off x="7315199" y="4419601"/>
            <a:ext cx="2743202" cy="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90800"/>
            <a:ext cx="2487636" cy="16446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rcRect r="1200"/>
          <a:stretch>
            <a:fillRect/>
          </a:stretch>
        </p:blipFill>
        <p:spPr>
          <a:xfrm>
            <a:off x="29293" y="4222750"/>
            <a:ext cx="2790107" cy="1873250"/>
          </a:xfrm>
          <a:prstGeom prst="rect">
            <a:avLst/>
          </a:prstGeom>
        </p:spPr>
      </p:pic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981200" y="33528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1800" dirty="0" smtClean="0">
                <a:ea typeface="宋体" pitchFamily="-65" charset="-122"/>
                <a:cs typeface="宋体" pitchFamily="-65" charset="-122"/>
              </a:rPr>
              <a:t>exponential</a:t>
            </a:r>
            <a:endParaRPr lang="en-US" altLang="zh-CN" sz="18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2209800" y="54102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1800" dirty="0" smtClean="0">
                <a:ea typeface="宋体" pitchFamily="-65" charset="-122"/>
                <a:cs typeface="宋体" pitchFamily="-65" charset="-122"/>
              </a:rPr>
              <a:t>stereographic</a:t>
            </a:r>
            <a:endParaRPr lang="en-US" altLang="zh-CN" sz="1800" dirty="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0" y="614997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srgbClr val="080910"/>
                </a:solidFill>
              </a:rPr>
              <a:t>Kurtek</a:t>
            </a:r>
            <a:r>
              <a:rPr lang="en-US" sz="2000" dirty="0" smtClean="0">
                <a:solidFill>
                  <a:srgbClr val="080910"/>
                </a:solidFill>
              </a:rPr>
              <a:t> </a:t>
            </a:r>
            <a:r>
              <a:rPr lang="en-US" sz="2000" dirty="0">
                <a:solidFill>
                  <a:srgbClr val="080910"/>
                </a:solidFill>
              </a:rPr>
              <a:t>et al., </a:t>
            </a:r>
            <a:r>
              <a:rPr lang="en-US" sz="2000" i="1" dirty="0" smtClean="0">
                <a:solidFill>
                  <a:srgbClr val="080910"/>
                </a:solidFill>
              </a:rPr>
              <a:t>Statistical Modeling of Curves using Shapes and Related Features</a:t>
            </a:r>
            <a:r>
              <a:rPr lang="en-US" sz="2000" dirty="0" smtClean="0">
                <a:solidFill>
                  <a:srgbClr val="080910"/>
                </a:solidFill>
              </a:rPr>
              <a:t>, in review, JASA, 2011.</a:t>
            </a:r>
            <a:endParaRPr lang="en-US" sz="2000" dirty="0">
              <a:solidFill>
                <a:srgbClr val="08091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685800" y="6096000"/>
            <a:ext cx="7696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200"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ANALYSIS OF PROTEIN BACKBONES</a:t>
            </a:r>
          </a:p>
        </p:txBody>
      </p:sp>
      <p:pic>
        <p:nvPicPr>
          <p:cNvPr id="47109" name="Picture 8" descr="fsu.jp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524000"/>
            <a:ext cx="14398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1657350"/>
            <a:ext cx="16811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048000"/>
            <a:ext cx="19780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3276600"/>
            <a:ext cx="18145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5029200"/>
            <a:ext cx="6905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4267200" y="1828800"/>
          <a:ext cx="4719638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5" name="Document" r:id="rId10" imgW="22552381" imgH="9346032" progId="Word.Document.12">
                  <p:link updateAutomatic="1"/>
                </p:oleObj>
              </mc:Choice>
              <mc:Fallback>
                <p:oleObj name="Document" r:id="rId10" imgW="22552381" imgH="9346032" progId="Word.Document.12">
                  <p:link updateAutomatic="1"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828800"/>
                        <a:ext cx="4719638" cy="195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5" name="Rectangle 5"/>
          <p:cNvSpPr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80910"/>
                </a:solidFill>
              </a:rPr>
              <a:t>Liu et al., </a:t>
            </a:r>
            <a:r>
              <a:rPr lang="en-US" sz="2000" i="1">
                <a:solidFill>
                  <a:srgbClr val="080910"/>
                </a:solidFill>
              </a:rPr>
              <a:t>Protein Structure Alignment Using Elastic Shape Analysis, </a:t>
            </a:r>
            <a:r>
              <a:rPr lang="en-US" sz="2000">
                <a:solidFill>
                  <a:srgbClr val="080910"/>
                </a:solidFill>
              </a:rPr>
              <a:t>ACM Conference on Bioinformatics, 2010.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1382713"/>
            <a:ext cx="2743200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FF"/>
                </a:solidFill>
              </a:rPr>
              <a:t>Clustering Performance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962400"/>
            <a:ext cx="44148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INFERENCES USING COVARIANCES</a:t>
            </a:r>
          </a:p>
        </p:txBody>
      </p:sp>
      <p:pic>
        <p:nvPicPr>
          <p:cNvPr id="57348" name="Picture 7" descr="fsu.jp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19200"/>
            <a:ext cx="3736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80910"/>
                </a:solidFill>
              </a:rPr>
              <a:t>Liu et al., </a:t>
            </a:r>
            <a:r>
              <a:rPr lang="en-US" sz="2000" i="1" dirty="0">
                <a:solidFill>
                  <a:srgbClr val="080910"/>
                </a:solidFill>
              </a:rPr>
              <a:t>A Mathematical Framework for Protein Structure Comparison, </a:t>
            </a:r>
            <a:r>
              <a:rPr lang="en-US" sz="2000" dirty="0">
                <a:solidFill>
                  <a:srgbClr val="080910"/>
                </a:solidFill>
              </a:rPr>
              <a:t>PLOS Computational Biology, </a:t>
            </a:r>
            <a:r>
              <a:rPr lang="en-US" sz="2000" dirty="0" smtClean="0">
                <a:solidFill>
                  <a:srgbClr val="080910"/>
                </a:solidFill>
              </a:rPr>
              <a:t>February, 2011.</a:t>
            </a:r>
            <a:endParaRPr lang="en-US" sz="2000" dirty="0">
              <a:solidFill>
                <a:srgbClr val="08091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57800" y="2743200"/>
            <a:ext cx="34718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Wrapped Normal Distribution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16778"/>
            <a:ext cx="1752600" cy="173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AUTOMATED CLUSTERING OF SHAPES</a:t>
            </a:r>
          </a:p>
        </p:txBody>
      </p:sp>
      <p:pic>
        <p:nvPicPr>
          <p:cNvPr id="61443" name="Picture 5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19325"/>
            <a:ext cx="44767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914525"/>
            <a:ext cx="4857750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Rectangle 21"/>
          <p:cNvSpPr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80910"/>
                </a:solidFill>
              </a:rPr>
              <a:t>Mani et al., A Comprehensive Riemannian Framework for Analysis of White Matter Fiber Tracts, ISBI, Rotterdam, The Netherlands, 2010.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37160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Shape, shape + orientation, shape + scale, shape + orientation + scale, …..</a:t>
            </a:r>
            <a:endParaRPr lang="en-US" altLang="zh-CN" sz="2000" dirty="0">
              <a:ea typeface="宋体" pitchFamily="-65" charset="-122"/>
              <a:cs typeface="宋体" pitchFamily="-65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3</a:t>
            </a: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. SHAPE ANALYSIS OF SURFACES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52400" y="1143000"/>
            <a:ext cx="7620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Space</a:t>
            </a:r>
            <a:r>
              <a:rPr lang="en-US" sz="2000" dirty="0" smtClean="0">
                <a:solidFill>
                  <a:srgbClr val="40458C"/>
                </a:solidFill>
              </a:rPr>
              <a:t>: </a:t>
            </a:r>
          </a:p>
          <a:p>
            <a:pPr lvl="1"/>
            <a:endParaRPr lang="en-US" sz="2000" dirty="0">
              <a:solidFill>
                <a:srgbClr val="40458C"/>
              </a:solidFill>
            </a:endParaRPr>
          </a:p>
          <a:p>
            <a:pPr lvl="1"/>
            <a:endParaRPr lang="en-US" sz="2000" dirty="0" smtClean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Group</a:t>
            </a:r>
            <a:r>
              <a:rPr lang="en-US" sz="2000" dirty="0" smtClean="0">
                <a:solidFill>
                  <a:srgbClr val="40458C"/>
                </a:solidFill>
              </a:rPr>
              <a:t>: </a:t>
            </a: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marL="914400" lvl="1" indent="-457200">
              <a:buFont typeface="Arial"/>
              <a:buChar char="•"/>
            </a:pPr>
            <a:endParaRPr lang="en-US" sz="2000" dirty="0" smtClean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Interested in Quotient space</a:t>
            </a:r>
            <a:r>
              <a:rPr lang="en-US" sz="2000" dirty="0" smtClean="0">
                <a:solidFill>
                  <a:srgbClr val="40458C"/>
                </a:solidFill>
              </a:rPr>
              <a:t>:            (and rotation)</a:t>
            </a: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lvl="1"/>
            <a:r>
              <a:rPr lang="en-US" sz="2000" dirty="0" smtClean="0">
                <a:solidFill>
                  <a:srgbClr val="C92403"/>
                </a:solidFill>
              </a:rPr>
              <a:t>Riemannian Metric: </a:t>
            </a:r>
            <a:r>
              <a:rPr lang="en-US" sz="2000" dirty="0" smtClean="0"/>
              <a:t>Define q-map and choose L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metric</a:t>
            </a:r>
          </a:p>
          <a:p>
            <a:pPr marL="914400" lvl="1" indent="-457200">
              <a:buFont typeface="Arial"/>
              <a:buChar char="•"/>
            </a:pPr>
            <a:endParaRPr lang="en-US" sz="2000" dirty="0">
              <a:solidFill>
                <a:srgbClr val="40458C"/>
              </a:solidFill>
            </a:endParaRPr>
          </a:p>
          <a:p>
            <a:pPr marL="914400" lvl="1" indent="-457200">
              <a:buFont typeface="Arial"/>
              <a:buChar char="•"/>
            </a:pPr>
            <a:endParaRPr lang="en-US" sz="2000" dirty="0" smtClean="0">
              <a:solidFill>
                <a:srgbClr val="40458C"/>
              </a:solidFill>
            </a:endParaRPr>
          </a:p>
          <a:p>
            <a:pPr lvl="2"/>
            <a:r>
              <a:rPr lang="en-US" sz="2000" dirty="0" smtClean="0">
                <a:solidFill>
                  <a:srgbClr val="40458C"/>
                </a:solidFill>
              </a:rPr>
              <a:t>Since the group action is by </a:t>
            </a:r>
            <a:r>
              <a:rPr lang="en-US" sz="2000" dirty="0" err="1" smtClean="0">
                <a:solidFill>
                  <a:srgbClr val="40458C"/>
                </a:solidFill>
              </a:rPr>
              <a:t>isometries</a:t>
            </a:r>
            <a:r>
              <a:rPr lang="en-US" sz="2000" dirty="0" smtClean="0">
                <a:solidFill>
                  <a:srgbClr val="40458C"/>
                </a:solidFill>
              </a:rPr>
              <a:t>, this metric descend to the quotient space. </a:t>
            </a:r>
          </a:p>
          <a:p>
            <a:pPr lvl="2"/>
            <a:r>
              <a:rPr lang="en-US" sz="2000" dirty="0" smtClean="0">
                <a:solidFill>
                  <a:srgbClr val="40458C"/>
                </a:solidFill>
              </a:rPr>
              <a:t> </a:t>
            </a:r>
          </a:p>
          <a:p>
            <a:r>
              <a:rPr lang="en-US" sz="2000" dirty="0">
                <a:solidFill>
                  <a:srgbClr val="40458C"/>
                </a:solidFill>
              </a:rPr>
              <a:t> </a:t>
            </a:r>
            <a:r>
              <a:rPr lang="en-US" sz="2000" dirty="0" smtClean="0">
                <a:solidFill>
                  <a:srgbClr val="40458C"/>
                </a:solidFill>
              </a:rPr>
              <a:t>     </a:t>
            </a:r>
            <a:r>
              <a:rPr lang="en-US" sz="2000" dirty="0" smtClean="0">
                <a:solidFill>
                  <a:srgbClr val="C92403"/>
                </a:solidFill>
              </a:rPr>
              <a:t>q-maps:</a:t>
            </a:r>
          </a:p>
          <a:p>
            <a:endParaRPr lang="en-US" sz="2000" dirty="0">
              <a:solidFill>
                <a:srgbClr val="40458C"/>
              </a:solidFill>
            </a:endParaRPr>
          </a:p>
          <a:p>
            <a:r>
              <a:rPr lang="en-US" sz="2000" dirty="0">
                <a:solidFill>
                  <a:srgbClr val="40458C"/>
                </a:solidFill>
              </a:rPr>
              <a:t> </a:t>
            </a:r>
            <a:endParaRPr lang="en-US" sz="2000" dirty="0" smtClean="0">
              <a:solidFill>
                <a:srgbClr val="40458C"/>
              </a:solidFill>
            </a:endParaRPr>
          </a:p>
        </p:txBody>
      </p:sp>
      <p:pic>
        <p:nvPicPr>
          <p:cNvPr id="16388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12" y="1164218"/>
            <a:ext cx="4254500" cy="355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175" y="2087757"/>
            <a:ext cx="4127500" cy="35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87" y="3030346"/>
            <a:ext cx="5842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56" y="4120699"/>
            <a:ext cx="4152900" cy="330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56" y="5394026"/>
            <a:ext cx="3746500" cy="381000"/>
          </a:xfrm>
          <a:prstGeom prst="rect">
            <a:avLst/>
          </a:prstGeom>
        </p:spPr>
      </p:pic>
      <p:sp>
        <p:nvSpPr>
          <p:cNvPr id="6" name="Up-Down Arrow 5"/>
          <p:cNvSpPr/>
          <p:nvPr/>
        </p:nvSpPr>
        <p:spPr bwMode="auto">
          <a:xfrm>
            <a:off x="609600" y="4114800"/>
            <a:ext cx="304800" cy="1143000"/>
          </a:xfrm>
          <a:prstGeom prst="upDownArrow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803400"/>
            <a:ext cx="3200400" cy="322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191000"/>
            <a:ext cx="203200" cy="21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429000"/>
            <a:ext cx="203200" cy="2159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127500" y="2301355"/>
            <a:ext cx="2451100" cy="1271448"/>
          </a:xfrm>
          <a:custGeom>
            <a:avLst/>
            <a:gdLst>
              <a:gd name="connsiteX0" fmla="*/ 0 w 2451100"/>
              <a:gd name="connsiteY0" fmla="*/ 314845 h 1271448"/>
              <a:gd name="connsiteX1" fmla="*/ 901700 w 2451100"/>
              <a:gd name="connsiteY1" fmla="*/ 48145 h 1271448"/>
              <a:gd name="connsiteX2" fmla="*/ 2451100 w 2451100"/>
              <a:gd name="connsiteY2" fmla="*/ 1178445 h 127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1100" h="1271448">
                <a:moveTo>
                  <a:pt x="0" y="314845"/>
                </a:moveTo>
                <a:cubicBezTo>
                  <a:pt x="246591" y="109528"/>
                  <a:pt x="493183" y="-95788"/>
                  <a:pt x="901700" y="48145"/>
                </a:cubicBezTo>
                <a:cubicBezTo>
                  <a:pt x="1310217" y="192078"/>
                  <a:pt x="2214033" y="1648345"/>
                  <a:pt x="2451100" y="1178445"/>
                </a:cubicBez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Arc 15"/>
          <p:cNvSpPr/>
          <p:nvPr/>
        </p:nvSpPr>
        <p:spPr bwMode="auto">
          <a:xfrm rot="6765802">
            <a:off x="693542" y="1666434"/>
            <a:ext cx="2743200" cy="2667000"/>
          </a:xfrm>
          <a:prstGeom prst="arc">
            <a:avLst>
              <a:gd name="adj1" fmla="val 16200000"/>
              <a:gd name="adj2" fmla="val 28825"/>
            </a:avLst>
          </a:prstGeom>
          <a:noFill/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9383" y="1367135"/>
            <a:ext cx="494237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Riemannian metric allows us to compute</a:t>
            </a:r>
          </a:p>
          <a:p>
            <a:r>
              <a:rPr lang="en-US" sz="2000" dirty="0" smtClean="0"/>
              <a:t>	distances between points using </a:t>
            </a:r>
          </a:p>
          <a:p>
            <a:r>
              <a:rPr lang="en-US" sz="2000" dirty="0" smtClean="0"/>
              <a:t>	geodesic paths.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Geodesic lengths are </a:t>
            </a:r>
            <a:r>
              <a:rPr lang="en-US" sz="2000" dirty="0" smtClean="0">
                <a:solidFill>
                  <a:srgbClr val="C92403"/>
                </a:solidFill>
              </a:rPr>
              <a:t>proper distances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	i.e. satisfy all three requirements</a:t>
            </a:r>
          </a:p>
          <a:p>
            <a:r>
              <a:rPr lang="en-US" sz="2000" dirty="0" smtClean="0"/>
              <a:t> 	including the triangle inequality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D</a:t>
            </a:r>
            <a:r>
              <a:rPr lang="en-US" sz="2000" dirty="0" smtClean="0"/>
              <a:t>istances </a:t>
            </a:r>
            <a:r>
              <a:rPr lang="en-US" sz="2000" dirty="0" smtClean="0"/>
              <a:t>are needed to </a:t>
            </a:r>
            <a:r>
              <a:rPr lang="en-US" sz="2000" dirty="0" smtClean="0"/>
              <a:t>define central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moments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GENERAL RIEMANNIAN APPROACH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828800"/>
            <a:ext cx="203200" cy="215900"/>
          </a:xfrm>
          <a:prstGeom prst="rect">
            <a:avLst/>
          </a:prstGeom>
        </p:spPr>
      </p:pic>
      <p:sp>
        <p:nvSpPr>
          <p:cNvPr id="19" name="Parallelogram 18"/>
          <p:cNvSpPr/>
          <p:nvPr/>
        </p:nvSpPr>
        <p:spPr bwMode="auto">
          <a:xfrm>
            <a:off x="381000" y="1371600"/>
            <a:ext cx="4038600" cy="1447800"/>
          </a:xfrm>
          <a:prstGeom prst="parallelogram">
            <a:avLst>
              <a:gd name="adj" fmla="val 95370"/>
            </a:avLst>
          </a:prstGeom>
          <a:solidFill>
            <a:schemeClr val="accent1">
              <a:alpha val="7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  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2133600" y="1905000"/>
            <a:ext cx="12192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133600" y="1905000"/>
            <a:ext cx="8382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1614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GEODESICS</a:t>
            </a:r>
            <a:r>
              <a:rPr lang="en-US" altLang="zh-CN" sz="3000" dirty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 </a:t>
            </a: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COMPUTATIONS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90115" name="Picture 5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143000"/>
            <a:ext cx="3352800" cy="10198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" y="1905000"/>
            <a:ext cx="2133600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 smtClean="0"/>
              <a:t>Preshape</a:t>
            </a:r>
            <a:r>
              <a:rPr lang="en-US" sz="2000" dirty="0" smtClean="0"/>
              <a:t> Space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1858370" y="4208133"/>
            <a:ext cx="3323230" cy="5906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4" name="Freeform 23"/>
          <p:cNvSpPr/>
          <p:nvPr/>
        </p:nvSpPr>
        <p:spPr bwMode="auto">
          <a:xfrm>
            <a:off x="5122878" y="2514601"/>
            <a:ext cx="820722" cy="3581400"/>
          </a:xfrm>
          <a:custGeom>
            <a:avLst/>
            <a:gdLst>
              <a:gd name="connsiteX0" fmla="*/ 25996 w 820722"/>
              <a:gd name="connsiteY0" fmla="*/ 3867401 h 3867401"/>
              <a:gd name="connsiteX1" fmla="*/ 25996 w 820722"/>
              <a:gd name="connsiteY1" fmla="*/ 2909370 h 3867401"/>
              <a:gd name="connsiteX2" fmla="*/ 181970 w 820722"/>
              <a:gd name="connsiteY2" fmla="*/ 1695121 h 3867401"/>
              <a:gd name="connsiteX3" fmla="*/ 716739 w 820722"/>
              <a:gd name="connsiteY3" fmla="*/ 280354 h 3867401"/>
              <a:gd name="connsiteX4" fmla="*/ 805868 w 820722"/>
              <a:gd name="connsiteY4" fmla="*/ 12996 h 38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22" h="3867401">
                <a:moveTo>
                  <a:pt x="25996" y="3867401"/>
                </a:moveTo>
                <a:cubicBezTo>
                  <a:pt x="12998" y="3569409"/>
                  <a:pt x="0" y="3271417"/>
                  <a:pt x="25996" y="2909370"/>
                </a:cubicBezTo>
                <a:cubicBezTo>
                  <a:pt x="51992" y="2547323"/>
                  <a:pt x="66846" y="2133290"/>
                  <a:pt x="181970" y="1695121"/>
                </a:cubicBezTo>
                <a:cubicBezTo>
                  <a:pt x="297094" y="1256952"/>
                  <a:pt x="612756" y="560708"/>
                  <a:pt x="716739" y="280354"/>
                </a:cubicBezTo>
                <a:cubicBezTo>
                  <a:pt x="820722" y="0"/>
                  <a:pt x="805868" y="12996"/>
                  <a:pt x="805868" y="12996"/>
                </a:cubicBezTo>
              </a:path>
            </a:pathLst>
          </a:custGeom>
          <a:noFill/>
          <a:ln w="1079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1676400" y="2362200"/>
            <a:ext cx="820722" cy="3867401"/>
          </a:xfrm>
          <a:custGeom>
            <a:avLst/>
            <a:gdLst>
              <a:gd name="connsiteX0" fmla="*/ 25996 w 820722"/>
              <a:gd name="connsiteY0" fmla="*/ 3867401 h 3867401"/>
              <a:gd name="connsiteX1" fmla="*/ 25996 w 820722"/>
              <a:gd name="connsiteY1" fmla="*/ 2909370 h 3867401"/>
              <a:gd name="connsiteX2" fmla="*/ 181970 w 820722"/>
              <a:gd name="connsiteY2" fmla="*/ 1695121 h 3867401"/>
              <a:gd name="connsiteX3" fmla="*/ 716739 w 820722"/>
              <a:gd name="connsiteY3" fmla="*/ 280354 h 3867401"/>
              <a:gd name="connsiteX4" fmla="*/ 805868 w 820722"/>
              <a:gd name="connsiteY4" fmla="*/ 12996 h 38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22" h="3867401">
                <a:moveTo>
                  <a:pt x="25996" y="3867401"/>
                </a:moveTo>
                <a:cubicBezTo>
                  <a:pt x="12998" y="3569409"/>
                  <a:pt x="0" y="3271417"/>
                  <a:pt x="25996" y="2909370"/>
                </a:cubicBezTo>
                <a:cubicBezTo>
                  <a:pt x="51992" y="2547323"/>
                  <a:pt x="66846" y="2133290"/>
                  <a:pt x="181970" y="1695121"/>
                </a:cubicBezTo>
                <a:cubicBezTo>
                  <a:pt x="297094" y="1256952"/>
                  <a:pt x="612756" y="560708"/>
                  <a:pt x="716739" y="280354"/>
                </a:cubicBezTo>
                <a:cubicBezTo>
                  <a:pt x="820722" y="0"/>
                  <a:pt x="805868" y="12996"/>
                  <a:pt x="805868" y="12996"/>
                </a:cubicBezTo>
              </a:path>
            </a:pathLst>
          </a:custGeom>
          <a:noFill/>
          <a:ln w="1079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76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5486400" y="3124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>
            <a:off x="6096000" y="3886200"/>
            <a:ext cx="762000" cy="158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725" y="3614738"/>
            <a:ext cx="190500" cy="241300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 bwMode="auto">
          <a:xfrm>
            <a:off x="5105400" y="4191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31" name="Straight Arrow Connector 30"/>
          <p:cNvCxnSpPr>
            <a:endCxn id="27" idx="7"/>
          </p:cNvCxnSpPr>
          <p:nvPr/>
        </p:nvCxnSpPr>
        <p:spPr bwMode="auto">
          <a:xfrm flipV="1">
            <a:off x="1752600" y="3157678"/>
            <a:ext cx="3928922" cy="103332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2819400"/>
            <a:ext cx="614988" cy="1295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4267200"/>
            <a:ext cx="609345" cy="12984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429000"/>
            <a:ext cx="821205" cy="15557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3505200"/>
            <a:ext cx="1657350" cy="12407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5715000"/>
            <a:ext cx="3048000" cy="940341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 bwMode="auto">
          <a:xfrm rot="5400000">
            <a:off x="3238500" y="2857500"/>
            <a:ext cx="1295400" cy="152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5400000" flipH="1" flipV="1">
            <a:off x="2857500" y="4838700"/>
            <a:ext cx="14478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Dot"/>
            <a:round/>
            <a:headEnd type="none" w="med" len="med"/>
            <a:tailEnd type="arrow" w="med" len="med"/>
          </a:ln>
          <a:effectLst/>
        </p:spPr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5257800"/>
            <a:ext cx="1422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8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5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38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宋体" pitchFamily="-65" charset="-122"/>
                <a:cs typeface="宋体" pitchFamily="-65" charset="-122"/>
              </a:rPr>
              <a:t>GEODESICS</a:t>
            </a:r>
            <a:endParaRPr lang="en-US" altLang="zh-CN" sz="30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00200"/>
            <a:ext cx="9144000" cy="141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648200"/>
            <a:ext cx="89640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5685246"/>
            <a:ext cx="8686800" cy="10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3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09800" y="304800"/>
            <a:ext cx="5867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a typeface="宋体" pitchFamily="-65" charset="-122"/>
                <a:cs typeface="宋体" pitchFamily="-65" charset="-122"/>
              </a:rPr>
              <a:t>COVARIANCE AND GAUSSIAN CLASSIFICATION</a:t>
            </a:r>
            <a:endParaRPr lang="en-US" altLang="zh-CN" sz="3000" dirty="0">
              <a:solidFill>
                <a:srgbClr val="FF3300"/>
              </a:solidFill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57348" name="Picture 7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981200"/>
            <a:ext cx="4875989" cy="365942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447800"/>
            <a:ext cx="3352800" cy="201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0" y="614997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srgbClr val="080910"/>
                </a:solidFill>
              </a:rPr>
              <a:t>Kurtek</a:t>
            </a:r>
            <a:r>
              <a:rPr lang="en-US" sz="2000" dirty="0" smtClean="0">
                <a:solidFill>
                  <a:srgbClr val="080910"/>
                </a:solidFill>
              </a:rPr>
              <a:t> et </a:t>
            </a:r>
            <a:r>
              <a:rPr lang="en-US" sz="2000" dirty="0">
                <a:solidFill>
                  <a:srgbClr val="080910"/>
                </a:solidFill>
              </a:rPr>
              <a:t>al., </a:t>
            </a:r>
            <a:r>
              <a:rPr lang="en-US" sz="2000" dirty="0" smtClean="0">
                <a:solidFill>
                  <a:srgbClr val="080910"/>
                </a:solidFill>
              </a:rPr>
              <a:t>Parameterization-Invariant Shape Statistics and Probabilistic Classification of Anatomical Surfaces, IPMI, 2011.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5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51100"/>
            <a:ext cx="7331927" cy="3340100"/>
          </a:xfrm>
          <a:prstGeom prst="rect">
            <a:avLst/>
          </a:prstGeom>
        </p:spPr>
      </p:pic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533400" y="1295400"/>
            <a:ext cx="8305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Different metrics and representations</a:t>
            </a:r>
          </a:p>
          <a:p>
            <a:pPr>
              <a:spcBef>
                <a:spcPct val="50000"/>
              </a:spcBef>
            </a:pPr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	</a:t>
            </a: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	  		</a:t>
            </a:r>
          </a:p>
          <a:p>
            <a:pPr>
              <a:spcBef>
                <a:spcPct val="50000"/>
              </a:spcBef>
            </a:pPr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One should compare deformations (geodesics), summaries (mean and covariance), </a:t>
            </a:r>
            <a:r>
              <a:rPr lang="en-US" altLang="zh-CN" sz="2000" dirty="0" err="1">
                <a:ea typeface="宋体" pitchFamily="-65" charset="-122"/>
                <a:cs typeface="宋体" pitchFamily="-65" charset="-122"/>
              </a:rPr>
              <a:t>etc</a:t>
            </a:r>
            <a:r>
              <a:rPr lang="en-US" altLang="zh-CN" sz="2000" dirty="0">
                <a:ea typeface="宋体" pitchFamily="-65" charset="-122"/>
                <a:cs typeface="宋体" pitchFamily="-65" charset="-122"/>
              </a:rPr>
              <a:t>, under different methods. </a:t>
            </a:r>
          </a:p>
          <a:p>
            <a:pPr>
              <a:spcBef>
                <a:spcPct val="50000"/>
              </a:spcBef>
            </a:pPr>
            <a:endParaRPr lang="en-US" altLang="zh-CN" sz="2000" dirty="0" smtClean="0">
              <a:ea typeface="宋体" pitchFamily="-65" charset="-122"/>
              <a:cs typeface="宋体" pitchFamily="-65" charset="-122"/>
            </a:endParaRPr>
          </a:p>
          <a:p>
            <a:pPr>
              <a:spcBef>
                <a:spcPct val="50000"/>
              </a:spcBef>
            </a:pPr>
            <a:endParaRPr lang="en-US" altLang="zh-CN" sz="2000" dirty="0">
              <a:ea typeface="宋体" pitchFamily="-65" charset="-122"/>
              <a:cs typeface="宋体" pitchFamily="-65" charset="-122"/>
            </a:endParaRPr>
          </a:p>
          <a:p>
            <a:pPr>
              <a:spcBef>
                <a:spcPct val="50000"/>
              </a:spcBef>
            </a:pPr>
            <a:endParaRPr lang="en-US" altLang="zh-CN" sz="2000" dirty="0">
              <a:ea typeface="宋体" pitchFamily="-65" charset="-122"/>
              <a:cs typeface="宋体" pitchFamily="-65" charset="-122"/>
            </a:endParaRPr>
          </a:p>
          <a:p>
            <a:pPr>
              <a:spcBef>
                <a:spcPct val="50000"/>
              </a:spcBef>
            </a:pPr>
            <a:endParaRPr lang="en-US" altLang="zh-CN" sz="2000" dirty="0" smtClean="0">
              <a:ea typeface="宋体" pitchFamily="-65" charset="-122"/>
              <a:cs typeface="宋体" pitchFamily="-65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Systematic comparisons on </a:t>
            </a: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real, annotated </a:t>
            </a: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datasets</a:t>
            </a:r>
          </a:p>
          <a:p>
            <a:pPr>
              <a:spcBef>
                <a:spcPct val="50000"/>
              </a:spcBef>
            </a:pPr>
            <a:r>
              <a:rPr lang="en-US" altLang="zh-CN" sz="2000" dirty="0" smtClean="0">
                <a:ea typeface="宋体" pitchFamily="-65" charset="-122"/>
                <a:cs typeface="宋体" pitchFamily="-65" charset="-122"/>
              </a:rPr>
              <a:t>Organize public databases and let people have a go at them.</a:t>
            </a: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7620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latin typeface="Tahoma" charset="0"/>
                <a:ea typeface="宋体" charset="-122"/>
                <a:cs typeface="宋体" charset="-122"/>
              </a:rPr>
              <a:t>DISCUSSION POINTS</a:t>
            </a:r>
            <a:endParaRPr lang="en-US" altLang="zh-CN" sz="3000" dirty="0">
              <a:solidFill>
                <a:srgbClr val="FF3300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pic>
        <p:nvPicPr>
          <p:cNvPr id="100356" name="Picture 3" descr="fsu.jp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Up-Down Arrow 1"/>
          <p:cNvSpPr/>
          <p:nvPr/>
        </p:nvSpPr>
        <p:spPr bwMode="auto">
          <a:xfrm>
            <a:off x="4038600" y="2971800"/>
            <a:ext cx="914400" cy="1752600"/>
          </a:xfrm>
          <a:prstGeom prst="upDownArrow">
            <a:avLst/>
          </a:prstGeom>
          <a:solidFill>
            <a:srgbClr val="0809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14400" y="2798763"/>
            <a:ext cx="7620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>
                <a:solidFill>
                  <a:srgbClr val="FF3300"/>
                </a:solidFill>
                <a:latin typeface="Tahoma" charset="0"/>
                <a:ea typeface="宋体" charset="-122"/>
                <a:cs typeface="宋体" charset="-122"/>
              </a:rPr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1828800"/>
            <a:ext cx="3200400" cy="3225800"/>
          </a:xfrm>
          <a:prstGeom prst="rect">
            <a:avLst/>
          </a:prstGeom>
        </p:spPr>
      </p:pic>
      <p:sp>
        <p:nvSpPr>
          <p:cNvPr id="3" name="Parallelogram 2"/>
          <p:cNvSpPr/>
          <p:nvPr/>
        </p:nvSpPr>
        <p:spPr bwMode="auto">
          <a:xfrm rot="20046032">
            <a:off x="177922" y="1797372"/>
            <a:ext cx="3276600" cy="1219200"/>
          </a:xfrm>
          <a:prstGeom prst="parallelogram">
            <a:avLst/>
          </a:prstGeom>
          <a:solidFill>
            <a:schemeClr val="accent1">
              <a:alpha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1" y="2743200"/>
            <a:ext cx="203200" cy="21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1" y="2438400"/>
            <a:ext cx="203200" cy="21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1" y="1981200"/>
            <a:ext cx="203200" cy="215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1" y="2514600"/>
            <a:ext cx="203200" cy="21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1" y="2133600"/>
            <a:ext cx="203200" cy="215900"/>
          </a:xfrm>
          <a:prstGeom prst="rect">
            <a:avLst/>
          </a:prstGeom>
        </p:spPr>
      </p:pic>
      <p:sp>
        <p:nvSpPr>
          <p:cNvPr id="4" name="Connector 3"/>
          <p:cNvSpPr/>
          <p:nvPr/>
        </p:nvSpPr>
        <p:spPr bwMode="auto">
          <a:xfrm rot="20020316">
            <a:off x="937130" y="2004676"/>
            <a:ext cx="1676400" cy="838200"/>
          </a:xfrm>
          <a:prstGeom prst="flowChartConnector">
            <a:avLst/>
          </a:prstGeom>
          <a:noFill/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Connector 13"/>
          <p:cNvSpPr/>
          <p:nvPr/>
        </p:nvSpPr>
        <p:spPr bwMode="auto">
          <a:xfrm rot="20020316">
            <a:off x="1180403" y="2073005"/>
            <a:ext cx="1254208" cy="654051"/>
          </a:xfrm>
          <a:prstGeom prst="flowChartConnector">
            <a:avLst/>
          </a:prstGeom>
          <a:noFill/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Connector 14"/>
          <p:cNvSpPr/>
          <p:nvPr/>
        </p:nvSpPr>
        <p:spPr bwMode="auto">
          <a:xfrm rot="20020316">
            <a:off x="1364566" y="2170988"/>
            <a:ext cx="954026" cy="419783"/>
          </a:xfrm>
          <a:prstGeom prst="flowChartConnector">
            <a:avLst/>
          </a:prstGeom>
          <a:noFill/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1" y="1367135"/>
            <a:ext cx="51815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Samples determine sample statistics</a:t>
            </a:r>
          </a:p>
          <a:p>
            <a:r>
              <a:rPr lang="en-US" sz="2000" dirty="0" smtClean="0"/>
              <a:t>  	(Sample statistics are random)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Estimate parameters for prob. from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samples. Geodesics help define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and compute means and </a:t>
            </a:r>
            <a:r>
              <a:rPr lang="en-US" sz="2000" dirty="0" err="1" smtClean="0"/>
              <a:t>covariances</a:t>
            </a:r>
            <a:r>
              <a:rPr lang="en-US" sz="2000" dirty="0" smtClean="0"/>
              <a:t>. 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Prob. are used to classify shapes, </a:t>
            </a:r>
          </a:p>
          <a:p>
            <a:r>
              <a:rPr lang="en-US" sz="2000" dirty="0" smtClean="0"/>
              <a:t>	evaluate hypothesis, used as </a:t>
            </a:r>
          </a:p>
          <a:p>
            <a:r>
              <a:rPr lang="en-US" sz="2000" dirty="0" smtClean="0"/>
              <a:t>	priors in future inferences.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Typically, one does not use samples to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efine distances…. Otherwise “distances”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w</a:t>
            </a:r>
            <a:r>
              <a:rPr lang="en-US" sz="2000" dirty="0" smtClean="0">
                <a:solidFill>
                  <a:srgbClr val="FF0000"/>
                </a:solidFill>
              </a:rPr>
              <a:t>ill be random maps. Triangle inequality??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60198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2004C8"/>
                </a:solidFill>
              </a:rPr>
              <a:t>Question</a:t>
            </a:r>
            <a:r>
              <a:rPr lang="en-US" sz="2000" dirty="0" smtClean="0">
                <a:solidFill>
                  <a:srgbClr val="2004C8"/>
                </a:solidFill>
              </a:rPr>
              <a:t>:</a:t>
            </a:r>
            <a:r>
              <a:rPr lang="en-US" sz="2000" dirty="0" smtClean="0"/>
              <a:t> What are type of </a:t>
            </a:r>
            <a:r>
              <a:rPr lang="en-US" sz="2000" dirty="0" smtClean="0">
                <a:solidFill>
                  <a:srgbClr val="C92403"/>
                </a:solidFill>
              </a:rPr>
              <a:t>manifolds/metrics are relevant </a:t>
            </a:r>
            <a:r>
              <a:rPr lang="en-US" sz="2000" dirty="0" smtClean="0"/>
              <a:t>for shape 	analysis of functions, curves and surfaces?</a:t>
            </a:r>
            <a:endParaRPr lang="en-US" sz="2000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GENERAL RIEMANNIAN APPROACH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532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REPRESENTATION SPACES: LDDMM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6210" y="1143000"/>
            <a:ext cx="88754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Embed objects in background spaces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planes and volumes </a:t>
            </a:r>
          </a:p>
          <a:p>
            <a:endParaRPr lang="en-US" sz="2000" dirty="0"/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Left group action of </a:t>
            </a:r>
            <a:r>
              <a:rPr lang="en-US" sz="2000" dirty="0" err="1" smtClean="0"/>
              <a:t>diffeos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	The problem of analysis (distances, statistics, </a:t>
            </a:r>
            <a:r>
              <a:rPr lang="en-US" sz="2000" dirty="0" err="1" smtClean="0"/>
              <a:t>etc</a:t>
            </a:r>
            <a:r>
              <a:rPr lang="en-US" sz="2000" dirty="0" smtClean="0"/>
              <a:t>) is transferred to 	the group </a:t>
            </a:r>
            <a:r>
              <a:rPr lang="en-US" sz="2000" i="1" dirty="0" smtClean="0"/>
              <a:t>G</a:t>
            </a:r>
            <a:r>
              <a:rPr lang="en-US" sz="2000" dirty="0" smtClean="0"/>
              <a:t>. 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Solve for geodesics using the shooting method, e.g.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Planes are deformed to match curves and volumes are deformed to match surfaces.  </a:t>
            </a:r>
            <a:endParaRPr lang="en-US" sz="20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743200"/>
            <a:ext cx="1460500" cy="241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267200"/>
            <a:ext cx="4686300" cy="73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5562600"/>
            <a:ext cx="1447800" cy="1191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5562600"/>
            <a:ext cx="1447800" cy="11911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1263209"/>
            <a:ext cx="1371600" cy="13275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1263209"/>
            <a:ext cx="1589955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22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ALTERNATIVE: PARAMETRIC OBJECTS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6210" y="1152465"/>
            <a:ext cx="887541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Consider objects as </a:t>
            </a:r>
            <a:r>
              <a:rPr lang="en-US" sz="2000" dirty="0" smtClean="0">
                <a:solidFill>
                  <a:srgbClr val="0000FF"/>
                </a:solidFill>
              </a:rPr>
              <a:t>parameterized curves and surfaces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Reparametrization</a:t>
            </a:r>
            <a:r>
              <a:rPr lang="en-US" sz="2000" dirty="0" smtClean="0"/>
              <a:t> </a:t>
            </a:r>
            <a:r>
              <a:rPr lang="en-US" sz="2000" dirty="0" smtClean="0"/>
              <a:t>group action of </a:t>
            </a:r>
            <a:r>
              <a:rPr lang="en-US" sz="2000" dirty="0" err="1" smtClean="0"/>
              <a:t>diffeos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These actions are NOT transitive. This    is a </a:t>
            </a:r>
            <a:r>
              <a:rPr lang="en-US" sz="2000" dirty="0" smtClean="0">
                <a:solidFill>
                  <a:srgbClr val="0000FF"/>
                </a:solidFill>
              </a:rPr>
              <a:t>nuisance group </a:t>
            </a:r>
            <a:r>
              <a:rPr lang="en-US" sz="2000" dirty="0" smtClean="0"/>
              <a:t>that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needs to be removed (in addition to the usual scale and rigid motion).  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Form a quotient space:</a:t>
            </a:r>
            <a:endParaRPr lang="en-US" sz="2000" dirty="0"/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Need a Riemannian metric on the quotient space. Typically the one on the original space </a:t>
            </a:r>
            <a:r>
              <a:rPr lang="en-US" sz="2000" dirty="0" smtClean="0">
                <a:solidFill>
                  <a:srgbClr val="0000FF"/>
                </a:solidFill>
              </a:rPr>
              <a:t>descends to the quotient space </a:t>
            </a:r>
            <a:r>
              <a:rPr lang="en-US" sz="2000" dirty="0" smtClean="0"/>
              <a:t>under certain conditions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 Geodesics are computed using a </a:t>
            </a:r>
            <a:r>
              <a:rPr lang="en-US" sz="2000" dirty="0" smtClean="0">
                <a:solidFill>
                  <a:srgbClr val="0000FF"/>
                </a:solidFill>
              </a:rPr>
              <a:t>shooting method </a:t>
            </a:r>
            <a:r>
              <a:rPr lang="en-US" sz="2000" dirty="0" smtClean="0"/>
              <a:t>or </a:t>
            </a:r>
            <a:r>
              <a:rPr lang="en-US" sz="2000" dirty="0" smtClean="0">
                <a:solidFill>
                  <a:srgbClr val="0000FF"/>
                </a:solidFill>
              </a:rPr>
              <a:t>path straightening</a:t>
            </a:r>
            <a:r>
              <a:rPr lang="en-US" sz="2000" dirty="0" smtClean="0"/>
              <a:t>.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B0F01"/>
                </a:solidFill>
              </a:rPr>
              <a:t>Registration problem is embedded in distance/geodesic calculation </a:t>
            </a:r>
            <a:endParaRPr lang="en-US" sz="2000" dirty="0">
              <a:solidFill>
                <a:srgbClr val="CB0F0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371600"/>
            <a:ext cx="938912" cy="1118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447800"/>
            <a:ext cx="1016000" cy="78441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33600"/>
            <a:ext cx="1676400" cy="228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352800"/>
            <a:ext cx="635000" cy="3175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5181600"/>
            <a:ext cx="5791200" cy="89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41" y="2470684"/>
            <a:ext cx="1778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3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IMPORTANT STRENGTH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152400" y="1371600"/>
            <a:ext cx="8458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B0F01"/>
                </a:solidFill>
              </a:rPr>
              <a:t>Registration problem is embedded in distance/geodesic calculation </a:t>
            </a:r>
            <a:endParaRPr lang="en-US" sz="2200" dirty="0" smtClean="0"/>
          </a:p>
          <a:p>
            <a:pPr>
              <a:spcBef>
                <a:spcPct val="50000"/>
              </a:spcBef>
            </a:pPr>
            <a:r>
              <a:rPr lang="en-US" sz="2000" dirty="0" smtClean="0"/>
              <a:t>Pre-determined parameterizations are not optimal, need elasticity</a:t>
            </a:r>
            <a:endParaRPr lang="en-US" sz="2000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678668"/>
            <a:ext cx="1759131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678668"/>
            <a:ext cx="1445623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3593068"/>
            <a:ext cx="1439817" cy="1828800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 bwMode="auto">
          <a:xfrm>
            <a:off x="2895600" y="2983468"/>
            <a:ext cx="1600200" cy="2286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080910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cxnSp>
        <p:nvCxnSpPr>
          <p:cNvPr id="14" name="Curved Connector 13"/>
          <p:cNvCxnSpPr/>
          <p:nvPr/>
        </p:nvCxnSpPr>
        <p:spPr bwMode="auto">
          <a:xfrm>
            <a:off x="2895600" y="2907268"/>
            <a:ext cx="4495800" cy="10668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08091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52400" y="5943600"/>
            <a:ext cx="8763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 Optimal parameterization is determined during </a:t>
            </a:r>
            <a:r>
              <a:rPr lang="en-US" sz="2000" dirty="0" smtClean="0">
                <a:solidFill>
                  <a:srgbClr val="C92403"/>
                </a:solidFill>
              </a:rPr>
              <a:t>pair-wise matching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 Parameterization is effectively the </a:t>
            </a:r>
            <a:r>
              <a:rPr lang="en-US" sz="2000" dirty="0" smtClean="0">
                <a:solidFill>
                  <a:srgbClr val="C92403"/>
                </a:solidFill>
              </a:rPr>
              <a:t>registration</a:t>
            </a:r>
            <a:r>
              <a:rPr lang="en-US" sz="2000" dirty="0" smtClean="0"/>
              <a:t> process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464075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2004C8"/>
                </a:solidFill>
              </a:rPr>
              <a:t>Uniformly-spaced pts</a:t>
            </a:r>
            <a:endParaRPr lang="en-US" sz="1800" dirty="0">
              <a:solidFill>
                <a:srgbClr val="2004C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46715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2004C8"/>
                </a:solidFill>
              </a:rPr>
              <a:t>Uniformly-spaced pts</a:t>
            </a:r>
            <a:endParaRPr lang="en-US" sz="1800" dirty="0">
              <a:solidFill>
                <a:srgbClr val="2004C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600" y="5345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2004C8"/>
                </a:solidFill>
              </a:rPr>
              <a:t>Non-uniformly spaced pts</a:t>
            </a:r>
            <a:endParaRPr lang="en-US" sz="1800" dirty="0">
              <a:solidFill>
                <a:srgbClr val="2004C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5400" y="2373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92403"/>
                </a:solidFill>
              </a:rPr>
              <a:t>Shape 1</a:t>
            </a:r>
            <a:endParaRPr lang="en-US" sz="1800" dirty="0">
              <a:solidFill>
                <a:srgbClr val="C9240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6200" y="2373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92403"/>
                </a:solidFill>
              </a:rPr>
              <a:t>Shape 2</a:t>
            </a:r>
            <a:endParaRPr lang="en-US" sz="1800" dirty="0">
              <a:solidFill>
                <a:srgbClr val="C9240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322373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92403"/>
                </a:solidFill>
              </a:rPr>
              <a:t>Shape 2</a:t>
            </a:r>
            <a:endParaRPr lang="en-US" sz="1800" dirty="0">
              <a:solidFill>
                <a:srgbClr val="C924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0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473318"/>
            <a:ext cx="4114800" cy="3241682"/>
          </a:xfrm>
          <a:prstGeom prst="rect">
            <a:avLst/>
          </a:prstGeom>
        </p:spPr>
      </p:pic>
      <p:pic>
        <p:nvPicPr>
          <p:cNvPr id="26626" name="Picture 3" descr="fsu.jp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914400" y="309458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92403"/>
                </a:solidFill>
              </a:rPr>
              <a:t>Shape 1</a:t>
            </a:r>
            <a:endParaRPr lang="en-US" sz="1800" dirty="0">
              <a:solidFill>
                <a:srgbClr val="C9240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0200" y="278978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92403"/>
                </a:solidFill>
              </a:rPr>
              <a:t>Shape 2</a:t>
            </a:r>
            <a:endParaRPr lang="en-US" sz="1800" dirty="0">
              <a:solidFill>
                <a:srgbClr val="C9240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4923386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92403"/>
                </a:solidFill>
              </a:rPr>
              <a:t>Shape 2, re-parameterized</a:t>
            </a:r>
            <a:endParaRPr lang="en-US" sz="1800" dirty="0">
              <a:solidFill>
                <a:srgbClr val="C92403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52400" y="5943600"/>
            <a:ext cx="8763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 Optimal parameterization is determined during </a:t>
            </a:r>
            <a:r>
              <a:rPr lang="en-US" sz="2000" dirty="0" smtClean="0">
                <a:solidFill>
                  <a:srgbClr val="C92403"/>
                </a:solidFill>
              </a:rPr>
              <a:t>pair-wise matching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 Parameterization is effectively the </a:t>
            </a:r>
            <a:r>
              <a:rPr lang="en-US" sz="2000" dirty="0" smtClean="0">
                <a:solidFill>
                  <a:srgbClr val="C92403"/>
                </a:solidFill>
              </a:rPr>
              <a:t>registration</a:t>
            </a:r>
            <a:r>
              <a:rPr lang="en-US" sz="2000" dirty="0" smtClean="0"/>
              <a:t> process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52400" y="1371600"/>
            <a:ext cx="8458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B0F01"/>
                </a:solidFill>
              </a:rPr>
              <a:t>Registration problem is embedded in distance/geodesic calculation </a:t>
            </a:r>
            <a:endParaRPr lang="en-US" sz="2200" dirty="0" smtClean="0"/>
          </a:p>
          <a:p>
            <a:pPr>
              <a:spcBef>
                <a:spcPct val="50000"/>
              </a:spcBef>
            </a:pPr>
            <a:r>
              <a:rPr lang="en-US" sz="2000" dirty="0" smtClean="0"/>
              <a:t>Pre-determined parameterizations are not optimal, need elasticity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7543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IMPORTANT STRENGTH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684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fsu.jp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2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8229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宋体" charset="-122"/>
                <a:cs typeface="宋体" charset="-122"/>
              </a:rPr>
              <a:t>SECTIONS &amp; ORTHOGONAL SECTIONS</a:t>
            </a:r>
            <a:endParaRPr lang="en-US" altLang="zh-CN" sz="30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210" y="1152465"/>
            <a:ext cx="887541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In cases where applicable, orthogonal sections are very useful in analysis on quotient spaces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One can </a:t>
            </a:r>
            <a:r>
              <a:rPr lang="en-US" sz="1800" dirty="0" smtClean="0">
                <a:solidFill>
                  <a:srgbClr val="0000FF"/>
                </a:solidFill>
              </a:rPr>
              <a:t>identify </a:t>
            </a:r>
            <a:r>
              <a:rPr lang="en-US" sz="1800" dirty="0" smtClean="0"/>
              <a:t>an orthogonal section S with the quotient space M/G</a:t>
            </a:r>
          </a:p>
          <a:p>
            <a:pPr>
              <a:buFont typeface="Arial"/>
              <a:buChar char="•"/>
            </a:pPr>
            <a:endParaRPr lang="en-US" sz="1800" dirty="0" smtClean="0"/>
          </a:p>
          <a:p>
            <a:endParaRPr lang="en-US" sz="1800" dirty="0"/>
          </a:p>
          <a:p>
            <a:pPr>
              <a:buFont typeface="Arial"/>
              <a:buChar char="•"/>
            </a:pPr>
            <a:r>
              <a:rPr lang="en-US" sz="1800" dirty="0" smtClean="0"/>
              <a:t> In landmark-based shape analysis: </a:t>
            </a:r>
          </a:p>
          <a:p>
            <a:r>
              <a:rPr lang="en-US" sz="1800" dirty="0" smtClean="0"/>
              <a:t>	the set </a:t>
            </a:r>
            <a:r>
              <a:rPr lang="en-US" sz="1800" dirty="0" smtClean="0">
                <a:solidFill>
                  <a:srgbClr val="C92403"/>
                </a:solidFill>
              </a:rPr>
              <a:t>centered configurations </a:t>
            </a:r>
            <a:r>
              <a:rPr lang="en-US" sz="1800" dirty="0" smtClean="0"/>
              <a:t>in an OS for the translation group 	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the set of “</a:t>
            </a:r>
            <a:r>
              <a:rPr lang="en-US" sz="1800" dirty="0" smtClean="0">
                <a:solidFill>
                  <a:srgbClr val="C92403"/>
                </a:solidFill>
              </a:rPr>
              <a:t>unit norm</a:t>
            </a:r>
            <a:r>
              <a:rPr lang="en-US" sz="1800" dirty="0" smtClean="0"/>
              <a:t>” configurations is an OS for the scaling group. 	Their </a:t>
            </a:r>
            <a:r>
              <a:rPr lang="en-US" sz="1800" dirty="0" smtClean="0">
                <a:solidFill>
                  <a:srgbClr val="C92403"/>
                </a:solidFill>
              </a:rPr>
              <a:t>intersection</a:t>
            </a:r>
            <a:r>
              <a:rPr lang="en-US" sz="1800" dirty="0" smtClean="0"/>
              <a:t> is an OS for the joint action. 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No such </a:t>
            </a:r>
            <a:r>
              <a:rPr lang="en-US" sz="1800" dirty="0" smtClean="0">
                <a:solidFill>
                  <a:srgbClr val="FF0000"/>
                </a:solidFill>
              </a:rPr>
              <a:t>orthogonal section </a:t>
            </a:r>
            <a:r>
              <a:rPr lang="en-US" sz="1800" dirty="0">
                <a:solidFill>
                  <a:srgbClr val="FF0000"/>
                </a:solidFill>
              </a:rPr>
              <a:t>exists for </a:t>
            </a:r>
            <a:r>
              <a:rPr lang="en-US" sz="1800" dirty="0" smtClean="0">
                <a:solidFill>
                  <a:srgbClr val="FF0000"/>
                </a:solidFill>
              </a:rPr>
              <a:t>rotation or </a:t>
            </a:r>
            <a:r>
              <a:rPr lang="en-US" sz="1800" dirty="0">
                <a:solidFill>
                  <a:srgbClr val="FF0000"/>
                </a:solidFill>
              </a:rPr>
              <a:t>re-parameterization. </a:t>
            </a:r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752600"/>
            <a:ext cx="1747089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524000"/>
            <a:ext cx="1769128" cy="1981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038600"/>
            <a:ext cx="21717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715000"/>
            <a:ext cx="53213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1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NUJ20SRIVASTAVA@SVSWZ75ASVWXY5K9" val="2735"/>
  <p:tag name="FIRSTANUJ20SRIVASTAVA@8FB3JPVYUVWXY5K9" val="2778"/>
  <p:tag name="DEFAULTDISPLAYSOURCE" val="\documentclass{article}\pagestyle{empty}&#10;\usepackage{amsmath,amssymb,graphicx,color}&#10;\begin{document}&#10;&#10;\end{document}&#10;"/>
  <p:tag name="EMBEDFONTS" val="1"/>
</p:tagLst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17426</TotalTime>
  <Words>1071</Words>
  <Application>Microsoft Macintosh PowerPoint</Application>
  <PresentationFormat>On-screen Show (4:3)</PresentationFormat>
  <Paragraphs>308</Paragraphs>
  <Slides>34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Blueprint</vt:lpstr>
      <vt:lpstr>Macintosh HD:Users:anujsrivastava:Downloads:PSA_plos.doc!OLE_LINK2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Anuj Srivastava</dc:creator>
  <cp:lastModifiedBy>Anuj  Srivastava</cp:lastModifiedBy>
  <cp:revision>1199</cp:revision>
  <cp:lastPrinted>1601-01-01T00:00:00Z</cp:lastPrinted>
  <dcterms:created xsi:type="dcterms:W3CDTF">2011-08-24T13:14:14Z</dcterms:created>
  <dcterms:modified xsi:type="dcterms:W3CDTF">2011-08-30T13:03:32Z</dcterms:modified>
</cp:coreProperties>
</file>