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Default Extension="wmf" ContentType="image/x-wmf"/>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s/slide71.xml" ContentType="application/vnd.openxmlformats-officedocument.presentationml.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Default Extension="doc" ContentType="application/msword"/>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Default Extension="pict" ContentType="image/pict"/>
  <Override PartName="/ppt/embeddings/oleObject1.bin" ContentType="application/vnd.openxmlformats-officedocument.oleObject"/>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81"/>
  </p:notesMasterIdLst>
  <p:sldIdLst>
    <p:sldId id="338" r:id="rId2"/>
    <p:sldId id="394" r:id="rId3"/>
    <p:sldId id="395" r:id="rId4"/>
    <p:sldId id="398" r:id="rId5"/>
    <p:sldId id="399" r:id="rId6"/>
    <p:sldId id="400" r:id="rId7"/>
    <p:sldId id="401" r:id="rId8"/>
    <p:sldId id="406" r:id="rId9"/>
    <p:sldId id="407" r:id="rId10"/>
    <p:sldId id="408" r:id="rId11"/>
    <p:sldId id="409" r:id="rId12"/>
    <p:sldId id="410" r:id="rId13"/>
    <p:sldId id="411" r:id="rId14"/>
    <p:sldId id="412" r:id="rId15"/>
    <p:sldId id="413" r:id="rId16"/>
    <p:sldId id="414" r:id="rId17"/>
    <p:sldId id="423" r:id="rId18"/>
    <p:sldId id="415" r:id="rId19"/>
    <p:sldId id="418" r:id="rId20"/>
    <p:sldId id="402" r:id="rId21"/>
    <p:sldId id="403" r:id="rId22"/>
    <p:sldId id="404" r:id="rId23"/>
    <p:sldId id="405" r:id="rId24"/>
    <p:sldId id="467" r:id="rId25"/>
    <p:sldId id="468" r:id="rId26"/>
    <p:sldId id="469" r:id="rId27"/>
    <p:sldId id="470" r:id="rId28"/>
    <p:sldId id="471" r:id="rId29"/>
    <p:sldId id="472" r:id="rId30"/>
    <p:sldId id="473" r:id="rId31"/>
    <p:sldId id="474" r:id="rId32"/>
    <p:sldId id="475" r:id="rId33"/>
    <p:sldId id="476" r:id="rId34"/>
    <p:sldId id="441" r:id="rId35"/>
    <p:sldId id="442" r:id="rId36"/>
    <p:sldId id="443" r:id="rId37"/>
    <p:sldId id="421" r:id="rId38"/>
    <p:sldId id="422" r:id="rId39"/>
    <p:sldId id="396" r:id="rId40"/>
    <p:sldId id="424" r:id="rId41"/>
    <p:sldId id="425" r:id="rId42"/>
    <p:sldId id="397" r:id="rId43"/>
    <p:sldId id="446" r:id="rId44"/>
    <p:sldId id="426" r:id="rId45"/>
    <p:sldId id="427" r:id="rId46"/>
    <p:sldId id="428" r:id="rId47"/>
    <p:sldId id="429" r:id="rId48"/>
    <p:sldId id="430" r:id="rId49"/>
    <p:sldId id="432" r:id="rId50"/>
    <p:sldId id="433" r:id="rId51"/>
    <p:sldId id="434" r:id="rId52"/>
    <p:sldId id="435" r:id="rId53"/>
    <p:sldId id="436" r:id="rId54"/>
    <p:sldId id="437" r:id="rId55"/>
    <p:sldId id="438" r:id="rId56"/>
    <p:sldId id="448" r:id="rId57"/>
    <p:sldId id="439" r:id="rId58"/>
    <p:sldId id="440" r:id="rId59"/>
    <p:sldId id="444" r:id="rId60"/>
    <p:sldId id="445" r:id="rId61"/>
    <p:sldId id="447"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992"/>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pict"/><Relationship Id="rId4" Type="http://schemas.openxmlformats.org/officeDocument/2006/relationships/image" Target="../media/image36.pict"/><Relationship Id="rId1" Type="http://schemas.openxmlformats.org/officeDocument/2006/relationships/image" Target="../media/image33.pict"/><Relationship Id="rId2" Type="http://schemas.openxmlformats.org/officeDocument/2006/relationships/image" Target="../media/image3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39855-954F-FB44-BAB0-E88FCDE7E7D9}" type="datetimeFigureOut">
              <a:rPr lang="en-US" smtClean="0"/>
              <a:pPr/>
              <a:t>3/18/11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FCC72-996F-6142-8681-06D8B26973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952B1680-1FB6-5048-A987-E57769C39F33}" type="slidenum">
              <a:rPr lang="en-US" smtClean="0"/>
              <a:pPr/>
              <a:t>8</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F6A7A-00B7-BD43-8AFD-6691222F7054}" type="slidenum">
              <a:rPr lang="en-US"/>
              <a:pPr/>
              <a:t>25</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r>
              <a:rPr lang="en-US" dirty="0" smtClean="0"/>
              <a:t>Tend to warp </a:t>
            </a:r>
            <a:r>
              <a:rPr lang="en-US" dirty="0" err="1" smtClean="0"/>
              <a:t>DVHs</a:t>
            </a:r>
            <a:endParaRPr lang="en-US" dirty="0" smtClean="0"/>
          </a:p>
          <a:p>
            <a:r>
              <a:rPr lang="en-US" dirty="0" smtClean="0"/>
              <a:t>Not</a:t>
            </a:r>
            <a:r>
              <a:rPr lang="en-US" baseline="0" dirty="0" smtClean="0"/>
              <a:t> </a:t>
            </a:r>
            <a:r>
              <a:rPr lang="en-US" baseline="0" dirty="0" err="1" smtClean="0"/>
              <a:t>radiobiologically</a:t>
            </a:r>
            <a:r>
              <a:rPr lang="en-US" baseline="0" dirty="0" smtClean="0"/>
              <a:t> relevant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93980-D7B6-6247-994B-A540334F9ACB}" type="slidenum">
              <a:rPr lang="en-US"/>
              <a:pPr/>
              <a:t>26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pPr lvl="2"/>
            <a:r>
              <a:rPr lang="en-US" dirty="0"/>
              <a:t>The meaning of V40 means that </a:t>
            </a:r>
            <a:r>
              <a:rPr lang="en-US" dirty="0" err="1"/>
              <a:t>voxels</a:t>
            </a:r>
            <a:r>
              <a:rPr lang="en-US" dirty="0"/>
              <a:t> with 40 </a:t>
            </a:r>
            <a:r>
              <a:rPr lang="en-US" dirty="0" err="1"/>
              <a:t>Gy</a:t>
            </a:r>
            <a:r>
              <a:rPr lang="en-US" dirty="0"/>
              <a:t> are all-important, while </a:t>
            </a:r>
            <a:r>
              <a:rPr lang="en-US" dirty="0" err="1"/>
              <a:t>voxels</a:t>
            </a:r>
            <a:r>
              <a:rPr lang="en-US" dirty="0"/>
              <a:t> with 39 </a:t>
            </a:r>
            <a:r>
              <a:rPr lang="en-US" dirty="0" err="1"/>
              <a:t>Gy</a:t>
            </a:r>
            <a:r>
              <a:rPr lang="en-US" dirty="0"/>
              <a:t> are irrelevant.  This is not biologically true. Not </a:t>
            </a:r>
            <a:r>
              <a:rPr lang="en-US" dirty="0" err="1"/>
              <a:t>radiobiologically</a:t>
            </a:r>
            <a:r>
              <a:rPr lang="en-US" dirty="0"/>
              <a:t> reasonable:</a:t>
            </a:r>
            <a:endParaRPr lang="en-US" dirty="0" smtClean="0"/>
          </a:p>
          <a:p>
            <a:pPr lvl="1">
              <a:lnSpc>
                <a:spcPct val="80000"/>
              </a:lnSpc>
            </a:pPr>
            <a:endParaRPr lang="en-US" sz="2400" dirty="0" smtClean="0"/>
          </a:p>
          <a:p>
            <a:pPr lvl="1">
              <a:lnSpc>
                <a:spcPct val="80000"/>
              </a:lnSpc>
            </a:pPr>
            <a:r>
              <a:rPr lang="en-US" sz="2400" dirty="0" smtClean="0"/>
              <a:t>Tend to warp </a:t>
            </a:r>
            <a:r>
              <a:rPr lang="en-US" sz="2400" dirty="0" err="1" smtClean="0"/>
              <a:t>DVHs</a:t>
            </a:r>
            <a:endParaRPr lang="en-US" sz="2400" dirty="0" smtClean="0"/>
          </a:p>
          <a:p>
            <a:pPr lvl="1">
              <a:lnSpc>
                <a:spcPct val="80000"/>
              </a:lnSpc>
            </a:pPr>
            <a:r>
              <a:rPr lang="en-US" sz="2400" dirty="0" smtClean="0"/>
              <a:t>Not entirely biologically relevant</a:t>
            </a:r>
          </a:p>
          <a:p>
            <a:pPr lvl="2">
              <a:lnSpc>
                <a:spcPct val="80000"/>
              </a:lnSpc>
            </a:pPr>
            <a:r>
              <a:rPr lang="en-US" sz="2000" dirty="0" smtClean="0"/>
              <a:t>‘V20’ represents that:</a:t>
            </a:r>
          </a:p>
          <a:p>
            <a:pPr lvl="3">
              <a:lnSpc>
                <a:spcPct val="80000"/>
              </a:lnSpc>
            </a:pPr>
            <a:r>
              <a:rPr lang="en-US" sz="1800" dirty="0" smtClean="0"/>
              <a:t>19 </a:t>
            </a:r>
            <a:r>
              <a:rPr lang="en-US" sz="1800" dirty="0" err="1" smtClean="0"/>
              <a:t>Gy</a:t>
            </a:r>
            <a:r>
              <a:rPr lang="en-US" sz="1800" dirty="0" smtClean="0"/>
              <a:t> causes no damage, 20 </a:t>
            </a:r>
            <a:r>
              <a:rPr lang="en-US" sz="1800" dirty="0" err="1" smtClean="0"/>
              <a:t>Gy</a:t>
            </a:r>
            <a:r>
              <a:rPr lang="en-US" sz="1800" dirty="0" smtClean="0"/>
              <a:t> causes maximal damage</a:t>
            </a:r>
          </a:p>
          <a:p>
            <a:pPr lvl="3">
              <a:lnSpc>
                <a:spcPct val="80000"/>
              </a:lnSpc>
            </a:pPr>
            <a:r>
              <a:rPr lang="en-US" sz="1800" dirty="0" smtClean="0"/>
              <a:t>60 </a:t>
            </a:r>
            <a:r>
              <a:rPr lang="en-US" sz="1800" dirty="0" err="1" smtClean="0"/>
              <a:t>Gy</a:t>
            </a:r>
            <a:r>
              <a:rPr lang="en-US" sz="1800" dirty="0" smtClean="0"/>
              <a:t> no worse than 20 </a:t>
            </a:r>
            <a:r>
              <a:rPr lang="en-US" sz="1800" dirty="0" err="1" smtClean="0"/>
              <a:t>Gy</a:t>
            </a:r>
            <a:endParaRPr lang="en-US" sz="1800" dirty="0" smtClean="0"/>
          </a:p>
          <a:p>
            <a:pPr lvl="3">
              <a:lnSpc>
                <a:spcPct val="80000"/>
              </a:lnSpc>
            </a:pPr>
            <a:r>
              <a:rPr lang="en-US" sz="1800" dirty="0" smtClean="0"/>
              <a:t>This is not true!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F02AC-728D-A142-865D-37BE6187EC10}" type="slidenum">
              <a:rPr lang="en-US"/>
              <a:pPr/>
              <a:t>27</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a:t>Use defn of Dx when explaining this.</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C9446-F956-8B4A-89D0-0FBD835DC325}" type="slidenum">
              <a:rPr lang="en-US"/>
              <a:pPr/>
              <a:t>28</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r>
              <a:rPr lang="en-US" dirty="0"/>
              <a:t>“</a:t>
            </a:r>
            <a:r>
              <a:rPr lang="en-US" dirty="0" err="1"/>
              <a:t>p</a:t>
            </a:r>
            <a:r>
              <a:rPr lang="en-US" dirty="0"/>
              <a:t>-norm</a:t>
            </a:r>
            <a:r>
              <a:rPr lang="en-US" dirty="0" smtClean="0"/>
              <a:t>”, “generalized</a:t>
            </a:r>
            <a:r>
              <a:rPr lang="en-US" baseline="0" dirty="0" smtClean="0"/>
              <a:t> mean”</a:t>
            </a:r>
          </a:p>
          <a:p>
            <a:r>
              <a:rPr lang="en-US" baseline="0" dirty="0" smtClean="0"/>
              <a:t>Won’t go through whole equation, but notice variable parameter a.</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4C96B-1EDA-1842-AB11-DF305E0F5DF7}" type="slidenum">
              <a:rPr lang="en-US"/>
              <a:pPr/>
              <a:t>29</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56661-6413-4142-8C73-288847AB42E0}" type="slidenum">
              <a:rPr lang="en-US"/>
              <a:pPr/>
              <a:t>30</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r>
              <a:rPr lang="en-US"/>
              <a:t>-Used Spearman rank correlation</a:t>
            </a:r>
          </a:p>
          <a:p>
            <a:endParaRPr lang="en-US"/>
          </a:p>
          <a:p>
            <a:r>
              <a:rPr lang="en-US"/>
              <a:t>Details:  To address the validity of gEUD as a replacement for dose volume targets, we calculated the Spearman</a:t>
            </a:r>
          </a:p>
          <a:p>
            <a:r>
              <a:rPr lang="en-US"/>
              <a:t>rank correlation coefficient between gEUD with various values of its parameter </a:t>
            </a:r>
            <a:r>
              <a:rPr lang="en-US" i="1"/>
              <a:t>a </a:t>
            </a:r>
            <a:r>
              <a:rPr lang="en-US"/>
              <a:t>and clinically applicable</a:t>
            </a:r>
          </a:p>
          <a:p>
            <a:r>
              <a:rPr lang="en-US"/>
              <a:t>dose-volume constraints from clinical treatment plans. Three datasets were used: lung, esophagus, and</a:t>
            </a:r>
          </a:p>
          <a:p>
            <a:r>
              <a:rPr lang="en-US"/>
              <a:t>prostate, with 219, 263, and 291 patients respectively. We tested values of </a:t>
            </a:r>
            <a:r>
              <a:rPr lang="en-US" i="1"/>
              <a:t>a </a:t>
            </a:r>
            <a:r>
              <a:rPr lang="en-US"/>
              <a:t>between -10 and 10 by</a:t>
            </a:r>
          </a:p>
          <a:p>
            <a:r>
              <a:rPr lang="en-US"/>
              <a:t>intervals of 0.2, and in some cases also tested values of </a:t>
            </a:r>
            <a:r>
              <a:rPr lang="en-US" i="1"/>
              <a:t>a </a:t>
            </a:r>
            <a:r>
              <a:rPr lang="en-US"/>
              <a:t>as low as -40 (for target volumes). The dose-volume</a:t>
            </a:r>
          </a:p>
          <a:p>
            <a:r>
              <a:rPr lang="en-US"/>
              <a:t>constraints tested include: V10, V20, and V30 for lung, V55 for esophagus, and D95 for prostate</a:t>
            </a:r>
          </a:p>
          <a:p>
            <a:r>
              <a:rPr lang="en-US"/>
              <a:t>PTV and lung PTV.</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51102-F716-B441-97F9-7F9D8EA4F4B7}" type="slidenum">
              <a:rPr lang="en-US"/>
              <a:pPr/>
              <a:t>31</a:t>
            </a:fld>
            <a:endParaRPr 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correlations between the candidate metrics and dose-volume metrics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smtClean="0"/>
              <a:t>The 0.45 coefficient is an outlier, representative of only one metric.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51 of the 60 correlations tested had a Spearman correlation coefficient greater than 0.90 (24 of 30 for </a:t>
            </a:r>
            <a:r>
              <a:rPr lang="en-US" sz="1200" dirty="0" err="1" smtClean="0"/>
              <a:t>gEUD</a:t>
            </a:r>
            <a:r>
              <a:rPr lang="en-US" sz="1200" dirty="0" smtClean="0"/>
              <a:t>, 27 of 30 for mean-tail-dose).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In general, mean-tail-dose had higher correlations than </a:t>
            </a:r>
            <a:r>
              <a:rPr lang="en-US" sz="1200" dirty="0" err="1" smtClean="0"/>
              <a:t>gEUD</a:t>
            </a:r>
            <a:r>
              <a:rPr lang="en-US" sz="1200" dirty="0" smtClean="0"/>
              <a:t> (27 of 30 correlations equal or greater), though </a:t>
            </a:r>
            <a:r>
              <a:rPr lang="en-US" sz="1200" dirty="0" err="1" smtClean="0"/>
              <a:t>gEUD</a:t>
            </a:r>
            <a:r>
              <a:rPr lang="en-US" sz="1200" dirty="0" smtClean="0"/>
              <a:t> and mean-tail-dose correlation coefficients were often similar.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51102-F716-B441-97F9-7F9D8EA4F4B7}" type="slidenum">
              <a:rPr lang="en-US"/>
              <a:pPr/>
              <a:t>34</a:t>
            </a:fld>
            <a:endParaRPr 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correlations between the candidate metrics and dose-volume metrics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smtClean="0"/>
              <a:t>The 0.45 coefficient is an outlier, representative of only one metric.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51 of the 60 correlations tested had a Spearman correlation coefficient greater than 0.90 (24 of 30 for </a:t>
            </a:r>
            <a:r>
              <a:rPr lang="en-US" sz="1200" dirty="0" err="1" smtClean="0"/>
              <a:t>gEUD</a:t>
            </a:r>
            <a:r>
              <a:rPr lang="en-US" sz="1200" dirty="0" smtClean="0"/>
              <a:t>, 27 of 30 for mean-tail-dose).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In general, mean-tail-dose had higher correlations than </a:t>
            </a:r>
            <a:r>
              <a:rPr lang="en-US" sz="1200" dirty="0" err="1" smtClean="0"/>
              <a:t>gEUD</a:t>
            </a:r>
            <a:r>
              <a:rPr lang="en-US" sz="1200" dirty="0" smtClean="0"/>
              <a:t> (27 of 30 correlations equal or greater), though </a:t>
            </a:r>
            <a:r>
              <a:rPr lang="en-US" sz="1200" dirty="0" err="1" smtClean="0"/>
              <a:t>gEUD</a:t>
            </a:r>
            <a:r>
              <a:rPr lang="en-US" sz="1200" dirty="0" smtClean="0"/>
              <a:t> and mean-tail-dose correlation coefficients were often similar.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70EC-EBF2-4342-B334-4A6DCB460884}" type="slidenum">
              <a:rPr lang="en-US"/>
              <a:pPr/>
              <a:t>44</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r>
              <a:rPr lang="en-US" dirty="0"/>
              <a:t>Read quote from </a:t>
            </a:r>
            <a:r>
              <a:rPr lang="en-US" dirty="0" err="1"/>
              <a:t>Jee</a:t>
            </a:r>
            <a:r>
              <a:rPr lang="en-US" dirty="0"/>
              <a:t> et. al.?</a:t>
            </a:r>
          </a:p>
          <a:p>
            <a:r>
              <a:rPr lang="en-US" dirty="0"/>
              <a:t>“Our experiences show that this LO [lexicographic ordering] method can facilitate an efficient articulation of individual planning goal preferences (or priorities) for IMRT planning and make complex </a:t>
            </a:r>
            <a:r>
              <a:rPr lang="en-US" dirty="0" err="1"/>
              <a:t>multicriteria</a:t>
            </a:r>
            <a:r>
              <a:rPr lang="en-US" dirty="0"/>
              <a:t> problems manageable by explicitly prohibiting objective tradeoffs between different priority levels.” </a:t>
            </a:r>
          </a:p>
          <a:p>
            <a:endParaRPr lang="en-US" dirty="0"/>
          </a:p>
          <a:p>
            <a:r>
              <a:rPr lang="en-US" dirty="0"/>
              <a:t>Spalding:  Unclear which factor (IMRT vs. RT) or LO/</a:t>
            </a:r>
            <a:r>
              <a:rPr lang="en-US" dirty="0" err="1"/>
              <a:t>gEUD</a:t>
            </a:r>
            <a:r>
              <a:rPr lang="en-US" dirty="0"/>
              <a:t> is the improvement.  (Compared to clinical, though unknown whether commissioned dose calc or not.)</a:t>
            </a:r>
          </a:p>
          <a:p>
            <a:endParaRPr lang="en-US" dirty="0"/>
          </a:p>
          <a:p>
            <a:r>
              <a:rPr lang="en-US" dirty="0"/>
              <a:t>Say what our work is:</a:t>
            </a:r>
          </a:p>
          <a:p>
            <a:r>
              <a:rPr lang="en-US" dirty="0"/>
              <a:t>10, 6, and 6 prostate cases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C38D1-9B3E-C84E-98A1-8197E8A49577}" type="slidenum">
              <a:rPr lang="en-US"/>
              <a:pPr/>
              <a:t>45</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2403213A-D3B2-5141-9F65-0120CA6023C3}" type="slidenum">
              <a:rPr lang="en-US" smtClean="0"/>
              <a:pPr/>
              <a:t>9</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87D30-B24F-0E43-BC2D-9479F091E5C1}" type="slidenum">
              <a:rPr lang="en-US"/>
              <a:pPr/>
              <a:t>46</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3837C-D860-B643-98F9-2E6BB00C6FB1}" type="slidenum">
              <a:rPr lang="en-US"/>
              <a:pPr/>
              <a:t>47</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GB" b="1"/>
              <a:t>Lower right:  Figure 3.4</a:t>
            </a:r>
            <a:r>
              <a:rPr lang="en-GB"/>
              <a:t>.  Dose volume histograms after each step of the optimization, for case 5.  Note that “Normal Tissues” refers to the area outside of a 0.5 cm 3D region around the PTV, inside of the skin, and within 1.5 cm above and below the PTV.  It is easy to see that the rectum is optimized on in step II, whereas the femurs and bladder are introduced in step III.  Although there is some degradation in the target DVH, it is small.</a:t>
            </a:r>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B13D-D072-C44B-93A1-1C68DA4FBD3E}" type="slidenum">
              <a:rPr lang="en-US"/>
              <a:pPr/>
              <a:t>48</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pPr lvl="1"/>
            <a:r>
              <a:rPr lang="en-US"/>
              <a:t>20 minutes is ‘workable.’</a:t>
            </a:r>
          </a:p>
          <a:p>
            <a:pPr lvl="1"/>
            <a:r>
              <a:rPr lang="en-US"/>
              <a:t>50 mins (head &amp; neck)</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FC888-9883-2449-8E57-FD525DEF9971}" type="slidenum">
              <a:rPr lang="en-US"/>
              <a:pPr/>
              <a:t>49</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DE634-4F3C-0C41-8CCA-1ADCD07192C2}" type="slidenum">
              <a:rPr lang="en-US"/>
              <a:pPr/>
              <a:t>50</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4CB36-9F96-E943-92B9-811AD984ED3D}" type="slidenum">
              <a:rPr lang="en-US"/>
              <a:pPr/>
              <a:t>51</a:t>
            </a:fld>
            <a:endParaRPr lang="en-US"/>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r>
              <a:rPr lang="en-US" dirty="0"/>
              <a:t>We did change the objectives and constraints for the </a:t>
            </a:r>
            <a:r>
              <a:rPr lang="en-US" dirty="0" err="1"/>
              <a:t>postop</a:t>
            </a:r>
            <a:r>
              <a:rPr lang="en-US" dirty="0"/>
              <a:t> cases</a:t>
            </a:r>
            <a:r>
              <a:rPr lang="en-US" dirty="0" smtClean="0"/>
              <a:t>.</a:t>
            </a:r>
          </a:p>
          <a:p>
            <a:endParaRPr lang="en-US" dirty="0" smtClean="0"/>
          </a:p>
          <a:p>
            <a:r>
              <a:rPr lang="en-US" dirty="0" smtClean="0"/>
              <a:t>We did it as the doctor preferred, and used mean-tail-dose instead.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CC2F6-90FF-9646-91BD-C0027E505365}" type="slidenum">
              <a:rPr lang="en-US"/>
              <a:pPr/>
              <a:t>52</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r>
              <a:rPr lang="en-US" dirty="0" smtClean="0"/>
              <a:t>Technically challenging</a:t>
            </a:r>
          </a:p>
          <a:p>
            <a:r>
              <a:rPr lang="en-US" dirty="0" smtClean="0"/>
              <a:t>Large amount of work</a:t>
            </a:r>
          </a:p>
          <a:p>
            <a:r>
              <a:rPr lang="en-US" dirty="0" smtClean="0"/>
              <a:t>Significant</a:t>
            </a:r>
          </a:p>
          <a:p>
            <a:r>
              <a:rPr lang="en-US" dirty="0" smtClean="0"/>
              <a:t>Broad</a:t>
            </a:r>
            <a:r>
              <a:rPr lang="en-US" baseline="0" dirty="0" smtClean="0"/>
              <a:t> importance</a:t>
            </a:r>
          </a:p>
          <a:p>
            <a:r>
              <a:rPr lang="en-US" baseline="0" dirty="0" smtClean="0"/>
              <a:t>Practically useful (put into CERR, the entire research community can now do this where they couldn’t before)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8CFB2-DEBC-9E48-8746-F6E066DE9933}" type="slidenum">
              <a:rPr lang="en-US"/>
              <a:pPr/>
              <a:t>53</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r>
              <a:rPr lang="en-US" dirty="0" smtClean="0"/>
              <a:t>using Pinnacle,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58519-D83B-6E4A-9094-5D9636A619FD}" type="slidenum">
              <a:rPr lang="en-US"/>
              <a:pPr/>
              <a:t>54</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r>
              <a:rPr lang="en-US" dirty="0"/>
              <a:t>Case 45.</a:t>
            </a:r>
          </a:p>
          <a:p>
            <a:r>
              <a:rPr lang="en-US" b="1" dirty="0"/>
              <a:t>Figure 4.12a</a:t>
            </a:r>
            <a:r>
              <a:rPr lang="en-US" dirty="0"/>
              <a:t>.  Dose-volume histogram for definitive case 5.  Blue: PTV, Brown: Rectum, Purple: Bladder, Tan: Normal tissues minus PTV.  Solid: Clinical dose, Dotted: </a:t>
            </a:r>
            <a:r>
              <a:rPr lang="en-US" dirty="0" err="1"/>
              <a:t>Priopt</a:t>
            </a:r>
            <a:r>
              <a:rPr lang="en-US" dirty="0"/>
              <a:t> QIB calculated dose, Dashed: DPM recalculated and scaled </a:t>
            </a:r>
            <a:r>
              <a:rPr lang="en-US" dirty="0" err="1"/>
              <a:t>priopt</a:t>
            </a:r>
            <a:r>
              <a:rPr lang="en-US" dirty="0"/>
              <a:t> dose.  Apparently, the inclusion of scatter (comparing the Monte Carlo and QIB dose) affects this DVH more than is </a:t>
            </a:r>
            <a:r>
              <a:rPr lang="en-US" dirty="0" smtClean="0"/>
              <a:t>typical</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2200B-F169-D04D-B9DF-E3CD68A5FEC0}" type="slidenum">
              <a:rPr lang="en-US"/>
              <a:pPr/>
              <a:t>55</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r>
              <a:rPr lang="en-US" b="1"/>
              <a:t>Figure 4.12b</a:t>
            </a:r>
            <a:r>
              <a:rPr lang="en-US"/>
              <a:t>.  CT slices showing dose distribution for definitive case 5 of clinical (left) and priopt recalculated (right) dose through the PTV center of mass.  Blue: PTV, Brown: Rectum, Purple: Bladder, Tan: Skin.  In this case, priopt places much more of the dose through the three most intense fields..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0AB94AE6-11C3-8A43-9ED4-BD5B04F42900}" type="slidenum">
              <a:rPr lang="en-US"/>
              <a:pPr/>
              <a:t>12</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endParaRPr lang="en-US">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defTabSz="914400"/>
            <a:r>
              <a:rPr lang="en-US" smtClean="0">
                <a:ea typeface="ヒラギノ角ゴ Pro W3" charset="-128"/>
                <a:cs typeface="ヒラギノ角ゴ Pro W3" charset="-128"/>
              </a:rPr>
              <a:t>Definitive, testing</a:t>
            </a:r>
          </a:p>
          <a:p>
            <a:pPr defTabSz="914400"/>
            <a:r>
              <a:rPr lang="en-US" smtClean="0">
                <a:ea typeface="ヒラギノ角ゴ Pro W3" charset="-128"/>
                <a:cs typeface="ヒラギノ角ゴ Pro W3" charset="-128"/>
              </a:rPr>
              <a:t>Doses were scaled to match corresponding clinical D98</a:t>
            </a:r>
          </a:p>
          <a:p>
            <a:pPr defTabSz="914400"/>
            <a:r>
              <a:rPr lang="en-US" b="1" smtClean="0">
                <a:latin typeface="Arial" charset="0"/>
                <a:ea typeface="ＭＳ Ｐゴシック" charset="-128"/>
                <a:cs typeface="ＭＳ Ｐゴシック" charset="-128"/>
              </a:rPr>
              <a:t>Figure 4.13b</a:t>
            </a:r>
            <a:r>
              <a:rPr lang="en-US" smtClean="0">
                <a:latin typeface="Arial" charset="0"/>
                <a:ea typeface="ＭＳ Ｐゴシック" charset="-128"/>
                <a:cs typeface="ＭＳ Ｐゴシック" charset="-128"/>
              </a:rPr>
              <a:t>.  CT slices showing dose distribution for case 6 of clinical (left) and priopt recalculated (right) dose through the PTV center of mass.  Blue: PTV, Brown: Rectum, Purple: Bladder, Tan: Skin.</a:t>
            </a:r>
          </a:p>
          <a:p>
            <a:pPr defTabSz="914400"/>
            <a:r>
              <a:rPr lang="en-US" b="1" smtClean="0">
                <a:latin typeface="Arial" charset="0"/>
                <a:ea typeface="ＭＳ Ｐゴシック" charset="-128"/>
                <a:cs typeface="ＭＳ Ｐゴシック" charset="-128"/>
              </a:rPr>
              <a:t>Figure 4.13a</a:t>
            </a:r>
            <a:r>
              <a:rPr lang="en-US" smtClean="0">
                <a:latin typeface="Arial" charset="0"/>
                <a:ea typeface="ＭＳ Ｐゴシック" charset="-128"/>
                <a:cs typeface="ＭＳ Ｐゴシック" charset="-128"/>
              </a:rPr>
              <a:t>.  Dose-volume histogram for case 6.  Blue: PTV, Brown: Rectum, Purple: Bladder, Tan: Normal tissues minus PTV.  Solid: Clinical dose, Dotted: Priopt QIB calculated dose, Dashed: DPM recalculated and scaled priopt dose.</a:t>
            </a:r>
            <a:r>
              <a:rPr lang="en-US" smtClean="0">
                <a:ea typeface="ヒラギノ角ゴ Pro W3" charset="-128"/>
                <a:cs typeface="ヒラギノ角ゴ Pro W3" charset="-128"/>
              </a:rPr>
              <a:t> </a:t>
            </a:r>
          </a:p>
          <a:p>
            <a:pPr defTabSz="914400" eaLnBrk="1" hangingPunct="1">
              <a:spcBef>
                <a:spcPct val="0"/>
              </a:spcBef>
            </a:pPr>
            <a:endParaRPr lang="en-US" smtClean="0">
              <a:ea typeface="ヒラギノ角ゴ Pro W3" charset="-128"/>
              <a:cs typeface="ヒラギノ角ゴ Pro W3" charset="-128"/>
            </a:endParaRPr>
          </a:p>
        </p:txBody>
      </p:sp>
      <p:sp>
        <p:nvSpPr>
          <p:cNvPr id="40964" name="Slide Number Placeholder 3"/>
          <p:cNvSpPr>
            <a:spLocks noGrp="1"/>
          </p:cNvSpPr>
          <p:nvPr>
            <p:ph type="sldNum" sz="quarter" idx="5"/>
          </p:nvPr>
        </p:nvSpPr>
        <p:spPr bwMode="auto">
          <a:ln>
            <a:miter lim="800000"/>
            <a:headEnd/>
            <a:tailEnd/>
          </a:ln>
        </p:spPr>
        <p:txBody>
          <a:bodyPr/>
          <a:lstStyle/>
          <a:p>
            <a:fld id="{98B7B53C-331A-8C41-BA22-42213163C04C}" type="slidenum">
              <a:rPr lang="en-US" smtClean="0"/>
              <a:pPr/>
              <a:t>56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78178-245C-5A47-ACDA-29E53D6D6F3A}" type="slidenum">
              <a:rPr lang="en-US"/>
              <a:pPr/>
              <a:t>57</a:t>
            </a:fld>
            <a:endParaRPr lang="en-US"/>
          </a:p>
        </p:txBody>
      </p:sp>
      <p:sp>
        <p:nvSpPr>
          <p:cNvPr id="784386" name="Rectangle 2"/>
          <p:cNvSpPr>
            <a:spLocks noGrp="1" noRot="1" noChangeAspect="1" noChangeArrowheads="1" noTextEdit="1"/>
          </p:cNvSpPr>
          <p:nvPr>
            <p:ph type="sldImg"/>
          </p:nvPr>
        </p:nvSpPr>
        <p:spPr>
          <a:ln/>
        </p:spPr>
      </p:sp>
      <p:sp>
        <p:nvSpPr>
          <p:cNvPr id="784387" name="Rectangle 3"/>
          <p:cNvSpPr>
            <a:spLocks noGrp="1" noChangeArrowheads="1"/>
          </p:cNvSpPr>
          <p:nvPr>
            <p:ph type="body" idx="1"/>
          </p:nvPr>
        </p:nvSpPr>
        <p:spPr/>
        <p:txBody>
          <a:bodyPr/>
          <a:lstStyle/>
          <a:p>
            <a:r>
              <a:rPr lang="en-US" b="1" dirty="0"/>
              <a:t>Figure 4.12c</a:t>
            </a:r>
            <a:r>
              <a:rPr lang="en-US" dirty="0"/>
              <a:t>.  Comparison of clinical criteria for definitive case 5 between clinical, </a:t>
            </a:r>
            <a:r>
              <a:rPr lang="en-US" dirty="0" err="1"/>
              <a:t>priopt</a:t>
            </a:r>
            <a:r>
              <a:rPr lang="en-US" dirty="0"/>
              <a:t>, and </a:t>
            </a:r>
            <a:r>
              <a:rPr lang="en-US" dirty="0" err="1"/>
              <a:t>priopt</a:t>
            </a:r>
            <a:r>
              <a:rPr lang="en-US" dirty="0"/>
              <a:t> with DPM recalculation.  Bars under the 0 axis did not meet the criteria, and higher bars performed better than lower bars.  The 9 criteria referenced are given in the text.</a:t>
            </a:r>
            <a:r>
              <a:rPr lang="en-US" dirty="0" smtClean="0"/>
              <a:t> </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Priopt</a:t>
            </a:r>
            <a:r>
              <a:rPr lang="en-US" dirty="0" smtClean="0"/>
              <a:t> with DPM</a:t>
            </a:r>
          </a:p>
          <a:p>
            <a:r>
              <a:rPr lang="en-US" dirty="0" smtClean="0"/>
              <a:t>For the same target</a:t>
            </a:r>
            <a:r>
              <a:rPr lang="en-US" baseline="0" dirty="0" smtClean="0"/>
              <a:t> D98, we have higher maximum dose and lower dose to normal tissues.</a:t>
            </a:r>
            <a:endParaRPr lang="en-US" dirty="0"/>
          </a:p>
        </p:txBody>
      </p:sp>
      <p:sp>
        <p:nvSpPr>
          <p:cNvPr id="4" name="Slide Number Placeholder 3"/>
          <p:cNvSpPr>
            <a:spLocks noGrp="1"/>
          </p:cNvSpPr>
          <p:nvPr>
            <p:ph type="sldNum" sz="quarter" idx="10"/>
          </p:nvPr>
        </p:nvSpPr>
        <p:spPr/>
        <p:txBody>
          <a:bodyPr/>
          <a:lstStyle/>
          <a:p>
            <a:fld id="{D8E2096B-3791-B847-8743-A62BD1F28600}"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7C5EB-EB59-804F-93D3-54C96F294AC2}" type="slidenum">
              <a:rPr lang="en-US"/>
              <a:pPr/>
              <a:t>59</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86285615-5B12-1D4A-8109-85D43F16C3EC}" type="slidenum">
              <a:rPr lang="en-US" smtClean="0"/>
              <a:pPr/>
              <a:t>13</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a:lstStyle/>
          <a:p>
            <a:pPr eaLnBrk="1" hangingPunct="1"/>
            <a:r>
              <a:rPr lang="en-US">
                <a:ea typeface="ＭＳ Ｐゴシック" charset="-128"/>
                <a:cs typeface="ＭＳ Ｐゴシック" charset="-128"/>
              </a:rPr>
              <a:t>Note the log10 scale.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0CCC6D00-E865-864F-9FDD-0975CE58629F}" type="slidenum">
              <a:rPr lang="en-US"/>
              <a:pPr/>
              <a:t>14</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r>
              <a:rPr lang="en-US">
                <a:ea typeface="ＭＳ Ｐゴシック" charset="-128"/>
                <a:cs typeface="ＭＳ Ｐゴシック" charset="-128"/>
              </a:rPr>
              <a:t>Assuming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D29FE9AC-748A-B146-8DF8-4B98768B31B6}" type="slidenum">
              <a:rPr lang="en-US"/>
              <a:pPr/>
              <a:t>15</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0602926C-E1C7-0B40-8A3D-C06A8B763C95}" type="slidenum">
              <a:rPr lang="en-US"/>
              <a:pPr/>
              <a:t>16</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a:lstStyle/>
          <a:p>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US" smtClean="0"/>
              <a:t>Figure gEUDDIstribution Observed complications can potentially be dominated by cases in which delivery is worse than the plan.  This figure schematically shows the effect of deviation from the estimated (planned) gEUD value to the actual delivered gEUD and the potential increase in NTCP.  Substantial uncertainty in the actual, delivered gEUD value may arise from anatomic variations and setup inaccuracies, resulting in the Gaussian spread in potential gEUD values, as shown.  Although the NTCP probability would be expected to be very low if the delivered gEUD value is close to the delivered one, the potential for much worse (higher) gEUD’s significantly increases the potential for a complication.  The ‘cumulative’ curve shows the resulting effect of the potential high values of gEUD, resulting in a best-estimate of NTCP in this hypothetical case of about 8%.  NTCP model parameters were used similar to those seen for late rectal bleeding curves.  The implication from this figure is that, when population based NTCP values are low, observed levels may be dominated by cases where the delivery is worse than the plan (Fenwick, Alber refs.*).    </a:t>
            </a:r>
          </a:p>
        </p:txBody>
      </p:sp>
      <p:sp>
        <p:nvSpPr>
          <p:cNvPr id="31748" name="Slide Number Placeholder 3"/>
          <p:cNvSpPr>
            <a:spLocks noGrp="1"/>
          </p:cNvSpPr>
          <p:nvPr>
            <p:ph type="sldNum" sz="quarter" idx="5"/>
          </p:nvPr>
        </p:nvSpPr>
        <p:spPr bwMode="auto">
          <a:noFill/>
          <a:ln>
            <a:miter lim="800000"/>
            <a:headEnd/>
            <a:tailEnd/>
          </a:ln>
        </p:spPr>
        <p:txBody>
          <a:bodyPr/>
          <a:lstStyle/>
          <a:p>
            <a:fld id="{2D54F97D-4566-E044-8FA1-5E3F6A684798}"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3C232-5F41-024D-AE0D-410BE4EAABCE}" type="slidenum">
              <a:rPr lang="en-US"/>
              <a:pPr/>
              <a:t>24</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37ED49-23F6-984F-B14D-4AEBF3CF8E1B}" type="datetimeFigureOut">
              <a:rPr lang="en-US" smtClean="0"/>
              <a:pPr/>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7ED49-23F6-984F-B14D-4AEBF3CF8E1B}" type="datetimeFigureOut">
              <a:rPr lang="en-US" smtClean="0"/>
              <a:pPr/>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7ED49-23F6-984F-B14D-4AEBF3CF8E1B}" type="datetimeFigureOut">
              <a:rPr lang="en-US" smtClean="0"/>
              <a:pPr/>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667000" cy="476250"/>
          </a:xfrm>
        </p:spPr>
        <p:txBody>
          <a:bodyPr/>
          <a:lstStyle>
            <a:lvl1pPr>
              <a:defRPr smtClean="0"/>
            </a:lvl1pPr>
          </a:lstStyle>
          <a:p>
            <a:r>
              <a:rPr lang="en-US"/>
              <a:t>Vanessa Clark</a:t>
            </a:r>
          </a:p>
          <a:p>
            <a:r>
              <a:rPr lang="en-US"/>
              <a:t>Ph.D. Defense</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 </a:t>
            </a:r>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38E73620-50C6-A143-ABFC-0E62B0FAB9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7ED49-23F6-984F-B14D-4AEBF3CF8E1B}" type="datetimeFigureOut">
              <a:rPr lang="en-US" smtClean="0"/>
              <a:pPr/>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7ED49-23F6-984F-B14D-4AEBF3CF8E1B}" type="datetimeFigureOut">
              <a:rPr lang="en-US" smtClean="0"/>
              <a:pPr/>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37ED49-23F6-984F-B14D-4AEBF3CF8E1B}" type="datetimeFigureOut">
              <a:rPr lang="en-US" smtClean="0"/>
              <a:pPr/>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7ED49-23F6-984F-B14D-4AEBF3CF8E1B}" type="datetimeFigureOut">
              <a:rPr lang="en-US" smtClean="0"/>
              <a:pPr/>
              <a:t>3/18/11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7ED49-23F6-984F-B14D-4AEBF3CF8E1B}" type="datetimeFigureOut">
              <a:rPr lang="en-US" smtClean="0"/>
              <a:pPr/>
              <a:t>3/18/11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7ED49-23F6-984F-B14D-4AEBF3CF8E1B}" type="datetimeFigureOut">
              <a:rPr lang="en-US" smtClean="0"/>
              <a:pPr/>
              <a:t>3/18/11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7ED49-23F6-984F-B14D-4AEBF3CF8E1B}" type="datetimeFigureOut">
              <a:rPr lang="en-US" smtClean="0"/>
              <a:pPr/>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7ED49-23F6-984F-B14D-4AEBF3CF8E1B}" type="datetimeFigureOut">
              <a:rPr lang="en-US" smtClean="0"/>
              <a:pPr/>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0E604-25BC-4E42-B554-368C490B0B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7000">
              <a:schemeClr val="bg1">
                <a:lumMod val="65000"/>
              </a:schemeClr>
            </a:gs>
            <a:gs pos="900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7ED49-23F6-984F-B14D-4AEBF3CF8E1B}" type="datetimeFigureOut">
              <a:rPr lang="en-US" smtClean="0"/>
              <a:pPr/>
              <a:t>3/18/11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0E604-25BC-4E42-B554-368C490B0B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defTabSz="457200" rtl="0" eaLnBrk="1" latinLnBrk="0" hangingPunct="1">
        <a:spcBef>
          <a:spcPct val="0"/>
        </a:spcBef>
        <a:buNone/>
        <a:defRPr sz="4000" kern="1200">
          <a:solidFill>
            <a:schemeClr val="tx1"/>
          </a:solidFill>
          <a:latin typeface="Cambri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Word_97_-_2004_Document1.doc"/><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Computational challenges in RTP treatment planning:  setting the stage</a:t>
            </a:r>
            <a:endParaRPr lang="en-US" dirty="0"/>
          </a:p>
        </p:txBody>
      </p:sp>
      <p:sp>
        <p:nvSpPr>
          <p:cNvPr id="3" name="Subtitle 2"/>
          <p:cNvSpPr>
            <a:spLocks noGrp="1"/>
          </p:cNvSpPr>
          <p:nvPr>
            <p:ph type="subTitle" idx="1"/>
          </p:nvPr>
        </p:nvSpPr>
        <p:spPr/>
        <p:txBody>
          <a:bodyPr/>
          <a:lstStyle/>
          <a:p>
            <a:r>
              <a:rPr lang="en-US" dirty="0" smtClean="0"/>
              <a:t>Joe Deasy, PhD</a:t>
            </a:r>
          </a:p>
          <a:p>
            <a:r>
              <a:rPr lang="en-US" dirty="0" err="1" smtClean="0"/>
              <a:t>deasyj@mskcc.org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Screen shot 2010-04-26 at 11.48.21 AM.png"/>
          <p:cNvPicPr>
            <a:picLocks noChangeAspect="1"/>
          </p:cNvPicPr>
          <p:nvPr/>
        </p:nvPicPr>
        <p:blipFill>
          <a:blip r:embed="rId2"/>
          <a:srcRect/>
          <a:stretch>
            <a:fillRect/>
          </a:stretch>
        </p:blipFill>
        <p:spPr bwMode="auto">
          <a:xfrm>
            <a:off x="0" y="990600"/>
            <a:ext cx="9144000" cy="1492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srcRect/>
          <a:stretch>
            <a:fillRect/>
          </a:stretch>
        </p:blipFill>
        <p:spPr bwMode="auto">
          <a:xfrm>
            <a:off x="765175" y="304800"/>
            <a:ext cx="7540625" cy="61928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4"/>
          <a:srcRect/>
          <a:stretch>
            <a:fillRect/>
          </a:stretch>
        </p:blipFill>
        <p:spPr bwMode="auto">
          <a:xfrm>
            <a:off x="1219200" y="2470150"/>
            <a:ext cx="6546850" cy="4311650"/>
          </a:xfrm>
          <a:prstGeom prst="rect">
            <a:avLst/>
          </a:prstGeom>
          <a:noFill/>
          <a:ln w="9525">
            <a:noFill/>
            <a:miter lim="800000"/>
            <a:headEnd/>
            <a:tailEnd/>
          </a:ln>
        </p:spPr>
      </p:pic>
      <p:sp>
        <p:nvSpPr>
          <p:cNvPr id="33796" name="Rectangle 3"/>
          <p:cNvSpPr>
            <a:spLocks noChangeArrowheads="1"/>
          </p:cNvSpPr>
          <p:nvPr/>
        </p:nvSpPr>
        <p:spPr bwMode="auto">
          <a:xfrm>
            <a:off x="0" y="3187700"/>
            <a:ext cx="9144000" cy="0"/>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3797" name="Text Box 4"/>
          <p:cNvSpPr txBox="1">
            <a:spLocks noChangeArrowheads="1"/>
          </p:cNvSpPr>
          <p:nvPr/>
        </p:nvSpPr>
        <p:spPr bwMode="auto">
          <a:xfrm>
            <a:off x="3127375" y="1076325"/>
            <a:ext cx="317500" cy="366713"/>
          </a:xfrm>
          <a:prstGeom prst="rect">
            <a:avLst/>
          </a:prstGeom>
          <a:noFill/>
          <a:ln w="9525">
            <a:noFill/>
            <a:miter lim="800000"/>
            <a:headEnd/>
            <a:tailEnd/>
          </a:ln>
        </p:spPr>
        <p:txBody>
          <a:bodyPr wrap="none">
            <a:prstTxWarp prst="textNoShape">
              <a:avLst/>
            </a:prstTxWarp>
            <a:spAutoFit/>
          </a:bodyPr>
          <a:lstStyle/>
          <a:p>
            <a:r>
              <a:rPr lang="en-US" sz="1800"/>
              <a:t>+</a:t>
            </a:r>
          </a:p>
        </p:txBody>
      </p:sp>
      <p:pic>
        <p:nvPicPr>
          <p:cNvPr id="33798" name="Picture 5"/>
          <p:cNvPicPr>
            <a:picLocks noChangeAspect="1" noChangeArrowheads="1"/>
          </p:cNvPicPr>
          <p:nvPr/>
        </p:nvPicPr>
        <p:blipFill>
          <a:blip r:embed="rId5"/>
          <a:srcRect/>
          <a:stretch>
            <a:fillRect/>
          </a:stretch>
        </p:blipFill>
        <p:spPr bwMode="auto">
          <a:xfrm>
            <a:off x="244475" y="304800"/>
            <a:ext cx="3489325" cy="2620963"/>
          </a:xfrm>
          <a:prstGeom prst="rect">
            <a:avLst/>
          </a:prstGeom>
          <a:noFill/>
          <a:ln w="9525">
            <a:noFill/>
            <a:miter lim="800000"/>
            <a:headEnd/>
            <a:tailEnd/>
          </a:ln>
        </p:spPr>
      </p:pic>
      <p:graphicFrame>
        <p:nvGraphicFramePr>
          <p:cNvPr id="33794" name="Object 2"/>
          <p:cNvGraphicFramePr>
            <a:graphicFrameLocks noChangeAspect="1"/>
          </p:cNvGraphicFramePr>
          <p:nvPr/>
        </p:nvGraphicFramePr>
        <p:xfrm>
          <a:off x="3871913" y="762000"/>
          <a:ext cx="4868862" cy="582613"/>
        </p:xfrm>
        <a:graphic>
          <a:graphicData uri="http://schemas.openxmlformats.org/presentationml/2006/ole">
            <p:oleObj spid="_x0000_s406530" name="Equation" r:id="rId6" imgW="2755800" imgH="330120" progId="">
              <p:embed/>
            </p:oleObj>
          </a:graphicData>
        </a:graphic>
      </p:graphicFrame>
      <p:sp>
        <p:nvSpPr>
          <p:cNvPr id="33799" name="Text Box 7"/>
          <p:cNvSpPr txBox="1">
            <a:spLocks noChangeArrowheads="1"/>
          </p:cNvSpPr>
          <p:nvPr/>
        </p:nvSpPr>
        <p:spPr bwMode="auto">
          <a:xfrm>
            <a:off x="3048000" y="887413"/>
            <a:ext cx="692150" cy="366712"/>
          </a:xfrm>
          <a:prstGeom prst="rect">
            <a:avLst/>
          </a:prstGeom>
          <a:noFill/>
          <a:ln w="9525">
            <a:noFill/>
            <a:miter lim="800000"/>
            <a:headEnd/>
            <a:tailEnd/>
          </a:ln>
        </p:spPr>
        <p:txBody>
          <a:bodyPr wrap="none">
            <a:prstTxWarp prst="textNoShape">
              <a:avLst/>
            </a:prstTxWarp>
            <a:spAutoFit/>
          </a:bodyPr>
          <a:lstStyle/>
          <a:p>
            <a:r>
              <a:rPr lang="en-US" sz="1800"/>
              <a:t>Plus:</a:t>
            </a:r>
          </a:p>
        </p:txBody>
      </p:sp>
      <p:sp>
        <p:nvSpPr>
          <p:cNvPr id="33800" name="Text Box 8"/>
          <p:cNvSpPr txBox="1">
            <a:spLocks noChangeArrowheads="1"/>
          </p:cNvSpPr>
          <p:nvPr/>
        </p:nvSpPr>
        <p:spPr bwMode="auto">
          <a:xfrm>
            <a:off x="3810000" y="1797050"/>
            <a:ext cx="4267200" cy="641350"/>
          </a:xfrm>
          <a:prstGeom prst="rect">
            <a:avLst/>
          </a:prstGeom>
          <a:noFill/>
          <a:ln w="9525">
            <a:noFill/>
            <a:miter lim="800000"/>
            <a:headEnd/>
            <a:tailEnd/>
          </a:ln>
        </p:spPr>
        <p:txBody>
          <a:bodyPr>
            <a:prstTxWarp prst="textNoShape">
              <a:avLst/>
            </a:prstTxWarp>
            <a:spAutoFit/>
          </a:bodyPr>
          <a:lstStyle/>
          <a:p>
            <a:r>
              <a:rPr lang="en-US" sz="1800"/>
              <a:t>Results in different relative contributions to gEUD within the DVH:</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671513" y="533400"/>
            <a:ext cx="7634287" cy="5743575"/>
          </a:xfrm>
          <a:prstGeom prst="rect">
            <a:avLst/>
          </a:prstGeom>
          <a:noFill/>
          <a:ln w="9525">
            <a:noFill/>
            <a:miter lim="800000"/>
            <a:headEnd/>
            <a:tailEnd/>
          </a:ln>
        </p:spPr>
      </p:pic>
      <p:sp>
        <p:nvSpPr>
          <p:cNvPr id="35843" name="Text Box 3"/>
          <p:cNvSpPr txBox="1">
            <a:spLocks noChangeArrowheads="1"/>
          </p:cNvSpPr>
          <p:nvPr/>
        </p:nvSpPr>
        <p:spPr bwMode="auto">
          <a:xfrm>
            <a:off x="6156325" y="6338888"/>
            <a:ext cx="184150" cy="366712"/>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35844" name="Text Box 4"/>
          <p:cNvSpPr txBox="1">
            <a:spLocks noChangeArrowheads="1"/>
          </p:cNvSpPr>
          <p:nvPr/>
        </p:nvSpPr>
        <p:spPr bwMode="auto">
          <a:xfrm>
            <a:off x="6156325" y="6361113"/>
            <a:ext cx="1714500" cy="366712"/>
          </a:xfrm>
          <a:prstGeom prst="rect">
            <a:avLst/>
          </a:prstGeom>
          <a:noFill/>
          <a:ln w="9525">
            <a:noFill/>
            <a:miter lim="800000"/>
            <a:headEnd/>
            <a:tailEnd/>
          </a:ln>
        </p:spPr>
        <p:txBody>
          <a:bodyPr wrap="none">
            <a:prstTxWarp prst="textNoShape">
              <a:avLst/>
            </a:prstTxWarp>
            <a:spAutoFit/>
          </a:bodyPr>
          <a:lstStyle/>
          <a:p>
            <a:r>
              <a:rPr lang="en-US" sz="1800">
                <a:solidFill>
                  <a:srgbClr val="FF3300"/>
                </a:solidFill>
              </a:rPr>
              <a:t>(Note:  a = 1/n)</a:t>
            </a:r>
          </a:p>
        </p:txBody>
      </p:sp>
      <p:sp>
        <p:nvSpPr>
          <p:cNvPr id="35845" name="Text Box 5"/>
          <p:cNvSpPr txBox="1">
            <a:spLocks noChangeArrowheads="1"/>
          </p:cNvSpPr>
          <p:nvPr/>
        </p:nvSpPr>
        <p:spPr bwMode="auto">
          <a:xfrm>
            <a:off x="1203325" y="6361113"/>
            <a:ext cx="3511550" cy="366712"/>
          </a:xfrm>
          <a:prstGeom prst="rect">
            <a:avLst/>
          </a:prstGeom>
          <a:noFill/>
          <a:ln w="9525">
            <a:noFill/>
            <a:miter lim="800000"/>
            <a:headEnd/>
            <a:tailEnd/>
          </a:ln>
        </p:spPr>
        <p:txBody>
          <a:bodyPr wrap="none">
            <a:prstTxWarp prst="textNoShape">
              <a:avLst/>
            </a:prstTxWarp>
            <a:spAutoFit/>
          </a:bodyPr>
          <a:lstStyle/>
          <a:p>
            <a:r>
              <a:rPr lang="en-US" sz="1800"/>
              <a:t>(Slide courtesy A. Jackson et 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04863"/>
            <a:ext cx="7772400" cy="1143000"/>
          </a:xfrm>
        </p:spPr>
        <p:txBody>
          <a:bodyPr>
            <a:normAutofit fontScale="90000"/>
          </a:bodyPr>
          <a:lstStyle/>
          <a:p>
            <a:r>
              <a:rPr lang="en-US" sz="3600">
                <a:ea typeface="ＭＳ Ｐゴシック" charset="-128"/>
                <a:cs typeface="ＭＳ Ｐゴシック" charset="-128"/>
              </a:rPr>
              <a:t>Are IMRT rectal dose-volume limits a problem?</a:t>
            </a:r>
          </a:p>
        </p:txBody>
      </p:sp>
      <p:pic>
        <p:nvPicPr>
          <p:cNvPr id="37891" name="Picture 4"/>
          <p:cNvPicPr>
            <a:picLocks noChangeAspect="1" noChangeArrowheads="1"/>
          </p:cNvPicPr>
          <p:nvPr/>
        </p:nvPicPr>
        <p:blipFill>
          <a:blip r:embed="rId3"/>
          <a:srcRect/>
          <a:stretch>
            <a:fillRect/>
          </a:stretch>
        </p:blipFill>
        <p:spPr bwMode="auto">
          <a:xfrm>
            <a:off x="457200" y="3090863"/>
            <a:ext cx="3586163" cy="2928937"/>
          </a:xfrm>
          <a:prstGeom prst="rect">
            <a:avLst/>
          </a:prstGeom>
          <a:noFill/>
          <a:ln w="9525">
            <a:noFill/>
            <a:miter lim="800000"/>
            <a:headEnd/>
            <a:tailEnd/>
          </a:ln>
        </p:spPr>
      </p:pic>
      <p:sp>
        <p:nvSpPr>
          <p:cNvPr id="37892" name="Text Box 5"/>
          <p:cNvSpPr txBox="1">
            <a:spLocks noChangeArrowheads="1"/>
          </p:cNvSpPr>
          <p:nvPr/>
        </p:nvSpPr>
        <p:spPr bwMode="auto">
          <a:xfrm>
            <a:off x="228600" y="2438400"/>
            <a:ext cx="4138613" cy="457200"/>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rPr>
              <a:t>Typical 3DCRT plan (sagittal)</a:t>
            </a:r>
          </a:p>
        </p:txBody>
      </p:sp>
      <p:sp>
        <p:nvSpPr>
          <p:cNvPr id="37893" name="Text Box 7"/>
          <p:cNvSpPr txBox="1">
            <a:spLocks noChangeArrowheads="1"/>
          </p:cNvSpPr>
          <p:nvPr/>
        </p:nvSpPr>
        <p:spPr bwMode="auto">
          <a:xfrm>
            <a:off x="4659313" y="2438400"/>
            <a:ext cx="3951287" cy="457200"/>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rPr>
              <a:t>Typical IMRT plan (sagittal)</a:t>
            </a:r>
          </a:p>
        </p:txBody>
      </p:sp>
      <p:sp>
        <p:nvSpPr>
          <p:cNvPr id="37894" name="Text Box 9"/>
          <p:cNvSpPr txBox="1">
            <a:spLocks noChangeArrowheads="1"/>
          </p:cNvSpPr>
          <p:nvPr/>
        </p:nvSpPr>
        <p:spPr bwMode="auto">
          <a:xfrm>
            <a:off x="457200" y="6172200"/>
            <a:ext cx="2981325" cy="457200"/>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rPr>
              <a:t>Rectal gEUD = 53 Gy</a:t>
            </a:r>
          </a:p>
        </p:txBody>
      </p:sp>
      <p:sp>
        <p:nvSpPr>
          <p:cNvPr id="37895" name="Text Box 11"/>
          <p:cNvSpPr txBox="1">
            <a:spLocks noChangeArrowheads="1"/>
          </p:cNvSpPr>
          <p:nvPr/>
        </p:nvSpPr>
        <p:spPr bwMode="auto">
          <a:xfrm>
            <a:off x="5181600" y="6096000"/>
            <a:ext cx="2981325" cy="457200"/>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rPr>
              <a:t>Rectal gEUD = 24 Gy</a:t>
            </a:r>
          </a:p>
        </p:txBody>
      </p:sp>
      <p:sp>
        <p:nvSpPr>
          <p:cNvPr id="37896" name="Text Box 12"/>
          <p:cNvSpPr txBox="1">
            <a:spLocks noChangeArrowheads="1"/>
          </p:cNvSpPr>
          <p:nvPr/>
        </p:nvSpPr>
        <p:spPr bwMode="auto">
          <a:xfrm>
            <a:off x="3657600" y="6172200"/>
            <a:ext cx="1092200" cy="457200"/>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rPr>
              <a:t>(a= 10)</a:t>
            </a:r>
          </a:p>
        </p:txBody>
      </p:sp>
      <p:pic>
        <p:nvPicPr>
          <p:cNvPr id="37897" name="Picture 13"/>
          <p:cNvPicPr>
            <a:picLocks noChangeAspect="1" noChangeArrowheads="1"/>
          </p:cNvPicPr>
          <p:nvPr/>
        </p:nvPicPr>
        <p:blipFill>
          <a:blip r:embed="rId4"/>
          <a:srcRect/>
          <a:stretch>
            <a:fillRect/>
          </a:stretch>
        </p:blipFill>
        <p:spPr bwMode="auto">
          <a:xfrm>
            <a:off x="4643438" y="3657600"/>
            <a:ext cx="3662362" cy="2066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Slide3"/>
          <p:cNvPicPr>
            <a:picLocks noChangeAspect="1" noChangeArrowheads="1"/>
          </p:cNvPicPr>
          <p:nvPr/>
        </p:nvPicPr>
        <p:blipFill>
          <a:blip r:embed="rId3"/>
          <a:srcRect/>
          <a:stretch>
            <a:fillRect/>
          </a:stretch>
        </p:blipFill>
        <p:spPr bwMode="auto">
          <a:xfrm>
            <a:off x="0" y="0"/>
            <a:ext cx="9142413" cy="6856413"/>
          </a:xfrm>
          <a:prstGeom prst="rect">
            <a:avLst/>
          </a:prstGeom>
          <a:noFill/>
          <a:ln w="9525">
            <a:noFill/>
            <a:miter lim="800000"/>
            <a:headEnd/>
            <a:tailEnd/>
          </a:ln>
        </p:spPr>
      </p:pic>
      <p:sp>
        <p:nvSpPr>
          <p:cNvPr id="39939" name="Text Box 3"/>
          <p:cNvSpPr txBox="1">
            <a:spLocks noChangeArrowheads="1"/>
          </p:cNvSpPr>
          <p:nvPr/>
        </p:nvSpPr>
        <p:spPr bwMode="auto">
          <a:xfrm>
            <a:off x="2651125" y="5822950"/>
            <a:ext cx="2898775"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Verdana" charset="0"/>
              </a:rPr>
              <a:t>(Rad Oncol 2005)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descr="Slide4"/>
          <p:cNvPicPr>
            <a:picLocks noChangeAspect="1" noChangeArrowheads="1"/>
          </p:cNvPicPr>
          <p:nvPr/>
        </p:nvPicPr>
        <p:blipFill>
          <a:blip r:embed="rId3"/>
          <a:srcRect/>
          <a:stretch>
            <a:fillRect/>
          </a:stretch>
        </p:blipFill>
        <p:spPr bwMode="auto">
          <a:xfrm>
            <a:off x="0" y="0"/>
            <a:ext cx="9142413" cy="6856413"/>
          </a:xfrm>
          <a:prstGeom prst="rect">
            <a:avLst/>
          </a:prstGeom>
          <a:noFill/>
          <a:ln w="9525">
            <a:noFill/>
            <a:miter lim="800000"/>
            <a:headEnd/>
            <a:tailEnd/>
          </a:ln>
        </p:spPr>
      </p:pic>
      <p:sp>
        <p:nvSpPr>
          <p:cNvPr id="41987" name="Text Box 3"/>
          <p:cNvSpPr txBox="1">
            <a:spLocks noChangeArrowheads="1"/>
          </p:cNvSpPr>
          <p:nvPr/>
        </p:nvSpPr>
        <p:spPr bwMode="auto">
          <a:xfrm>
            <a:off x="1431925" y="565150"/>
            <a:ext cx="6019800" cy="457200"/>
          </a:xfrm>
          <a:prstGeom prst="rect">
            <a:avLst/>
          </a:prstGeom>
          <a:noFill/>
          <a:ln w="9525">
            <a:noFill/>
            <a:miter lim="800000"/>
            <a:headEnd/>
            <a:tailEnd/>
          </a:ln>
        </p:spPr>
        <p:txBody>
          <a:bodyPr wrap="none">
            <a:prstTxWarp prst="textNoShape">
              <a:avLst/>
            </a:prstTxWarp>
            <a:spAutoFit/>
          </a:bodyPr>
          <a:lstStyle/>
          <a:p>
            <a:r>
              <a:rPr lang="en-US">
                <a:solidFill>
                  <a:srgbClr val="FFFF00"/>
                </a:solidFill>
                <a:latin typeface="Verdana" charset="0"/>
              </a:rPr>
              <a:t>Variation in rectal DVHs for daily Fx’s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4" descr="gEUDDistributionEffect.1.pdf"/>
          <p:cNvPicPr>
            <a:picLocks noChangeAspect="1"/>
          </p:cNvPicPr>
          <p:nvPr/>
        </p:nvPicPr>
        <p:blipFill>
          <a:blip r:embed="rId3"/>
          <a:srcRect/>
          <a:stretch>
            <a:fillRect/>
          </a:stretch>
        </p:blipFill>
        <p:spPr bwMode="auto">
          <a:xfrm>
            <a:off x="134938" y="0"/>
            <a:ext cx="8874125" cy="6858000"/>
          </a:xfrm>
          <a:prstGeom prst="rect">
            <a:avLst/>
          </a:prstGeom>
          <a:noFill/>
          <a:ln w="9525">
            <a:noFill/>
            <a:miter lim="800000"/>
            <a:headEnd/>
            <a:tailEnd/>
          </a:ln>
        </p:spPr>
      </p:pic>
      <p:sp>
        <p:nvSpPr>
          <p:cNvPr id="30723" name="TextBox 4"/>
          <p:cNvSpPr txBox="1">
            <a:spLocks noChangeArrowheads="1"/>
          </p:cNvSpPr>
          <p:nvPr/>
        </p:nvSpPr>
        <p:spPr bwMode="auto">
          <a:xfrm>
            <a:off x="1023938" y="6372225"/>
            <a:ext cx="762000" cy="369888"/>
          </a:xfrm>
          <a:prstGeom prst="rect">
            <a:avLst/>
          </a:prstGeom>
          <a:noFill/>
          <a:ln w="9525">
            <a:noFill/>
            <a:miter lim="800000"/>
            <a:headEnd/>
            <a:tailEnd/>
          </a:ln>
        </p:spPr>
        <p:txBody>
          <a:bodyPr wrap="none">
            <a:prstTxWarp prst="textNoShape">
              <a:avLst/>
            </a:prstTxWarp>
            <a:spAutoFit/>
          </a:bodyPr>
          <a:lstStyle/>
          <a:p>
            <a:r>
              <a:rPr lang="en-US"/>
              <a:t>Fig. 9</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srcRect/>
          <a:stretch>
            <a:fillRect/>
          </a:stretch>
        </p:blipFill>
        <p:spPr bwMode="auto">
          <a:xfrm>
            <a:off x="152400" y="990600"/>
            <a:ext cx="8890000" cy="4876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1" descr="NTCP v4.jod.pdf"/>
          <p:cNvPicPr>
            <a:picLocks noChangeAspect="1"/>
          </p:cNvPicPr>
          <p:nvPr/>
        </p:nvPicPr>
        <p:blipFill>
          <a:blip r:embed="rId2"/>
          <a:srcRect/>
          <a:stretch>
            <a:fillRect/>
          </a:stretch>
        </p:blipFill>
        <p:spPr bwMode="auto">
          <a:xfrm>
            <a:off x="0" y="25400"/>
            <a:ext cx="9144000" cy="680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Treatment planning:  underpinnings</a:t>
            </a:r>
          </a:p>
          <a:p>
            <a:pPr lvl="1"/>
            <a:r>
              <a:rPr lang="en-US" dirty="0" smtClean="0"/>
              <a:t>Outcomes and models</a:t>
            </a:r>
          </a:p>
          <a:p>
            <a:r>
              <a:rPr lang="en-US" dirty="0" smtClean="0"/>
              <a:t>Treatment planning technology</a:t>
            </a:r>
          </a:p>
          <a:p>
            <a:pPr lvl="1"/>
            <a:r>
              <a:rPr lang="en-US" dirty="0" smtClean="0"/>
              <a:t>The desirables:  what we need</a:t>
            </a:r>
          </a:p>
          <a:p>
            <a:pPr lvl="1"/>
            <a:r>
              <a:rPr lang="en-US" dirty="0" smtClean="0"/>
              <a:t>How can we get there?</a:t>
            </a:r>
          </a:p>
          <a:p>
            <a:pPr lvl="1">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752600"/>
            <a:ext cx="8229600" cy="1143000"/>
          </a:xfrm>
        </p:spPr>
        <p:txBody>
          <a:bodyPr>
            <a:normAutofit fontScale="90000"/>
          </a:bodyPr>
          <a:lstStyle/>
          <a:p>
            <a:pPr eaLnBrk="1" hangingPunct="1"/>
            <a:r>
              <a:rPr lang="en-US" smtClean="0">
                <a:ea typeface="ＭＳ Ｐゴシック" charset="-128"/>
                <a:cs typeface="ＭＳ Ｐゴシック" charset="-128"/>
              </a:rPr>
              <a:t>The impact of model parameter uncertainties on NTCP predictions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3" descr="Screen shot 2010-05-25 at 7.44.19 PM.png"/>
          <p:cNvPicPr>
            <a:picLocks noChangeAspect="1"/>
          </p:cNvPicPr>
          <p:nvPr/>
        </p:nvPicPr>
        <p:blipFill>
          <a:blip r:embed="rId2"/>
          <a:srcRect/>
          <a:stretch>
            <a:fillRect/>
          </a:stretch>
        </p:blipFill>
        <p:spPr bwMode="auto">
          <a:xfrm>
            <a:off x="0" y="22225"/>
            <a:ext cx="9144000" cy="68135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4" descr="Screen shot 2010-05-27 at 6.13.10 AM.png"/>
          <p:cNvPicPr>
            <a:picLocks noChangeAspect="1"/>
          </p:cNvPicPr>
          <p:nvPr/>
        </p:nvPicPr>
        <p:blipFill>
          <a:blip r:embed="rId2"/>
          <a:srcRect/>
          <a:stretch>
            <a:fillRect/>
          </a:stretch>
        </p:blipFill>
        <p:spPr bwMode="auto">
          <a:xfrm>
            <a:off x="1208088" y="1676400"/>
            <a:ext cx="6259512" cy="4762500"/>
          </a:xfrm>
          <a:prstGeom prst="rect">
            <a:avLst/>
          </a:prstGeom>
          <a:noFill/>
          <a:ln w="9525">
            <a:noFill/>
            <a:miter lim="800000"/>
            <a:headEnd/>
            <a:tailEnd/>
          </a:ln>
        </p:spPr>
      </p:pic>
      <p:pic>
        <p:nvPicPr>
          <p:cNvPr id="6" name="Picture 5" descr="Screen shot 2010-05-26 at 5.07.46 PM.png"/>
          <p:cNvPicPr>
            <a:picLocks noChangeAspect="1"/>
          </p:cNvPicPr>
          <p:nvPr/>
        </p:nvPicPr>
        <p:blipFill>
          <a:blip r:embed="rId3"/>
          <a:srcRect/>
          <a:stretch>
            <a:fillRect/>
          </a:stretch>
        </p:blipFill>
        <p:spPr bwMode="auto">
          <a:xfrm>
            <a:off x="2286000" y="1905000"/>
            <a:ext cx="4648200" cy="1316038"/>
          </a:xfrm>
          <a:prstGeom prst="rect">
            <a:avLst/>
          </a:prstGeom>
          <a:noFill/>
          <a:ln w="9525">
            <a:noFill/>
            <a:miter lim="800000"/>
            <a:headEnd/>
            <a:tailEnd/>
          </a:ln>
        </p:spPr>
      </p:pic>
      <p:sp>
        <p:nvSpPr>
          <p:cNvPr id="63492" name="Title 6"/>
          <p:cNvSpPr>
            <a:spLocks noGrp="1"/>
          </p:cNvSpPr>
          <p:nvPr>
            <p:ph type="title"/>
          </p:nvPr>
        </p:nvSpPr>
        <p:spPr/>
        <p:txBody>
          <a:bodyPr/>
          <a:lstStyle/>
          <a:p>
            <a:pPr eaLnBrk="1" hangingPunct="1"/>
            <a:r>
              <a:rPr lang="en-US" smtClean="0">
                <a:ea typeface="ＭＳ Ｐゴシック" charset="-128"/>
                <a:cs typeface="ＭＳ Ｐゴシック" charset="-128"/>
              </a:rPr>
              <a:t>What is the true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accel="50000" decel="50000"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Screen shot 2010-05-27 at 6.39.17 AM.png"/>
          <p:cNvPicPr>
            <a:picLocks noChangeAspect="1"/>
          </p:cNvPicPr>
          <p:nvPr/>
        </p:nvPicPr>
        <p:blipFill>
          <a:blip r:embed="rId2"/>
          <a:srcRect/>
          <a:stretch>
            <a:fillRect/>
          </a:stretch>
        </p:blipFill>
        <p:spPr bwMode="auto">
          <a:xfrm>
            <a:off x="228600" y="152400"/>
            <a:ext cx="8610600" cy="639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01FC618-A404-1143-ADE3-53395EE2D9FE}" type="slidenum">
              <a:rPr lang="en-US"/>
              <a:pPr/>
              <a:t>24</a:t>
            </a:fld>
            <a:endParaRPr lang="en-US"/>
          </a:p>
        </p:txBody>
      </p:sp>
      <p:sp>
        <p:nvSpPr>
          <p:cNvPr id="522242" name="Rectangle 2"/>
          <p:cNvSpPr>
            <a:spLocks noGrp="1" noChangeArrowheads="1"/>
          </p:cNvSpPr>
          <p:nvPr>
            <p:ph type="title"/>
          </p:nvPr>
        </p:nvSpPr>
        <p:spPr/>
        <p:txBody>
          <a:bodyPr/>
          <a:lstStyle/>
          <a:p>
            <a:r>
              <a:rPr lang="en-US"/>
              <a:t>Dose-volume constraints</a:t>
            </a:r>
          </a:p>
        </p:txBody>
      </p:sp>
      <p:sp>
        <p:nvSpPr>
          <p:cNvPr id="522243" name="Rectangle 3"/>
          <p:cNvSpPr>
            <a:spLocks noGrp="1" noChangeArrowheads="1"/>
          </p:cNvSpPr>
          <p:nvPr>
            <p:ph type="body" idx="1"/>
          </p:nvPr>
        </p:nvSpPr>
        <p:spPr/>
        <p:txBody>
          <a:bodyPr/>
          <a:lstStyle/>
          <a:p>
            <a:r>
              <a:rPr lang="en-US" sz="2400"/>
              <a:t>D</a:t>
            </a:r>
            <a:r>
              <a:rPr lang="en-US" sz="2400" i="1"/>
              <a:t>x</a:t>
            </a:r>
            <a:r>
              <a:rPr lang="en-US" sz="2400"/>
              <a:t> represents the minimum dose that at least </a:t>
            </a:r>
            <a:r>
              <a:rPr lang="en-US" sz="2400" i="1"/>
              <a:t>x</a:t>
            </a:r>
            <a:r>
              <a:rPr lang="en-US" sz="2400"/>
              <a:t>% of the volume receives</a:t>
            </a:r>
          </a:p>
          <a:p>
            <a:r>
              <a:rPr lang="en-US" sz="2400"/>
              <a:t>V</a:t>
            </a:r>
            <a:r>
              <a:rPr lang="en-US" sz="2400" i="1"/>
              <a:t>x</a:t>
            </a:r>
            <a:r>
              <a:rPr lang="en-US" sz="2400"/>
              <a:t> represents the minimum (percentage) volume that receives at least </a:t>
            </a:r>
            <a:r>
              <a:rPr lang="en-US" sz="2400" i="1"/>
              <a:t>x</a:t>
            </a:r>
            <a:r>
              <a:rPr lang="en-US" sz="2400"/>
              <a:t> Gy</a:t>
            </a:r>
          </a:p>
        </p:txBody>
      </p:sp>
      <p:pic>
        <p:nvPicPr>
          <p:cNvPr id="522247" name="Picture 7" descr="plan4DVH_equisolid_15percentdashed_rescaled_woStemNCordwLabelsPNG"/>
          <p:cNvPicPr>
            <a:picLocks noChangeAspect="1" noChangeArrowheads="1"/>
          </p:cNvPicPr>
          <p:nvPr/>
        </p:nvPicPr>
        <p:blipFill>
          <a:blip r:embed="rId4"/>
          <a:srcRect/>
          <a:stretch>
            <a:fillRect/>
          </a:stretch>
        </p:blipFill>
        <p:spPr bwMode="auto">
          <a:xfrm>
            <a:off x="2438400" y="3332163"/>
            <a:ext cx="4267200" cy="3525837"/>
          </a:xfrm>
          <a:prstGeom prst="rect">
            <a:avLst/>
          </a:prstGeom>
          <a:noFill/>
          <a:ln w="9525">
            <a:noFill/>
            <a:miter lim="800000"/>
            <a:headEnd/>
            <a:tailEnd/>
          </a:ln>
        </p:spPr>
      </p:pic>
      <p:sp>
        <p:nvSpPr>
          <p:cNvPr id="522248" name="Text Box 8"/>
          <p:cNvSpPr txBox="1">
            <a:spLocks noChangeArrowheads="1"/>
          </p:cNvSpPr>
          <p:nvPr/>
        </p:nvSpPr>
        <p:spPr bwMode="auto">
          <a:xfrm>
            <a:off x="1143000" y="3505200"/>
            <a:ext cx="838200" cy="366713"/>
          </a:xfrm>
          <a:prstGeom prst="rect">
            <a:avLst/>
          </a:prstGeom>
          <a:noFill/>
          <a:ln w="50800">
            <a:noFill/>
            <a:miter lim="800000"/>
            <a:headEnd/>
            <a:tailEnd/>
          </a:ln>
          <a:effectLst/>
        </p:spPr>
        <p:txBody>
          <a:bodyPr>
            <a:prstTxWarp prst="textNoShape">
              <a:avLst/>
            </a:prstTxWarp>
            <a:spAutoFit/>
          </a:bodyPr>
          <a:lstStyle/>
          <a:p>
            <a:pPr>
              <a:spcBef>
                <a:spcPct val="50000"/>
              </a:spcBef>
            </a:pPr>
            <a:r>
              <a:rPr lang="en-US" b="1">
                <a:solidFill>
                  <a:schemeClr val="accent2"/>
                </a:solidFill>
              </a:rPr>
              <a:t>D95</a:t>
            </a:r>
          </a:p>
        </p:txBody>
      </p:sp>
      <p:sp>
        <p:nvSpPr>
          <p:cNvPr id="522249" name="Line 9"/>
          <p:cNvSpPr>
            <a:spLocks noChangeShapeType="1"/>
          </p:cNvSpPr>
          <p:nvPr/>
        </p:nvSpPr>
        <p:spPr bwMode="auto">
          <a:xfrm>
            <a:off x="1752600" y="3657600"/>
            <a:ext cx="1066800" cy="0"/>
          </a:xfrm>
          <a:prstGeom prst="line">
            <a:avLst/>
          </a:prstGeom>
          <a:noFill/>
          <a:ln w="50800">
            <a:solidFill>
              <a:schemeClr val="accent2"/>
            </a:solidFill>
            <a:round/>
            <a:headEnd/>
            <a:tailEnd type="triangle" w="med" len="med"/>
          </a:ln>
          <a:effectLst/>
        </p:spPr>
        <p:txBody>
          <a:bodyPr wrap="none" anchor="ctr">
            <a:prstTxWarp prst="textNoShape">
              <a:avLst/>
            </a:prstTxWarp>
          </a:bodyPr>
          <a:lstStyle/>
          <a:p>
            <a:endParaRPr lang="en-US"/>
          </a:p>
        </p:txBody>
      </p:sp>
      <p:sp>
        <p:nvSpPr>
          <p:cNvPr id="522251" name="Line 11"/>
          <p:cNvSpPr>
            <a:spLocks noChangeShapeType="1"/>
          </p:cNvSpPr>
          <p:nvPr/>
        </p:nvSpPr>
        <p:spPr bwMode="auto">
          <a:xfrm>
            <a:off x="2819400" y="3657600"/>
            <a:ext cx="2133600" cy="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
        <p:nvSpPr>
          <p:cNvPr id="522252" name="Line 12"/>
          <p:cNvSpPr>
            <a:spLocks noChangeShapeType="1"/>
          </p:cNvSpPr>
          <p:nvPr/>
        </p:nvSpPr>
        <p:spPr bwMode="auto">
          <a:xfrm flipH="1" flipV="1">
            <a:off x="4953000" y="3657600"/>
            <a:ext cx="0" cy="2895600"/>
          </a:xfrm>
          <a:prstGeom prst="line">
            <a:avLst/>
          </a:prstGeom>
          <a:noFill/>
          <a:ln w="50800">
            <a:solidFill>
              <a:schemeClr val="accent2"/>
            </a:solidFill>
            <a:round/>
            <a:headEnd/>
            <a:tailEnd/>
          </a:ln>
          <a:effectLst/>
        </p:spPr>
        <p:txBody>
          <a:bodyPr wrap="none" anchor="ctr">
            <a:prstTxWarp prst="textNoShape">
              <a:avLst/>
            </a:prstTxWarp>
          </a:bodyPr>
          <a:lstStyle/>
          <a:p>
            <a:endParaRPr lang="en-US"/>
          </a:p>
        </p:txBody>
      </p:sp>
    </p:spTree>
    <p:custDataLst>
      <p:tags r:id="rId1"/>
    </p:custDataLst>
  </p:cSld>
  <p:clrMapOvr>
    <a:masterClrMapping/>
  </p:clrMapOvr>
  <p:transition advTm="52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8" grpId="0"/>
      <p:bldP spid="522249" grpId="0" animBg="1"/>
      <p:bldP spid="522251" grpId="0" animBg="1"/>
      <p:bldP spid="522252"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A562411-DEE0-474E-8BFA-AC16FDF751F1}" type="slidenum">
              <a:rPr lang="en-US"/>
              <a:pPr/>
              <a:t>25</a:t>
            </a:fld>
            <a:endParaRPr lang="en-US"/>
          </a:p>
        </p:txBody>
      </p:sp>
      <p:sp>
        <p:nvSpPr>
          <p:cNvPr id="524290" name="Rectangle 2"/>
          <p:cNvSpPr>
            <a:spLocks noGrp="1" noChangeArrowheads="1"/>
          </p:cNvSpPr>
          <p:nvPr>
            <p:ph type="title"/>
          </p:nvPr>
        </p:nvSpPr>
        <p:spPr/>
        <p:txBody>
          <a:bodyPr>
            <a:normAutofit fontScale="90000"/>
          </a:bodyPr>
          <a:lstStyle/>
          <a:p>
            <a:r>
              <a:rPr lang="en-US" sz="4000"/>
              <a:t>Illustration of DVH ‘warping’ by a dose-volume constraint</a:t>
            </a:r>
          </a:p>
        </p:txBody>
      </p:sp>
      <p:grpSp>
        <p:nvGrpSpPr>
          <p:cNvPr id="2" name="Group 3"/>
          <p:cNvGrpSpPr>
            <a:grpSpLocks/>
          </p:cNvGrpSpPr>
          <p:nvPr/>
        </p:nvGrpSpPr>
        <p:grpSpPr bwMode="auto">
          <a:xfrm>
            <a:off x="2057400" y="2209800"/>
            <a:ext cx="3581400" cy="2514600"/>
            <a:chOff x="1296" y="1392"/>
            <a:chExt cx="2256" cy="1584"/>
          </a:xfrm>
        </p:grpSpPr>
        <p:sp>
          <p:nvSpPr>
            <p:cNvPr id="524292" name="Line 4"/>
            <p:cNvSpPr>
              <a:spLocks noChangeShapeType="1"/>
            </p:cNvSpPr>
            <p:nvPr/>
          </p:nvSpPr>
          <p:spPr bwMode="auto">
            <a:xfrm>
              <a:off x="1296" y="2976"/>
              <a:ext cx="2256" cy="0"/>
            </a:xfrm>
            <a:prstGeom prst="line">
              <a:avLst/>
            </a:prstGeom>
            <a:noFill/>
            <a:ln w="38100">
              <a:solidFill>
                <a:schemeClr val="tx1"/>
              </a:solidFill>
              <a:round/>
              <a:headEnd type="none" w="sm" len="sm"/>
              <a:tailEnd type="triangle" w="med" len="med"/>
            </a:ln>
            <a:effectLst/>
          </p:spPr>
          <p:txBody>
            <a:bodyPr>
              <a:prstTxWarp prst="textNoShape">
                <a:avLst/>
              </a:prstTxWarp>
            </a:bodyPr>
            <a:lstStyle/>
            <a:p>
              <a:endParaRPr lang="en-US"/>
            </a:p>
          </p:txBody>
        </p:sp>
        <p:sp>
          <p:nvSpPr>
            <p:cNvPr id="524293" name="Line 5"/>
            <p:cNvSpPr>
              <a:spLocks noChangeShapeType="1"/>
            </p:cNvSpPr>
            <p:nvPr/>
          </p:nvSpPr>
          <p:spPr bwMode="auto">
            <a:xfrm flipV="1">
              <a:off x="1296" y="1392"/>
              <a:ext cx="0" cy="1584"/>
            </a:xfrm>
            <a:prstGeom prst="line">
              <a:avLst/>
            </a:prstGeom>
            <a:noFill/>
            <a:ln w="38100">
              <a:solidFill>
                <a:schemeClr val="tx1"/>
              </a:solidFill>
              <a:round/>
              <a:headEnd type="none" w="sm" len="sm"/>
              <a:tailEnd type="triangle" w="lg" len="med"/>
            </a:ln>
            <a:effectLst/>
          </p:spPr>
          <p:txBody>
            <a:bodyPr>
              <a:prstTxWarp prst="textNoShape">
                <a:avLst/>
              </a:prstTxWarp>
            </a:bodyPr>
            <a:lstStyle/>
            <a:p>
              <a:endParaRPr lang="en-US"/>
            </a:p>
          </p:txBody>
        </p:sp>
      </p:grpSp>
      <p:sp>
        <p:nvSpPr>
          <p:cNvPr id="524294" name="Freeform 6"/>
          <p:cNvSpPr>
            <a:spLocks/>
          </p:cNvSpPr>
          <p:nvPr/>
        </p:nvSpPr>
        <p:spPr bwMode="auto">
          <a:xfrm>
            <a:off x="2057400" y="2819400"/>
            <a:ext cx="2971800" cy="1905000"/>
          </a:xfrm>
          <a:custGeom>
            <a:avLst/>
            <a:gdLst/>
            <a:ahLst/>
            <a:cxnLst>
              <a:cxn ang="0">
                <a:pos x="0" y="0"/>
              </a:cxn>
              <a:cxn ang="0">
                <a:pos x="288" y="48"/>
              </a:cxn>
              <a:cxn ang="0">
                <a:pos x="528" y="192"/>
              </a:cxn>
              <a:cxn ang="0">
                <a:pos x="864" y="480"/>
              </a:cxn>
              <a:cxn ang="0">
                <a:pos x="1104" y="672"/>
              </a:cxn>
              <a:cxn ang="0">
                <a:pos x="1344" y="912"/>
              </a:cxn>
              <a:cxn ang="0">
                <a:pos x="1536" y="1008"/>
              </a:cxn>
              <a:cxn ang="0">
                <a:pos x="1776" y="1104"/>
              </a:cxn>
              <a:cxn ang="0">
                <a:pos x="1872" y="1200"/>
              </a:cxn>
            </a:cxnLst>
            <a:rect l="0" t="0" r="r" b="b"/>
            <a:pathLst>
              <a:path w="1872" h="1200">
                <a:moveTo>
                  <a:pt x="0" y="0"/>
                </a:moveTo>
                <a:cubicBezTo>
                  <a:pt x="100" y="8"/>
                  <a:pt x="200" y="16"/>
                  <a:pt x="288" y="48"/>
                </a:cubicBezTo>
                <a:cubicBezTo>
                  <a:pt x="376" y="80"/>
                  <a:pt x="432" y="120"/>
                  <a:pt x="528" y="192"/>
                </a:cubicBezTo>
                <a:cubicBezTo>
                  <a:pt x="624" y="264"/>
                  <a:pt x="768" y="400"/>
                  <a:pt x="864" y="480"/>
                </a:cubicBezTo>
                <a:cubicBezTo>
                  <a:pt x="960" y="560"/>
                  <a:pt x="1024" y="600"/>
                  <a:pt x="1104" y="672"/>
                </a:cubicBezTo>
                <a:cubicBezTo>
                  <a:pt x="1184" y="744"/>
                  <a:pt x="1272" y="856"/>
                  <a:pt x="1344" y="912"/>
                </a:cubicBezTo>
                <a:cubicBezTo>
                  <a:pt x="1416" y="968"/>
                  <a:pt x="1464" y="976"/>
                  <a:pt x="1536" y="1008"/>
                </a:cubicBezTo>
                <a:cubicBezTo>
                  <a:pt x="1608" y="1040"/>
                  <a:pt x="1720" y="1072"/>
                  <a:pt x="1776" y="1104"/>
                </a:cubicBezTo>
                <a:cubicBezTo>
                  <a:pt x="1832" y="1136"/>
                  <a:pt x="1856" y="1184"/>
                  <a:pt x="1872" y="1200"/>
                </a:cubicBezTo>
              </a:path>
            </a:pathLst>
          </a:custGeom>
          <a:noFill/>
          <a:ln w="38100" cap="flat" cmpd="sng">
            <a:solidFill>
              <a:srgbClr val="FF0000"/>
            </a:solidFill>
            <a:prstDash val="solid"/>
            <a:round/>
            <a:headEnd type="none" w="sm" len="sm"/>
            <a:tailEnd type="none" w="sm" len="sm"/>
          </a:ln>
          <a:effectLst/>
        </p:spPr>
        <p:txBody>
          <a:bodyPr>
            <a:prstTxWarp prst="textNoShape">
              <a:avLst/>
            </a:prstTxWarp>
          </a:bodyPr>
          <a:lstStyle/>
          <a:p>
            <a:endParaRPr lang="en-US"/>
          </a:p>
        </p:txBody>
      </p:sp>
      <p:sp>
        <p:nvSpPr>
          <p:cNvPr id="524295" name="Freeform 7"/>
          <p:cNvSpPr>
            <a:spLocks/>
          </p:cNvSpPr>
          <p:nvPr/>
        </p:nvSpPr>
        <p:spPr bwMode="auto">
          <a:xfrm>
            <a:off x="2057400" y="2819400"/>
            <a:ext cx="3276600" cy="1905000"/>
          </a:xfrm>
          <a:custGeom>
            <a:avLst/>
            <a:gdLst/>
            <a:ahLst/>
            <a:cxnLst>
              <a:cxn ang="0">
                <a:pos x="0" y="0"/>
              </a:cxn>
              <a:cxn ang="0">
                <a:pos x="336" y="96"/>
              </a:cxn>
              <a:cxn ang="0">
                <a:pos x="528" y="192"/>
              </a:cxn>
              <a:cxn ang="0">
                <a:pos x="864" y="336"/>
              </a:cxn>
              <a:cxn ang="0">
                <a:pos x="1152" y="528"/>
              </a:cxn>
              <a:cxn ang="0">
                <a:pos x="1200" y="912"/>
              </a:cxn>
              <a:cxn ang="0">
                <a:pos x="1296" y="1008"/>
              </a:cxn>
              <a:cxn ang="0">
                <a:pos x="1536" y="1056"/>
              </a:cxn>
              <a:cxn ang="0">
                <a:pos x="1776" y="1104"/>
              </a:cxn>
              <a:cxn ang="0">
                <a:pos x="1968" y="1152"/>
              </a:cxn>
              <a:cxn ang="0">
                <a:pos x="2064" y="1200"/>
              </a:cxn>
            </a:cxnLst>
            <a:rect l="0" t="0" r="r" b="b"/>
            <a:pathLst>
              <a:path w="2064" h="1200">
                <a:moveTo>
                  <a:pt x="0" y="0"/>
                </a:moveTo>
                <a:cubicBezTo>
                  <a:pt x="124" y="32"/>
                  <a:pt x="248" y="64"/>
                  <a:pt x="336" y="96"/>
                </a:cubicBezTo>
                <a:cubicBezTo>
                  <a:pt x="424" y="128"/>
                  <a:pt x="440" y="152"/>
                  <a:pt x="528" y="192"/>
                </a:cubicBezTo>
                <a:cubicBezTo>
                  <a:pt x="616" y="232"/>
                  <a:pt x="760" y="280"/>
                  <a:pt x="864" y="336"/>
                </a:cubicBezTo>
                <a:cubicBezTo>
                  <a:pt x="968" y="392"/>
                  <a:pt x="1096" y="432"/>
                  <a:pt x="1152" y="528"/>
                </a:cubicBezTo>
                <a:cubicBezTo>
                  <a:pt x="1208" y="624"/>
                  <a:pt x="1176" y="832"/>
                  <a:pt x="1200" y="912"/>
                </a:cubicBezTo>
                <a:cubicBezTo>
                  <a:pt x="1224" y="992"/>
                  <a:pt x="1240" y="984"/>
                  <a:pt x="1296" y="1008"/>
                </a:cubicBezTo>
                <a:cubicBezTo>
                  <a:pt x="1352" y="1032"/>
                  <a:pt x="1456" y="1040"/>
                  <a:pt x="1536" y="1056"/>
                </a:cubicBezTo>
                <a:cubicBezTo>
                  <a:pt x="1616" y="1072"/>
                  <a:pt x="1704" y="1088"/>
                  <a:pt x="1776" y="1104"/>
                </a:cubicBezTo>
                <a:cubicBezTo>
                  <a:pt x="1848" y="1120"/>
                  <a:pt x="1920" y="1136"/>
                  <a:pt x="1968" y="1152"/>
                </a:cubicBezTo>
                <a:cubicBezTo>
                  <a:pt x="2016" y="1168"/>
                  <a:pt x="2040" y="1184"/>
                  <a:pt x="2064" y="1200"/>
                </a:cubicBezTo>
              </a:path>
            </a:pathLst>
          </a:custGeom>
          <a:noFill/>
          <a:ln w="38100" cap="flat" cmpd="sng">
            <a:solidFill>
              <a:srgbClr val="FF0000"/>
            </a:solidFill>
            <a:prstDash val="sysDot"/>
            <a:round/>
            <a:headEnd type="none" w="sm" len="sm"/>
            <a:tailEnd type="none" w="sm" len="sm"/>
          </a:ln>
          <a:effectLst/>
        </p:spPr>
        <p:txBody>
          <a:bodyPr>
            <a:prstTxWarp prst="textNoShape">
              <a:avLst/>
            </a:prstTxWarp>
          </a:bodyPr>
          <a:lstStyle/>
          <a:p>
            <a:endParaRPr lang="en-US"/>
          </a:p>
        </p:txBody>
      </p:sp>
      <p:sp>
        <p:nvSpPr>
          <p:cNvPr id="524296" name="Line 8"/>
          <p:cNvSpPr>
            <a:spLocks noChangeShapeType="1"/>
          </p:cNvSpPr>
          <p:nvPr/>
        </p:nvSpPr>
        <p:spPr bwMode="auto">
          <a:xfrm flipV="1">
            <a:off x="3962400" y="4724400"/>
            <a:ext cx="0" cy="457200"/>
          </a:xfrm>
          <a:prstGeom prst="line">
            <a:avLst/>
          </a:prstGeom>
          <a:noFill/>
          <a:ln w="38100">
            <a:solidFill>
              <a:srgbClr val="FFFF00"/>
            </a:solidFill>
            <a:round/>
            <a:headEnd type="none" w="sm" len="sm"/>
            <a:tailEnd type="triangle" w="lg" len="med"/>
          </a:ln>
          <a:effectLst/>
        </p:spPr>
        <p:txBody>
          <a:bodyPr>
            <a:prstTxWarp prst="textNoShape">
              <a:avLst/>
            </a:prstTxWarp>
          </a:bodyPr>
          <a:lstStyle/>
          <a:p>
            <a:endParaRPr lang="en-US"/>
          </a:p>
        </p:txBody>
      </p:sp>
      <p:sp>
        <p:nvSpPr>
          <p:cNvPr id="524297" name="Text Box 9"/>
          <p:cNvSpPr txBox="1">
            <a:spLocks noChangeArrowheads="1"/>
          </p:cNvSpPr>
          <p:nvPr/>
        </p:nvSpPr>
        <p:spPr bwMode="auto">
          <a:xfrm>
            <a:off x="3641725" y="5222875"/>
            <a:ext cx="7096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r>
              <a:rPr lang="en-US" sz="2400">
                <a:solidFill>
                  <a:srgbClr val="FFFF00"/>
                </a:solidFill>
                <a:latin typeface="Times New Roman" charset="0"/>
              </a:rPr>
              <a:t>V60</a:t>
            </a:r>
          </a:p>
        </p:txBody>
      </p:sp>
      <p:sp>
        <p:nvSpPr>
          <p:cNvPr id="524298" name="Text Box 10"/>
          <p:cNvSpPr txBox="1">
            <a:spLocks noChangeArrowheads="1"/>
          </p:cNvSpPr>
          <p:nvPr/>
        </p:nvSpPr>
        <p:spPr bwMode="auto">
          <a:xfrm>
            <a:off x="4784725" y="2403475"/>
            <a:ext cx="4103688" cy="822325"/>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r>
              <a:rPr lang="en-US" sz="2400" b="1">
                <a:solidFill>
                  <a:srgbClr val="99FF99"/>
                </a:solidFill>
                <a:latin typeface="Times New Roman" charset="0"/>
              </a:rPr>
              <a:t>Solid: typical pre-IMRT DVH</a:t>
            </a:r>
          </a:p>
          <a:p>
            <a:pPr eaLnBrk="0" hangingPunct="0"/>
            <a:r>
              <a:rPr lang="en-US" sz="2400" b="1">
                <a:solidFill>
                  <a:srgbClr val="99FF99"/>
                </a:solidFill>
                <a:latin typeface="Times New Roman" charset="0"/>
              </a:rPr>
              <a:t>Dashed: after ‘optimization’</a:t>
            </a:r>
          </a:p>
        </p:txBody>
      </p:sp>
      <p:sp>
        <p:nvSpPr>
          <p:cNvPr id="524299" name="Text Box 11"/>
          <p:cNvSpPr txBox="1">
            <a:spLocks noChangeArrowheads="1"/>
          </p:cNvSpPr>
          <p:nvPr/>
        </p:nvSpPr>
        <p:spPr bwMode="auto">
          <a:xfrm>
            <a:off x="1524000" y="5791200"/>
            <a:ext cx="5630863" cy="822325"/>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sz="2400">
                <a:solidFill>
                  <a:srgbClr val="99FF99"/>
                </a:solidFill>
                <a:latin typeface="Times New Roman" charset="0"/>
              </a:rPr>
              <a:t>Big problem when single DVH pts used for optimization:  pinned DVH </a:t>
            </a:r>
          </a:p>
        </p:txBody>
      </p:sp>
      <p:sp>
        <p:nvSpPr>
          <p:cNvPr id="524300" name="Text Box 12"/>
          <p:cNvSpPr txBox="1">
            <a:spLocks noChangeArrowheads="1"/>
          </p:cNvSpPr>
          <p:nvPr/>
        </p:nvSpPr>
        <p:spPr bwMode="auto">
          <a:xfrm>
            <a:off x="4724400" y="4724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imes New Roman" charset="0"/>
              </a:rPr>
              <a:t>Dose</a:t>
            </a:r>
          </a:p>
        </p:txBody>
      </p:sp>
      <p:sp>
        <p:nvSpPr>
          <p:cNvPr id="524301" name="Text Box 13"/>
          <p:cNvSpPr txBox="1">
            <a:spLocks noChangeArrowheads="1"/>
          </p:cNvSpPr>
          <p:nvPr/>
        </p:nvSpPr>
        <p:spPr bwMode="auto">
          <a:xfrm rot="16200000">
            <a:off x="1143000" y="27432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imes New Roman" charset="0"/>
              </a:rPr>
              <a:t>Volume</a:t>
            </a:r>
          </a:p>
        </p:txBody>
      </p:sp>
    </p:spTree>
  </p:cSld>
  <p:clrMapOvr>
    <a:masterClrMapping/>
  </p:clrMapOvr>
  <p:transition advTm="5159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5AAD3C1-4964-194A-B0B9-2DBE0085BB25}" type="slidenum">
              <a:rPr lang="en-US"/>
              <a:pPr/>
              <a:t>26</a:t>
            </a:fld>
            <a:endParaRPr lang="en-US"/>
          </a:p>
        </p:txBody>
      </p:sp>
      <p:sp>
        <p:nvSpPr>
          <p:cNvPr id="523266" name="Rectangle 2"/>
          <p:cNvSpPr>
            <a:spLocks noGrp="1" noChangeArrowheads="1"/>
          </p:cNvSpPr>
          <p:nvPr>
            <p:ph type="title"/>
          </p:nvPr>
        </p:nvSpPr>
        <p:spPr/>
        <p:txBody>
          <a:bodyPr>
            <a:normAutofit fontScale="90000"/>
          </a:bodyPr>
          <a:lstStyle/>
          <a:p>
            <a:r>
              <a:rPr lang="en-US" sz="4000" dirty="0" smtClean="0"/>
              <a:t>Additional problems </a:t>
            </a:r>
            <a:r>
              <a:rPr lang="en-US" sz="4000" dirty="0"/>
              <a:t>with using traditional dose-volume constraints in IMRT optimization</a:t>
            </a:r>
          </a:p>
        </p:txBody>
      </p:sp>
      <p:sp>
        <p:nvSpPr>
          <p:cNvPr id="523267" name="Rectangle 3"/>
          <p:cNvSpPr>
            <a:spLocks noGrp="1" noChangeArrowheads="1"/>
          </p:cNvSpPr>
          <p:nvPr>
            <p:ph type="body" idx="1"/>
          </p:nvPr>
        </p:nvSpPr>
        <p:spPr/>
        <p:txBody>
          <a:bodyPr/>
          <a:lstStyle/>
          <a:p>
            <a:pPr lvl="2">
              <a:lnSpc>
                <a:spcPct val="80000"/>
              </a:lnSpc>
            </a:pPr>
            <a:endParaRPr lang="en-US" sz="2000" dirty="0" smtClean="0"/>
          </a:p>
          <a:p>
            <a:pPr>
              <a:lnSpc>
                <a:spcPct val="80000"/>
              </a:lnSpc>
            </a:pPr>
            <a:r>
              <a:rPr lang="en-US" dirty="0" smtClean="0"/>
              <a:t>Non</a:t>
            </a:r>
            <a:r>
              <a:rPr lang="en-US" dirty="0"/>
              <a:t>-convex </a:t>
            </a:r>
          </a:p>
          <a:p>
            <a:pPr lvl="1">
              <a:lnSpc>
                <a:spcPct val="80000"/>
              </a:lnSpc>
            </a:pPr>
            <a:r>
              <a:rPr lang="en-US" dirty="0"/>
              <a:t>No guarantee of optimality with current solvers</a:t>
            </a:r>
          </a:p>
          <a:p>
            <a:pPr lvl="1">
              <a:lnSpc>
                <a:spcPct val="80000"/>
              </a:lnSpc>
            </a:pPr>
            <a:r>
              <a:rPr lang="en-US" dirty="0"/>
              <a:t>Potentially slower than linear/quadratic objectives</a:t>
            </a:r>
          </a:p>
          <a:p>
            <a:pPr>
              <a:lnSpc>
                <a:spcPct val="80000"/>
              </a:lnSpc>
            </a:pPr>
            <a:r>
              <a:rPr lang="en-US" dirty="0"/>
              <a:t>Difficult implementation.  Must be:</a:t>
            </a:r>
          </a:p>
          <a:p>
            <a:pPr lvl="1">
              <a:lnSpc>
                <a:spcPct val="80000"/>
              </a:lnSpc>
            </a:pPr>
            <a:r>
              <a:rPr lang="en-US" dirty="0"/>
              <a:t>Mixed-integer programming, or</a:t>
            </a:r>
          </a:p>
          <a:p>
            <a:pPr lvl="1">
              <a:lnSpc>
                <a:spcPct val="80000"/>
              </a:lnSpc>
            </a:pPr>
            <a:r>
              <a:rPr lang="en-US" dirty="0"/>
              <a:t>Approximated</a:t>
            </a:r>
          </a:p>
        </p:txBody>
      </p:sp>
    </p:spTree>
  </p:cSld>
  <p:clrMapOvr>
    <a:masterClrMapping/>
  </p:clrMapOvr>
  <p:transition advTm="2166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C5E29E-743E-8C47-A328-3D8B7AE249B8}" type="slidenum">
              <a:rPr lang="en-US"/>
              <a:pPr/>
              <a:t>27</a:t>
            </a:fld>
            <a:endParaRPr lang="en-US"/>
          </a:p>
        </p:txBody>
      </p:sp>
      <p:sp>
        <p:nvSpPr>
          <p:cNvPr id="546818" name="Rectangle 2"/>
          <p:cNvSpPr>
            <a:spLocks noGrp="1" noChangeArrowheads="1"/>
          </p:cNvSpPr>
          <p:nvPr>
            <p:ph type="title"/>
          </p:nvPr>
        </p:nvSpPr>
        <p:spPr/>
        <p:txBody>
          <a:bodyPr/>
          <a:lstStyle/>
          <a:p>
            <a:r>
              <a:rPr lang="en-US" sz="4000"/>
              <a:t>Solution: mean-tail-dose</a:t>
            </a:r>
          </a:p>
        </p:txBody>
      </p:sp>
      <p:sp>
        <p:nvSpPr>
          <p:cNvPr id="546819" name="Rectangle 3"/>
          <p:cNvSpPr>
            <a:spLocks noGrp="1" noChangeArrowheads="1"/>
          </p:cNvSpPr>
          <p:nvPr>
            <p:ph type="body" idx="1"/>
          </p:nvPr>
        </p:nvSpPr>
        <p:spPr/>
        <p:txBody>
          <a:bodyPr/>
          <a:lstStyle/>
          <a:p>
            <a:pPr>
              <a:lnSpc>
                <a:spcPct val="80000"/>
              </a:lnSpc>
            </a:pPr>
            <a:r>
              <a:rPr lang="en-US" sz="2400" dirty="0"/>
              <a:t>Definition</a:t>
            </a:r>
          </a:p>
          <a:p>
            <a:pPr lvl="1">
              <a:lnSpc>
                <a:spcPct val="80000"/>
              </a:lnSpc>
            </a:pPr>
            <a:r>
              <a:rPr lang="en-US" sz="2000" dirty="0" err="1"/>
              <a:t>MOH</a:t>
            </a:r>
            <a:r>
              <a:rPr lang="en-US" sz="2000" i="1" dirty="0" err="1"/>
              <a:t>x</a:t>
            </a:r>
            <a:r>
              <a:rPr lang="en-US" sz="2000" dirty="0"/>
              <a:t> – mean of hottest </a:t>
            </a:r>
            <a:r>
              <a:rPr lang="en-US" sz="2000" i="1" dirty="0" err="1"/>
              <a:t>x</a:t>
            </a:r>
            <a:r>
              <a:rPr lang="en-US" sz="2000" dirty="0"/>
              <a:t>%</a:t>
            </a:r>
          </a:p>
          <a:p>
            <a:pPr lvl="1">
              <a:lnSpc>
                <a:spcPct val="80000"/>
              </a:lnSpc>
            </a:pPr>
            <a:r>
              <a:rPr lang="en-US" sz="2000" dirty="0" err="1"/>
              <a:t>MOC</a:t>
            </a:r>
            <a:r>
              <a:rPr lang="en-US" sz="2000" i="1" dirty="0" err="1"/>
              <a:t>x</a:t>
            </a:r>
            <a:r>
              <a:rPr lang="en-US" sz="2000" dirty="0"/>
              <a:t> – mean of coldest </a:t>
            </a:r>
            <a:r>
              <a:rPr lang="en-US" sz="2000" i="1" dirty="0" err="1"/>
              <a:t>x</a:t>
            </a:r>
            <a:r>
              <a:rPr lang="en-US" sz="2000" dirty="0"/>
              <a:t>%</a:t>
            </a:r>
          </a:p>
          <a:p>
            <a:pPr>
              <a:lnSpc>
                <a:spcPct val="80000"/>
              </a:lnSpc>
            </a:pPr>
            <a:endParaRPr lang="en-US" sz="2400" dirty="0"/>
          </a:p>
          <a:p>
            <a:pPr>
              <a:lnSpc>
                <a:spcPct val="80000"/>
              </a:lnSpc>
            </a:pPr>
            <a:r>
              <a:rPr lang="en-US" sz="2400" dirty="0"/>
              <a:t>Potentially more biologically relevant (smoother)</a:t>
            </a:r>
          </a:p>
          <a:p>
            <a:pPr>
              <a:lnSpc>
                <a:spcPct val="80000"/>
              </a:lnSpc>
            </a:pPr>
            <a:r>
              <a:rPr lang="en-US" sz="2400" dirty="0"/>
              <a:t>Linear</a:t>
            </a:r>
          </a:p>
          <a:p>
            <a:pPr>
              <a:lnSpc>
                <a:spcPct val="80000"/>
              </a:lnSpc>
            </a:pPr>
            <a:r>
              <a:rPr lang="en-US" sz="2400" dirty="0"/>
              <a:t>Convex</a:t>
            </a:r>
          </a:p>
          <a:p>
            <a:pPr lvl="1">
              <a:lnSpc>
                <a:spcPct val="80000"/>
              </a:lnSpc>
            </a:pPr>
            <a:r>
              <a:rPr lang="en-US" sz="2000" dirty="0"/>
              <a:t>Faster</a:t>
            </a:r>
          </a:p>
          <a:p>
            <a:pPr lvl="1">
              <a:lnSpc>
                <a:spcPct val="80000"/>
              </a:lnSpc>
            </a:pPr>
            <a:r>
              <a:rPr lang="en-US" sz="2000" dirty="0"/>
              <a:t>Guaranteed to be optimal if solution is found</a:t>
            </a:r>
          </a:p>
          <a:p>
            <a:pPr>
              <a:lnSpc>
                <a:spcPct val="80000"/>
              </a:lnSpc>
            </a:pPr>
            <a:r>
              <a:rPr lang="en-US" sz="2400" dirty="0"/>
              <a:t>Found to correlate with traditional dose-volume metrics</a:t>
            </a:r>
          </a:p>
          <a:p>
            <a:pPr>
              <a:lnSpc>
                <a:spcPct val="80000"/>
              </a:lnSpc>
            </a:pPr>
            <a:endParaRPr lang="en-US" sz="2400" dirty="0"/>
          </a:p>
          <a:p>
            <a:pPr>
              <a:lnSpc>
                <a:spcPct val="80000"/>
              </a:lnSpc>
            </a:pPr>
            <a:r>
              <a:rPr lang="en-US" sz="2400" dirty="0"/>
              <a:t>Suggested by </a:t>
            </a:r>
            <a:r>
              <a:rPr lang="en-US" sz="2400" dirty="0" err="1"/>
              <a:t>Romeijn</a:t>
            </a:r>
            <a:r>
              <a:rPr lang="en-US" sz="2400" dirty="0"/>
              <a:t> et </a:t>
            </a:r>
            <a:r>
              <a:rPr lang="en-US" sz="2400" dirty="0" smtClean="0"/>
              <a:t>al. </a:t>
            </a:r>
            <a:r>
              <a:rPr lang="en-US" sz="2400" dirty="0"/>
              <a:t>(2003, 2006)</a:t>
            </a:r>
          </a:p>
        </p:txBody>
      </p:sp>
    </p:spTree>
  </p:cSld>
  <p:clrMapOvr>
    <a:masterClrMapping/>
  </p:clrMapOvr>
  <p:transition advTm="5278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CD6BF3C-D017-564F-A547-3FDC2828E4AD}" type="slidenum">
              <a:rPr lang="en-US"/>
              <a:pPr/>
              <a:t>28</a:t>
            </a:fld>
            <a:endParaRPr lang="en-US"/>
          </a:p>
        </p:txBody>
      </p:sp>
      <p:sp>
        <p:nvSpPr>
          <p:cNvPr id="556034" name="Rectangle 2"/>
          <p:cNvSpPr>
            <a:spLocks noGrp="1" noChangeArrowheads="1"/>
          </p:cNvSpPr>
          <p:nvPr>
            <p:ph type="body" idx="1"/>
          </p:nvPr>
        </p:nvSpPr>
        <p:spPr/>
        <p:txBody>
          <a:bodyPr/>
          <a:lstStyle/>
          <a:p>
            <a:pPr>
              <a:lnSpc>
                <a:spcPct val="90000"/>
              </a:lnSpc>
            </a:pPr>
            <a:r>
              <a:rPr lang="en-US" dirty="0" err="1"/>
              <a:t>gEUD</a:t>
            </a:r>
            <a:r>
              <a:rPr lang="en-US" dirty="0"/>
              <a:t> is the exponentially weighted dose value:</a:t>
            </a:r>
          </a:p>
          <a:p>
            <a:pPr>
              <a:lnSpc>
                <a:spcPct val="90000"/>
              </a:lnSpc>
            </a:pPr>
            <a:endParaRPr lang="en-US" dirty="0"/>
          </a:p>
          <a:p>
            <a:pPr>
              <a:lnSpc>
                <a:spcPct val="90000"/>
              </a:lnSpc>
            </a:pPr>
            <a:endParaRPr lang="en-US" dirty="0"/>
          </a:p>
          <a:p>
            <a:pPr lvl="1">
              <a:lnSpc>
                <a:spcPct val="90000"/>
              </a:lnSpc>
            </a:pPr>
            <a:endParaRPr lang="en-US" i="1" dirty="0"/>
          </a:p>
          <a:p>
            <a:pPr lvl="1">
              <a:lnSpc>
                <a:spcPct val="90000"/>
              </a:lnSpc>
            </a:pPr>
            <a:r>
              <a:rPr lang="en-US" i="1" dirty="0" err="1"/>
              <a:t>d</a:t>
            </a:r>
            <a:r>
              <a:rPr lang="en-US" i="1" baseline="-25000" dirty="0" err="1"/>
              <a:t>i</a:t>
            </a:r>
            <a:r>
              <a:rPr lang="en-US" dirty="0"/>
              <a:t> represents the dose to </a:t>
            </a:r>
            <a:r>
              <a:rPr lang="en-US" dirty="0" err="1"/>
              <a:t>voxel</a:t>
            </a:r>
            <a:r>
              <a:rPr lang="en-US" dirty="0"/>
              <a:t> </a:t>
            </a:r>
            <a:r>
              <a:rPr lang="en-US" i="1" dirty="0" err="1"/>
              <a:t>i</a:t>
            </a:r>
            <a:r>
              <a:rPr lang="en-US" dirty="0"/>
              <a:t>,</a:t>
            </a:r>
          </a:p>
          <a:p>
            <a:pPr lvl="1">
              <a:lnSpc>
                <a:spcPct val="90000"/>
              </a:lnSpc>
            </a:pPr>
            <a:r>
              <a:rPr lang="en-US" i="1" dirty="0"/>
              <a:t>N</a:t>
            </a:r>
            <a:r>
              <a:rPr lang="en-US" dirty="0"/>
              <a:t> is the number of </a:t>
            </a:r>
            <a:r>
              <a:rPr lang="en-US" dirty="0" err="1"/>
              <a:t>voxels</a:t>
            </a:r>
            <a:r>
              <a:rPr lang="en-US" dirty="0"/>
              <a:t> in the structure of interest, and </a:t>
            </a:r>
          </a:p>
          <a:p>
            <a:pPr lvl="1">
              <a:lnSpc>
                <a:spcPct val="90000"/>
              </a:lnSpc>
            </a:pPr>
            <a:r>
              <a:rPr lang="en-US" i="1" dirty="0"/>
              <a:t>a</a:t>
            </a:r>
            <a:r>
              <a:rPr lang="en-US" dirty="0"/>
              <a:t> is a variable exponent parameter.</a:t>
            </a:r>
          </a:p>
        </p:txBody>
      </p:sp>
      <p:sp>
        <p:nvSpPr>
          <p:cNvPr id="556035" name="Rectangle 3"/>
          <p:cNvSpPr>
            <a:spLocks noGrp="1" noChangeArrowheads="1"/>
          </p:cNvSpPr>
          <p:nvPr>
            <p:ph type="title"/>
          </p:nvPr>
        </p:nvSpPr>
        <p:spPr/>
        <p:txBody>
          <a:bodyPr>
            <a:normAutofit fontScale="90000"/>
          </a:bodyPr>
          <a:lstStyle/>
          <a:p>
            <a:r>
              <a:rPr lang="en-US" sz="4000"/>
              <a:t>Solution: generalized equivalent uniform dose (gEUD)</a:t>
            </a:r>
          </a:p>
        </p:txBody>
      </p:sp>
      <p:sp>
        <p:nvSpPr>
          <p:cNvPr id="5560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556037" name="Rectangle 5"/>
          <p:cNvSpPr>
            <a:spLocks noChangeArrowheads="1"/>
          </p:cNvSpPr>
          <p:nvPr/>
        </p:nvSpPr>
        <p:spPr bwMode="auto">
          <a:xfrm>
            <a:off x="0" y="3189288"/>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graphicFrame>
        <p:nvGraphicFramePr>
          <p:cNvPr id="556038" name="Object 6"/>
          <p:cNvGraphicFramePr>
            <a:graphicFrameLocks noChangeAspect="1"/>
          </p:cNvGraphicFramePr>
          <p:nvPr/>
        </p:nvGraphicFramePr>
        <p:xfrm>
          <a:off x="1897063" y="2514600"/>
          <a:ext cx="4656137" cy="1325563"/>
        </p:xfrm>
        <a:graphic>
          <a:graphicData uri="http://schemas.openxmlformats.org/presentationml/2006/ole">
            <p:oleObj spid="_x0000_s496642" name="Equation" r:id="rId4" imgW="1688760" imgH="482400" progId="">
              <p:embed/>
            </p:oleObj>
          </a:graphicData>
        </a:graphic>
      </p:graphicFrame>
    </p:spTree>
  </p:cSld>
  <p:clrMapOvr>
    <a:masterClrMapping/>
  </p:clrMapOvr>
  <p:transition advTm="2835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B35D684-3F1C-494E-861E-4C97E70366C8}" type="slidenum">
              <a:rPr lang="en-US"/>
              <a:pPr/>
              <a:t>29</a:t>
            </a:fld>
            <a:endParaRPr lang="en-US"/>
          </a:p>
        </p:txBody>
      </p:sp>
      <p:sp>
        <p:nvSpPr>
          <p:cNvPr id="558082" name="Rectangle 2"/>
          <p:cNvSpPr>
            <a:spLocks noGrp="1" noChangeArrowheads="1"/>
          </p:cNvSpPr>
          <p:nvPr>
            <p:ph type="title"/>
          </p:nvPr>
        </p:nvSpPr>
        <p:spPr/>
        <p:txBody>
          <a:bodyPr/>
          <a:lstStyle/>
          <a:p>
            <a:r>
              <a:rPr lang="en-US"/>
              <a:t>Benefits of gEUD</a:t>
            </a:r>
          </a:p>
        </p:txBody>
      </p:sp>
      <p:sp>
        <p:nvSpPr>
          <p:cNvPr id="558083" name="Rectangle 3"/>
          <p:cNvSpPr>
            <a:spLocks noGrp="1" noChangeArrowheads="1"/>
          </p:cNvSpPr>
          <p:nvPr>
            <p:ph type="body" idx="1"/>
          </p:nvPr>
        </p:nvSpPr>
        <p:spPr/>
        <p:txBody>
          <a:bodyPr/>
          <a:lstStyle/>
          <a:p>
            <a:pPr>
              <a:lnSpc>
                <a:spcPct val="90000"/>
              </a:lnSpc>
            </a:pPr>
            <a:r>
              <a:rPr lang="en-US" dirty="0" err="1"/>
              <a:t>Radiobiologically</a:t>
            </a:r>
            <a:r>
              <a:rPr lang="en-US" dirty="0"/>
              <a:t> relevant</a:t>
            </a:r>
          </a:p>
          <a:p>
            <a:pPr lvl="1">
              <a:lnSpc>
                <a:spcPct val="90000"/>
              </a:lnSpc>
            </a:pPr>
            <a:r>
              <a:rPr lang="en-US" dirty="0"/>
              <a:t>Has parameter (</a:t>
            </a:r>
            <a:r>
              <a:rPr lang="en-US" i="1" dirty="0"/>
              <a:t>a</a:t>
            </a:r>
            <a:r>
              <a:rPr lang="en-US" dirty="0"/>
              <a:t>) which can be tuned to underlying data</a:t>
            </a:r>
          </a:p>
          <a:p>
            <a:pPr lvl="1">
              <a:lnSpc>
                <a:spcPct val="90000"/>
              </a:lnSpc>
            </a:pPr>
            <a:r>
              <a:rPr lang="en-US" dirty="0"/>
              <a:t>Can track high doses (</a:t>
            </a:r>
            <a:r>
              <a:rPr lang="en-US" i="1" dirty="0"/>
              <a:t>a </a:t>
            </a:r>
            <a:r>
              <a:rPr lang="en-US" dirty="0"/>
              <a:t>large)</a:t>
            </a:r>
            <a:r>
              <a:rPr lang="en-US" i="1" dirty="0"/>
              <a:t>,</a:t>
            </a:r>
            <a:r>
              <a:rPr lang="en-US" dirty="0"/>
              <a:t> low doses (</a:t>
            </a:r>
            <a:r>
              <a:rPr lang="en-US" i="1" dirty="0"/>
              <a:t>a </a:t>
            </a:r>
            <a:r>
              <a:rPr lang="en-US" dirty="0"/>
              <a:t>negative), or some average dose (</a:t>
            </a:r>
            <a:r>
              <a:rPr lang="en-US" i="1" dirty="0"/>
              <a:t>a </a:t>
            </a:r>
            <a:r>
              <a:rPr lang="en-US" dirty="0"/>
              <a:t>~1)</a:t>
            </a:r>
          </a:p>
          <a:p>
            <a:pPr>
              <a:lnSpc>
                <a:spcPct val="90000"/>
              </a:lnSpc>
            </a:pPr>
            <a:r>
              <a:rPr lang="en-US" dirty="0" smtClean="0"/>
              <a:t>Convex (</a:t>
            </a:r>
            <a:r>
              <a:rPr lang="en-US" dirty="0" err="1" smtClean="0"/>
              <a:t>Choi</a:t>
            </a:r>
            <a:r>
              <a:rPr lang="en-US" dirty="0" smtClean="0"/>
              <a:t> 2002)</a:t>
            </a:r>
          </a:p>
          <a:p>
            <a:pPr>
              <a:lnSpc>
                <a:spcPct val="90000"/>
              </a:lnSpc>
            </a:pPr>
            <a:r>
              <a:rPr lang="en-US" dirty="0"/>
              <a:t>Correlates well to dose-volume constraints</a:t>
            </a:r>
          </a:p>
          <a:p>
            <a:pPr>
              <a:lnSpc>
                <a:spcPct val="90000"/>
              </a:lnSpc>
            </a:pPr>
            <a:r>
              <a:rPr lang="en-US" dirty="0"/>
              <a:t>Previously suggested </a:t>
            </a:r>
            <a:r>
              <a:rPr lang="en-US" sz="2400" dirty="0"/>
              <a:t>(</a:t>
            </a:r>
            <a:r>
              <a:rPr lang="en-US" sz="2400" dirty="0" err="1"/>
              <a:t>Niemierko</a:t>
            </a:r>
            <a:r>
              <a:rPr lang="en-US" sz="2400" dirty="0"/>
              <a:t> 1998; </a:t>
            </a:r>
            <a:r>
              <a:rPr lang="en-US" sz="2400" dirty="0" err="1"/>
              <a:t>Choi</a:t>
            </a:r>
            <a:r>
              <a:rPr lang="en-US" sz="2400" dirty="0"/>
              <a:t> 2002; Wu 2002, 2003; </a:t>
            </a:r>
            <a:r>
              <a:rPr lang="en-US" sz="2400" dirty="0" err="1"/>
              <a:t>Olafsson</a:t>
            </a:r>
            <a:r>
              <a:rPr lang="en-US" sz="2400" dirty="0"/>
              <a:t> 2005; Thomas 2005; </a:t>
            </a:r>
            <a:r>
              <a:rPr lang="en-US" sz="2400" dirty="0" err="1"/>
              <a:t>Chapet</a:t>
            </a:r>
            <a:r>
              <a:rPr lang="en-US" sz="2400" dirty="0"/>
              <a:t> 2005)</a:t>
            </a:r>
          </a:p>
        </p:txBody>
      </p:sp>
    </p:spTree>
  </p:cSld>
  <p:clrMapOvr>
    <a:masterClrMapping/>
  </p:clrMapOvr>
  <p:transition advTm="4639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439"/>
            <a:ext cx="8229600" cy="1143000"/>
          </a:xfrm>
        </p:spPr>
        <p:txBody>
          <a:bodyPr>
            <a:normAutofit fontScale="90000"/>
          </a:bodyPr>
          <a:lstStyle/>
          <a:p>
            <a:r>
              <a:rPr lang="en-US" dirty="0" smtClean="0"/>
              <a:t>Treatment planning:  underpinnings</a:t>
            </a:r>
            <a:br>
              <a:rPr lang="en-US" dirty="0" smtClean="0"/>
            </a:br>
            <a:r>
              <a:rPr lang="en-US" dirty="0" smtClean="0"/>
              <a:t>Outcomes and models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FC81EFB-D579-5E43-941D-6ED62EE25DD8}" type="slidenum">
              <a:rPr lang="en-US"/>
              <a:pPr/>
              <a:t>30</a:t>
            </a:fld>
            <a:endParaRPr lang="en-US"/>
          </a:p>
        </p:txBody>
      </p:sp>
      <p:sp>
        <p:nvSpPr>
          <p:cNvPr id="562178" name="Rectangle 2"/>
          <p:cNvSpPr>
            <a:spLocks noGrp="1" noChangeArrowheads="1"/>
          </p:cNvSpPr>
          <p:nvPr>
            <p:ph type="title"/>
          </p:nvPr>
        </p:nvSpPr>
        <p:spPr>
          <a:xfrm>
            <a:off x="455613" y="274638"/>
            <a:ext cx="8226425" cy="1143000"/>
          </a:xfrm>
          <a:noFill/>
        </p:spPr>
        <p:txBody>
          <a:bodyPr>
            <a:normAutofit fontScale="90000"/>
          </a:bodyPr>
          <a:lstStyle/>
          <a:p>
            <a:r>
              <a:rPr lang="en-US" sz="4000" dirty="0" smtClean="0"/>
              <a:t>Dissertation </a:t>
            </a:r>
            <a:r>
              <a:rPr lang="en-US" sz="4000" dirty="0"/>
              <a:t>work:  Determining </a:t>
            </a:r>
            <a:r>
              <a:rPr lang="en-US" sz="4000" dirty="0" smtClean="0"/>
              <a:t>value</a:t>
            </a:r>
            <a:r>
              <a:rPr lang="en-US" sz="4000" dirty="0"/>
              <a:t> </a:t>
            </a:r>
            <a:r>
              <a:rPr lang="en-US" sz="4000" dirty="0" smtClean="0"/>
              <a:t>of </a:t>
            </a:r>
            <a:r>
              <a:rPr lang="en-US" sz="4000" dirty="0"/>
              <a:t>replacement candidates</a:t>
            </a:r>
          </a:p>
        </p:txBody>
      </p:sp>
      <p:sp>
        <p:nvSpPr>
          <p:cNvPr id="562179" name="Rectangle 3"/>
          <p:cNvSpPr>
            <a:spLocks noGrp="1" noChangeArrowheads="1"/>
          </p:cNvSpPr>
          <p:nvPr>
            <p:ph type="body" idx="1"/>
          </p:nvPr>
        </p:nvSpPr>
        <p:spPr/>
        <p:txBody>
          <a:bodyPr/>
          <a:lstStyle/>
          <a:p>
            <a:pPr>
              <a:lnSpc>
                <a:spcPct val="90000"/>
              </a:lnSpc>
            </a:pPr>
            <a:r>
              <a:rPr lang="en-US" dirty="0" smtClean="0"/>
              <a:t>Datasets of clinical treatment plans were used: </a:t>
            </a:r>
          </a:p>
          <a:p>
            <a:pPr lvl="1">
              <a:lnSpc>
                <a:spcPct val="90000"/>
              </a:lnSpc>
            </a:pPr>
            <a:r>
              <a:rPr lang="en-US" dirty="0" smtClean="0"/>
              <a:t>Lung cancer, 263 patients</a:t>
            </a:r>
          </a:p>
          <a:p>
            <a:pPr lvl="1">
              <a:lnSpc>
                <a:spcPct val="90000"/>
              </a:lnSpc>
            </a:pPr>
            <a:r>
              <a:rPr lang="en-US" dirty="0" smtClean="0"/>
              <a:t>Prostate cancer, 291 patients</a:t>
            </a:r>
          </a:p>
          <a:p>
            <a:pPr>
              <a:lnSpc>
                <a:spcPct val="90000"/>
              </a:lnSpc>
            </a:pPr>
            <a:r>
              <a:rPr lang="en-US" dirty="0" smtClean="0"/>
              <a:t>Calculated </a:t>
            </a:r>
            <a:r>
              <a:rPr lang="en-US" dirty="0"/>
              <a:t>the correlation between </a:t>
            </a:r>
            <a:r>
              <a:rPr lang="en-US" dirty="0" err="1"/>
              <a:t>gEUD</a:t>
            </a:r>
            <a:r>
              <a:rPr lang="en-US" dirty="0"/>
              <a:t> and clinically applicable dose-volume constraints </a:t>
            </a:r>
          </a:p>
          <a:p>
            <a:pPr lvl="1">
              <a:lnSpc>
                <a:spcPct val="90000"/>
              </a:lnSpc>
            </a:pPr>
            <a:r>
              <a:rPr lang="en-US" dirty="0"/>
              <a:t>Tested various values of the parameter a</a:t>
            </a:r>
          </a:p>
          <a:p>
            <a:pPr lvl="1">
              <a:lnSpc>
                <a:spcPct val="90000"/>
              </a:lnSpc>
            </a:pPr>
            <a:r>
              <a:rPr lang="en-US" dirty="0"/>
              <a:t>Did the same for MOH/</a:t>
            </a:r>
            <a:r>
              <a:rPr lang="en-US" dirty="0" err="1"/>
              <a:t>MOC</a:t>
            </a:r>
            <a:r>
              <a:rPr lang="en-US" i="1" dirty="0" err="1"/>
              <a:t>x</a:t>
            </a:r>
            <a:r>
              <a:rPr lang="en-US" dirty="0"/>
              <a:t> with values of </a:t>
            </a:r>
            <a:r>
              <a:rPr lang="en-US" i="1" dirty="0" err="1" smtClean="0"/>
              <a:t>x</a:t>
            </a:r>
            <a:endParaRPr lang="en-US" i="1" dirty="0"/>
          </a:p>
        </p:txBody>
      </p:sp>
    </p:spTree>
  </p:cSld>
  <p:clrMapOvr>
    <a:masterClrMapping/>
  </p:clrMapOvr>
  <p:transition advTm="4797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737968-772F-0D40-BC25-2D3BFD3C2365}" type="slidenum">
              <a:rPr lang="en-US"/>
              <a:pPr/>
              <a:t>31</a:t>
            </a:fld>
            <a:endParaRPr lang="en-US"/>
          </a:p>
        </p:txBody>
      </p:sp>
      <p:sp>
        <p:nvSpPr>
          <p:cNvPr id="769026" name="Rectangle 2"/>
          <p:cNvSpPr>
            <a:spLocks noGrp="1" noChangeArrowheads="1"/>
          </p:cNvSpPr>
          <p:nvPr>
            <p:ph type="title"/>
          </p:nvPr>
        </p:nvSpPr>
        <p:spPr/>
        <p:txBody>
          <a:bodyPr>
            <a:normAutofit fontScale="90000"/>
          </a:bodyPr>
          <a:lstStyle/>
          <a:p>
            <a:r>
              <a:rPr lang="en-US" dirty="0" smtClean="0"/>
              <a:t>Correlations between </a:t>
            </a:r>
            <a:r>
              <a:rPr lang="en-US" dirty="0" err="1" smtClean="0"/>
              <a:t>gEUD</a:t>
            </a:r>
            <a:r>
              <a:rPr lang="en-US" dirty="0" smtClean="0"/>
              <a:t>/MOH/MOC and DV metrics </a:t>
            </a:r>
            <a:endParaRPr lang="en-US" dirty="0"/>
          </a:p>
        </p:txBody>
      </p:sp>
      <p:sp>
        <p:nvSpPr>
          <p:cNvPr id="769027" name="Rectangle 3"/>
          <p:cNvSpPr>
            <a:spLocks noGrp="1" noChangeArrowheads="1"/>
          </p:cNvSpPr>
          <p:nvPr>
            <p:ph type="body" idx="1"/>
          </p:nvPr>
        </p:nvSpPr>
        <p:spPr/>
        <p:txBody>
          <a:bodyPr/>
          <a:lstStyle/>
          <a:p>
            <a:pPr>
              <a:lnSpc>
                <a:spcPct val="80000"/>
              </a:lnSpc>
            </a:pPr>
            <a:r>
              <a:rPr lang="en-US" sz="2000" dirty="0" smtClean="0"/>
              <a:t>Spearman </a:t>
            </a:r>
            <a:r>
              <a:rPr lang="en-US" sz="2000" dirty="0"/>
              <a:t>correlation </a:t>
            </a:r>
            <a:r>
              <a:rPr lang="en-US" sz="2000" dirty="0" smtClean="0"/>
              <a:t>coefficients</a:t>
            </a:r>
          </a:p>
          <a:p>
            <a:pPr lvl="1">
              <a:lnSpc>
                <a:spcPct val="80000"/>
              </a:lnSpc>
            </a:pPr>
            <a:r>
              <a:rPr lang="en-US" sz="1800" dirty="0" smtClean="0"/>
              <a:t>All together	mean: 0.94, median: 0.97</a:t>
            </a:r>
            <a:r>
              <a:rPr lang="en-US" sz="1800" dirty="0"/>
              <a:t>,</a:t>
            </a:r>
            <a:r>
              <a:rPr lang="en-US" sz="1800" dirty="0" smtClean="0"/>
              <a:t> range: 0.45 </a:t>
            </a:r>
            <a:r>
              <a:rPr lang="en-US" sz="1800" dirty="0"/>
              <a:t>to </a:t>
            </a:r>
            <a:r>
              <a:rPr lang="en-US" sz="1800" dirty="0" smtClean="0"/>
              <a:t>1.00</a:t>
            </a:r>
          </a:p>
          <a:p>
            <a:pPr lvl="1">
              <a:lnSpc>
                <a:spcPct val="80000"/>
              </a:lnSpc>
            </a:pPr>
            <a:r>
              <a:rPr lang="en-US" sz="1800" dirty="0" err="1" smtClean="0"/>
              <a:t>gEUD</a:t>
            </a:r>
            <a:r>
              <a:rPr lang="en-US" sz="1800" dirty="0" smtClean="0"/>
              <a:t> 		mean</a:t>
            </a:r>
            <a:r>
              <a:rPr lang="en-US" sz="1800" dirty="0"/>
              <a:t>: 0.93, median: 0.96, range: 0.45 to </a:t>
            </a:r>
            <a:r>
              <a:rPr lang="en-US" sz="1800" dirty="0" smtClean="0"/>
              <a:t>1.00</a:t>
            </a:r>
          </a:p>
          <a:p>
            <a:pPr lvl="1">
              <a:lnSpc>
                <a:spcPct val="80000"/>
              </a:lnSpc>
            </a:pPr>
            <a:r>
              <a:rPr lang="en-US" sz="1800" dirty="0"/>
              <a:t>mean-tail-dose</a:t>
            </a:r>
            <a:r>
              <a:rPr lang="en-US" sz="1800" dirty="0" smtClean="0"/>
              <a:t> 	mean</a:t>
            </a:r>
            <a:r>
              <a:rPr lang="en-US" sz="1800" dirty="0"/>
              <a:t>: 0.95, median: 0.98, range: 0.45 to </a:t>
            </a:r>
            <a:r>
              <a:rPr lang="en-US" sz="1800" dirty="0" smtClean="0"/>
              <a:t>1.00</a:t>
            </a:r>
          </a:p>
          <a:p>
            <a:pPr lvl="1">
              <a:lnSpc>
                <a:spcPct val="80000"/>
              </a:lnSpc>
            </a:pPr>
            <a:r>
              <a:rPr lang="en-US" sz="1800" dirty="0" smtClean="0"/>
              <a:t>The </a:t>
            </a:r>
            <a:r>
              <a:rPr lang="en-US" sz="1800" dirty="0"/>
              <a:t>0.45 coefficient is an </a:t>
            </a:r>
            <a:r>
              <a:rPr lang="en-US" sz="1800" dirty="0" smtClean="0"/>
              <a:t>outlier  </a:t>
            </a:r>
          </a:p>
          <a:p>
            <a:pPr lvl="1">
              <a:lnSpc>
                <a:spcPct val="80000"/>
              </a:lnSpc>
            </a:pPr>
            <a:endParaRPr lang="en-US" sz="1600" dirty="0" smtClean="0"/>
          </a:p>
          <a:p>
            <a:pPr>
              <a:lnSpc>
                <a:spcPct val="80000"/>
              </a:lnSpc>
            </a:pPr>
            <a:r>
              <a:rPr lang="en-US" sz="2000" dirty="0" smtClean="0"/>
              <a:t>51 </a:t>
            </a:r>
            <a:r>
              <a:rPr lang="en-US" sz="2000" dirty="0"/>
              <a:t>of the 60 correlations tested had a Spearman correlation coefficient greater than </a:t>
            </a:r>
            <a:r>
              <a:rPr lang="en-US" sz="2000" dirty="0" smtClean="0"/>
              <a:t>0.90</a:t>
            </a:r>
          </a:p>
          <a:p>
            <a:pPr lvl="1">
              <a:lnSpc>
                <a:spcPct val="80000"/>
              </a:lnSpc>
            </a:pPr>
            <a:endParaRPr lang="en-US" sz="1600" dirty="0" smtClean="0"/>
          </a:p>
          <a:p>
            <a:pPr>
              <a:lnSpc>
                <a:spcPct val="80000"/>
              </a:lnSpc>
            </a:pPr>
            <a:r>
              <a:rPr lang="en-US" sz="2000" dirty="0"/>
              <a:t>In general, mean-tail-dose had higher correlations than </a:t>
            </a:r>
            <a:r>
              <a:rPr lang="en-US" sz="2000" dirty="0" err="1"/>
              <a:t>gEUD</a:t>
            </a:r>
            <a:r>
              <a:rPr lang="en-US" sz="2000" dirty="0"/>
              <a:t> (27 of 30 correlations equal or greater), though </a:t>
            </a:r>
            <a:r>
              <a:rPr lang="en-US" sz="2000" dirty="0" err="1"/>
              <a:t>gEUD</a:t>
            </a:r>
            <a:r>
              <a:rPr lang="en-US" sz="2000" dirty="0"/>
              <a:t> and mean-tail-dose correlation coefficients were often similar.  </a:t>
            </a:r>
          </a:p>
        </p:txBody>
      </p:sp>
    </p:spTree>
  </p:cSld>
  <p:clrMapOvr>
    <a:masterClrMapping/>
  </p:clrMapOvr>
  <p:transition advTm="5832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Correlation between </a:t>
            </a:r>
            <a:br>
              <a:rPr lang="en-US" sz="3200" dirty="0" smtClean="0"/>
            </a:br>
            <a:r>
              <a:rPr lang="en-US" sz="3200" dirty="0" smtClean="0"/>
              <a:t>dose-volume metrics and </a:t>
            </a:r>
            <a:r>
              <a:rPr lang="en-US" sz="3200" dirty="0" err="1" smtClean="0"/>
              <a:t>gEUD</a:t>
            </a:r>
            <a:endParaRPr lang="en-US" sz="3200" dirty="0"/>
          </a:p>
        </p:txBody>
      </p:sp>
      <p:pic>
        <p:nvPicPr>
          <p:cNvPr id="5" name="Content Placeholder 4" descr="multiPlot_conv_gEUD_LU_CS_mod4pres.png"/>
          <p:cNvPicPr>
            <a:picLocks noGrp="1" noChangeAspect="1"/>
          </p:cNvPicPr>
          <p:nvPr>
            <p:ph idx="1"/>
          </p:nvPr>
        </p:nvPicPr>
        <p:blipFill>
          <a:blip r:embed="rId2"/>
          <a:srcRect l="-18187" r="-18187"/>
          <a:stretch>
            <a:fillRect/>
          </a:stretch>
        </p:blipFill>
        <p:spPr/>
      </p:pic>
      <p:sp>
        <p:nvSpPr>
          <p:cNvPr id="4" name="Slide Number Placeholder 3"/>
          <p:cNvSpPr>
            <a:spLocks noGrp="1"/>
          </p:cNvSpPr>
          <p:nvPr>
            <p:ph type="sldNum" sz="quarter" idx="12"/>
          </p:nvPr>
        </p:nvSpPr>
        <p:spPr/>
        <p:txBody>
          <a:bodyPr/>
          <a:lstStyle/>
          <a:p>
            <a:fld id="{E99F30D6-83EE-0C44-B374-BFAD26CF398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Correlation between dose-volume metrics and mean-tail-dose</a:t>
            </a:r>
            <a:endParaRPr lang="en-US" sz="3200" dirty="0"/>
          </a:p>
        </p:txBody>
      </p:sp>
      <p:pic>
        <p:nvPicPr>
          <p:cNvPr id="5" name="Content Placeholder 4" descr="multiPlot_conv_MOH_LU_CS_mod4pres.png"/>
          <p:cNvPicPr>
            <a:picLocks noGrp="1" noChangeAspect="1"/>
          </p:cNvPicPr>
          <p:nvPr>
            <p:ph idx="1"/>
          </p:nvPr>
        </p:nvPicPr>
        <p:blipFill>
          <a:blip r:embed="rId2"/>
          <a:srcRect l="-18187" r="-18187"/>
          <a:stretch>
            <a:fillRect/>
          </a:stretch>
        </p:blipFill>
        <p:spPr/>
      </p:pic>
      <p:sp>
        <p:nvSpPr>
          <p:cNvPr id="4" name="Slide Number Placeholder 3"/>
          <p:cNvSpPr>
            <a:spLocks noGrp="1"/>
          </p:cNvSpPr>
          <p:nvPr>
            <p:ph type="sldNum" sz="quarter" idx="12"/>
          </p:nvPr>
        </p:nvSpPr>
        <p:spPr/>
        <p:txBody>
          <a:bodyPr/>
          <a:lstStyle/>
          <a:p>
            <a:fld id="{E99F30D6-83EE-0C44-B374-BFAD26CF398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737968-772F-0D40-BC25-2D3BFD3C2365}" type="slidenum">
              <a:rPr lang="en-US"/>
              <a:pPr/>
              <a:t>34</a:t>
            </a:fld>
            <a:endParaRPr lang="en-US"/>
          </a:p>
        </p:txBody>
      </p:sp>
      <p:sp>
        <p:nvSpPr>
          <p:cNvPr id="769026" name="Rectangle 2"/>
          <p:cNvSpPr>
            <a:spLocks noGrp="1" noChangeArrowheads="1"/>
          </p:cNvSpPr>
          <p:nvPr>
            <p:ph type="title"/>
          </p:nvPr>
        </p:nvSpPr>
        <p:spPr/>
        <p:txBody>
          <a:bodyPr>
            <a:normAutofit fontScale="90000"/>
          </a:bodyPr>
          <a:lstStyle/>
          <a:p>
            <a:r>
              <a:rPr lang="en-US" dirty="0" smtClean="0"/>
              <a:t>Correlations between </a:t>
            </a:r>
            <a:r>
              <a:rPr lang="en-US" dirty="0" err="1" smtClean="0"/>
              <a:t>gEUD</a:t>
            </a:r>
            <a:r>
              <a:rPr lang="en-US" dirty="0" smtClean="0"/>
              <a:t>/MOH/MOC and DV metrics </a:t>
            </a:r>
            <a:endParaRPr lang="en-US" dirty="0"/>
          </a:p>
        </p:txBody>
      </p:sp>
      <p:sp>
        <p:nvSpPr>
          <p:cNvPr id="769027" name="Rectangle 3"/>
          <p:cNvSpPr>
            <a:spLocks noGrp="1" noChangeArrowheads="1"/>
          </p:cNvSpPr>
          <p:nvPr>
            <p:ph type="body" idx="1"/>
          </p:nvPr>
        </p:nvSpPr>
        <p:spPr/>
        <p:txBody>
          <a:bodyPr/>
          <a:lstStyle/>
          <a:p>
            <a:pPr>
              <a:lnSpc>
                <a:spcPct val="80000"/>
              </a:lnSpc>
            </a:pPr>
            <a:r>
              <a:rPr lang="en-US" sz="2000" dirty="0" smtClean="0"/>
              <a:t>Spearman </a:t>
            </a:r>
            <a:r>
              <a:rPr lang="en-US" sz="2000" dirty="0"/>
              <a:t>correlation </a:t>
            </a:r>
            <a:r>
              <a:rPr lang="en-US" sz="2000" dirty="0" smtClean="0"/>
              <a:t>coefficients</a:t>
            </a:r>
          </a:p>
          <a:p>
            <a:pPr lvl="1">
              <a:lnSpc>
                <a:spcPct val="80000"/>
              </a:lnSpc>
            </a:pPr>
            <a:r>
              <a:rPr lang="en-US" sz="1800" dirty="0" smtClean="0"/>
              <a:t>All together	mean: 0.94, median: 0.97</a:t>
            </a:r>
            <a:r>
              <a:rPr lang="en-US" sz="1800" dirty="0"/>
              <a:t>,</a:t>
            </a:r>
            <a:r>
              <a:rPr lang="en-US" sz="1800" dirty="0" smtClean="0"/>
              <a:t> range: 0.45 </a:t>
            </a:r>
            <a:r>
              <a:rPr lang="en-US" sz="1800" dirty="0"/>
              <a:t>to </a:t>
            </a:r>
            <a:r>
              <a:rPr lang="en-US" sz="1800" dirty="0" smtClean="0"/>
              <a:t>1.00</a:t>
            </a:r>
          </a:p>
          <a:p>
            <a:pPr lvl="1">
              <a:lnSpc>
                <a:spcPct val="80000"/>
              </a:lnSpc>
            </a:pPr>
            <a:r>
              <a:rPr lang="en-US" sz="1800" dirty="0" err="1" smtClean="0"/>
              <a:t>gEUD</a:t>
            </a:r>
            <a:r>
              <a:rPr lang="en-US" sz="1800" dirty="0" smtClean="0"/>
              <a:t> 		mean</a:t>
            </a:r>
            <a:r>
              <a:rPr lang="en-US" sz="1800" dirty="0"/>
              <a:t>: 0.93, median: 0.96, range: 0.45 to </a:t>
            </a:r>
            <a:r>
              <a:rPr lang="en-US" sz="1800" dirty="0" smtClean="0"/>
              <a:t>1.00</a:t>
            </a:r>
          </a:p>
          <a:p>
            <a:pPr lvl="1">
              <a:lnSpc>
                <a:spcPct val="80000"/>
              </a:lnSpc>
            </a:pPr>
            <a:r>
              <a:rPr lang="en-US" sz="1800" dirty="0"/>
              <a:t>mean-tail-dose</a:t>
            </a:r>
            <a:r>
              <a:rPr lang="en-US" sz="1800" dirty="0" smtClean="0"/>
              <a:t> 	mean</a:t>
            </a:r>
            <a:r>
              <a:rPr lang="en-US" sz="1800" dirty="0"/>
              <a:t>: 0.95, median: 0.98, range: 0.45 to </a:t>
            </a:r>
            <a:r>
              <a:rPr lang="en-US" sz="1800" dirty="0" smtClean="0"/>
              <a:t>1.00</a:t>
            </a:r>
          </a:p>
          <a:p>
            <a:pPr lvl="1">
              <a:lnSpc>
                <a:spcPct val="80000"/>
              </a:lnSpc>
            </a:pPr>
            <a:r>
              <a:rPr lang="en-US" sz="1800" dirty="0" smtClean="0"/>
              <a:t>The </a:t>
            </a:r>
            <a:r>
              <a:rPr lang="en-US" sz="1800" dirty="0"/>
              <a:t>0.45 coefficient is an </a:t>
            </a:r>
            <a:r>
              <a:rPr lang="en-US" sz="1800" dirty="0" smtClean="0"/>
              <a:t>outlier  </a:t>
            </a:r>
          </a:p>
          <a:p>
            <a:pPr lvl="1">
              <a:lnSpc>
                <a:spcPct val="80000"/>
              </a:lnSpc>
            </a:pPr>
            <a:endParaRPr lang="en-US" sz="1600" dirty="0" smtClean="0"/>
          </a:p>
          <a:p>
            <a:pPr>
              <a:lnSpc>
                <a:spcPct val="80000"/>
              </a:lnSpc>
            </a:pPr>
            <a:r>
              <a:rPr lang="en-US" sz="2000" dirty="0" smtClean="0"/>
              <a:t>51 </a:t>
            </a:r>
            <a:r>
              <a:rPr lang="en-US" sz="2000" dirty="0"/>
              <a:t>of the 60 correlations tested had a Spearman correlation coefficient greater than </a:t>
            </a:r>
            <a:r>
              <a:rPr lang="en-US" sz="2000" dirty="0" smtClean="0"/>
              <a:t>0.90</a:t>
            </a:r>
          </a:p>
          <a:p>
            <a:pPr lvl="1">
              <a:lnSpc>
                <a:spcPct val="80000"/>
              </a:lnSpc>
            </a:pPr>
            <a:endParaRPr lang="en-US" sz="1600" dirty="0" smtClean="0"/>
          </a:p>
          <a:p>
            <a:pPr>
              <a:lnSpc>
                <a:spcPct val="80000"/>
              </a:lnSpc>
            </a:pPr>
            <a:r>
              <a:rPr lang="en-US" sz="2000" dirty="0"/>
              <a:t>In general, mean-tail-dose had higher correlations than </a:t>
            </a:r>
            <a:r>
              <a:rPr lang="en-US" sz="2000" dirty="0" err="1"/>
              <a:t>gEUD</a:t>
            </a:r>
            <a:r>
              <a:rPr lang="en-US" sz="2000" dirty="0"/>
              <a:t> (27 of 30 correlations equal or greater), though </a:t>
            </a:r>
            <a:r>
              <a:rPr lang="en-US" sz="2000" dirty="0" err="1"/>
              <a:t>gEUD</a:t>
            </a:r>
            <a:r>
              <a:rPr lang="en-US" sz="2000" dirty="0"/>
              <a:t> and mean-tail-dose correlation coefficients were often similar.  </a:t>
            </a:r>
          </a:p>
        </p:txBody>
      </p:sp>
    </p:spTree>
  </p:cSld>
  <p:clrMapOvr>
    <a:masterClrMapping/>
  </p:clrMapOvr>
  <p:transition advTm="5832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Correlation between </a:t>
            </a:r>
            <a:br>
              <a:rPr lang="en-US" sz="3200" dirty="0" smtClean="0"/>
            </a:br>
            <a:r>
              <a:rPr lang="en-US" sz="3200" dirty="0" smtClean="0"/>
              <a:t>dose-volume metrics and </a:t>
            </a:r>
            <a:r>
              <a:rPr lang="en-US" sz="3200" dirty="0" err="1" smtClean="0"/>
              <a:t>gEUD</a:t>
            </a:r>
            <a:endParaRPr lang="en-US" sz="3200" dirty="0"/>
          </a:p>
        </p:txBody>
      </p:sp>
      <p:pic>
        <p:nvPicPr>
          <p:cNvPr id="5" name="Content Placeholder 4" descr="multiPlot_conv_gEUD_LU_CS_mod4pres.png"/>
          <p:cNvPicPr>
            <a:picLocks noGrp="1" noChangeAspect="1"/>
          </p:cNvPicPr>
          <p:nvPr>
            <p:ph idx="1"/>
          </p:nvPr>
        </p:nvPicPr>
        <p:blipFill>
          <a:blip r:embed="rId2"/>
          <a:srcRect l="-18187" r="-18187"/>
          <a:stretch>
            <a:fillRect/>
          </a:stretch>
        </p:blipFill>
        <p:spPr/>
      </p:pic>
      <p:sp>
        <p:nvSpPr>
          <p:cNvPr id="4" name="Slide Number Placeholder 3"/>
          <p:cNvSpPr>
            <a:spLocks noGrp="1"/>
          </p:cNvSpPr>
          <p:nvPr>
            <p:ph type="sldNum" sz="quarter" idx="12"/>
          </p:nvPr>
        </p:nvSpPr>
        <p:spPr/>
        <p:txBody>
          <a:bodyPr/>
          <a:lstStyle/>
          <a:p>
            <a:fld id="{E99F30D6-83EE-0C44-B374-BFAD26CF398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Correlation between dose-volume metrics and mean-tail-dose</a:t>
            </a:r>
            <a:endParaRPr lang="en-US" sz="3200" dirty="0"/>
          </a:p>
        </p:txBody>
      </p:sp>
      <p:pic>
        <p:nvPicPr>
          <p:cNvPr id="5" name="Content Placeholder 4" descr="multiPlot_conv_MOH_LU_CS_mod4pres.png"/>
          <p:cNvPicPr>
            <a:picLocks noGrp="1" noChangeAspect="1"/>
          </p:cNvPicPr>
          <p:nvPr>
            <p:ph idx="1"/>
          </p:nvPr>
        </p:nvPicPr>
        <p:blipFill>
          <a:blip r:embed="rId2"/>
          <a:srcRect l="-18187" r="-18187"/>
          <a:stretch>
            <a:fillRect/>
          </a:stretch>
        </p:blipFill>
        <p:spPr/>
      </p:pic>
      <p:sp>
        <p:nvSpPr>
          <p:cNvPr id="4" name="Slide Number Placeholder 3"/>
          <p:cNvSpPr>
            <a:spLocks noGrp="1"/>
          </p:cNvSpPr>
          <p:nvPr>
            <p:ph type="sldNum" sz="quarter" idx="12"/>
          </p:nvPr>
        </p:nvSpPr>
        <p:spPr/>
        <p:txBody>
          <a:bodyPr/>
          <a:lstStyle/>
          <a:p>
            <a:fld id="{E99F30D6-83EE-0C44-B374-BFAD26CF398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467"/>
            <a:ext cx="8229600" cy="1143000"/>
          </a:xfrm>
        </p:spPr>
        <p:txBody>
          <a:bodyPr>
            <a:normAutofit fontScale="90000"/>
          </a:bodyPr>
          <a:lstStyle/>
          <a:p>
            <a:r>
              <a:rPr lang="en-US" dirty="0" smtClean="0"/>
              <a:t>What about tumor control probability?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3" descr="vcp2.pdf"/>
          <p:cNvPicPr>
            <a:picLocks noChangeAspect="1"/>
          </p:cNvPicPr>
          <p:nvPr/>
        </p:nvPicPr>
        <p:blipFill>
          <a:blip r:embed="rId2"/>
          <a:srcRect/>
          <a:stretch>
            <a:fillRect/>
          </a:stretch>
        </p:blipFill>
        <p:spPr bwMode="auto">
          <a:xfrm>
            <a:off x="1922463" y="-503238"/>
            <a:ext cx="6061075" cy="7843838"/>
          </a:xfrm>
          <a:prstGeom prst="rect">
            <a:avLst/>
          </a:prstGeom>
          <a:noFill/>
          <a:ln w="9525">
            <a:noFill/>
            <a:miter lim="800000"/>
            <a:headEnd/>
            <a:tailEnd/>
          </a:ln>
        </p:spPr>
      </p:pic>
      <p:sp>
        <p:nvSpPr>
          <p:cNvPr id="15363" name="TextBox 4"/>
          <p:cNvSpPr txBox="1">
            <a:spLocks noChangeArrowheads="1"/>
          </p:cNvSpPr>
          <p:nvPr/>
        </p:nvSpPr>
        <p:spPr bwMode="auto">
          <a:xfrm>
            <a:off x="1023938" y="6372225"/>
            <a:ext cx="762000" cy="369888"/>
          </a:xfrm>
          <a:prstGeom prst="rect">
            <a:avLst/>
          </a:prstGeom>
          <a:noFill/>
          <a:ln w="9525">
            <a:noFill/>
            <a:miter lim="800000"/>
            <a:headEnd/>
            <a:tailEnd/>
          </a:ln>
        </p:spPr>
        <p:txBody>
          <a:bodyPr wrap="none">
            <a:prstTxWarp prst="textNoShape">
              <a:avLst/>
            </a:prstTxWarp>
            <a:spAutoFit/>
          </a:bodyPr>
          <a:lstStyle/>
          <a:p>
            <a:r>
              <a:rPr lang="en-US"/>
              <a:t>Fig. 1</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439"/>
            <a:ext cx="8229600" cy="1143000"/>
          </a:xfrm>
        </p:spPr>
        <p:txBody>
          <a:bodyPr>
            <a:normAutofit fontScale="90000"/>
          </a:bodyPr>
          <a:lstStyle/>
          <a:p>
            <a:r>
              <a:rPr lang="en-US" dirty="0" smtClean="0"/>
              <a:t/>
            </a:r>
            <a:br>
              <a:rPr lang="en-US" dirty="0" smtClean="0"/>
            </a:br>
            <a:r>
              <a:rPr lang="en-US" dirty="0" smtClean="0"/>
              <a:t>How can we get there?</a:t>
            </a:r>
            <a:br>
              <a:rPr lang="en-US" dirty="0" smtClean="0"/>
            </a:br>
            <a:r>
              <a:rPr lang="en-US" dirty="0" smtClean="0"/>
              <a:t>The desirables:  what we need</a:t>
            </a:r>
            <a:br>
              <a:rPr lang="en-US" dirty="0" smtClean="0"/>
            </a:b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0601"/>
            <a:ext cx="8229600" cy="1143000"/>
          </a:xfrm>
        </p:spPr>
        <p:txBody>
          <a:bodyPr>
            <a:noAutofit/>
          </a:bodyPr>
          <a:lstStyle/>
          <a:p>
            <a:pPr algn="l"/>
            <a:r>
              <a:rPr lang="en-US" sz="2800" dirty="0" smtClean="0"/>
              <a:t>The ‘Planning Target Volume’:</a:t>
            </a:r>
            <a:br>
              <a:rPr lang="en-US" sz="2800" dirty="0" smtClean="0"/>
            </a:br>
            <a:r>
              <a:rPr lang="en-US" sz="2800" dirty="0" smtClean="0"/>
              <a:t>add margins around suspected disease for uncertainty with respect to anatomy + geometric motion + geometrical uncertainty + possible gross disease.</a:t>
            </a:r>
            <a:br>
              <a:rPr lang="en-US" sz="2800" dirty="0" smtClean="0"/>
            </a:br>
            <a:r>
              <a:rPr lang="en-US" sz="2800" dirty="0" smtClean="0"/>
              <a:t/>
            </a:r>
            <a:br>
              <a:rPr lang="en-US" sz="2800" dirty="0" smtClean="0"/>
            </a:br>
            <a:r>
              <a:rPr lang="en-US" sz="2800" dirty="0" smtClean="0"/>
              <a:t>Give this the full dose right out to the edge.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Also stands for ‘Poor Tradeoff Volume’</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3-12 at 9.47.01 AM.png"/>
          <p:cNvPicPr>
            <a:picLocks noChangeAspect="1"/>
          </p:cNvPicPr>
          <p:nvPr/>
        </p:nvPicPr>
        <p:blipFill>
          <a:blip r:embed="rId2"/>
          <a:stretch>
            <a:fillRect/>
          </a:stretch>
        </p:blipFill>
        <p:spPr>
          <a:xfrm>
            <a:off x="508000" y="482600"/>
            <a:ext cx="8128000" cy="5892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1-03-12 at 9.50.13 AM.png"/>
          <p:cNvPicPr>
            <a:picLocks noChangeAspect="1"/>
          </p:cNvPicPr>
          <p:nvPr/>
        </p:nvPicPr>
        <p:blipFill>
          <a:blip r:embed="rId2"/>
          <a:stretch>
            <a:fillRect/>
          </a:stretch>
        </p:blipFill>
        <p:spPr>
          <a:xfrm>
            <a:off x="571500" y="482600"/>
            <a:ext cx="8001000" cy="5892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439"/>
            <a:ext cx="8229600" cy="1143000"/>
          </a:xfrm>
        </p:spPr>
        <p:txBody>
          <a:bodyPr>
            <a:normAutofit fontScale="90000"/>
          </a:bodyPr>
          <a:lstStyle/>
          <a:p>
            <a:r>
              <a:rPr lang="en-US" dirty="0" smtClean="0"/>
              <a:t/>
            </a:r>
            <a:br>
              <a:rPr lang="en-US" dirty="0" smtClean="0"/>
            </a:br>
            <a:r>
              <a:rPr lang="en-US" dirty="0" smtClean="0"/>
              <a:t>How can we get there?</a:t>
            </a:r>
            <a:br>
              <a:rPr lang="en-US" dirty="0" smtClean="0"/>
            </a:br>
            <a:r>
              <a:rPr lang="en-US" dirty="0" smtClean="0"/>
              <a:t>Our approach</a:t>
            </a:r>
            <a:br>
              <a:rPr lang="en-US" dirty="0" smtClean="0"/>
            </a:br>
            <a:r>
              <a:rPr lang="en-US" dirty="0" smtClean="0"/>
              <a:t/>
            </a:r>
            <a:br>
              <a:rPr lang="en-US" dirty="0" smtClean="0"/>
            </a:br>
            <a:r>
              <a:rPr lang="en-US" dirty="0" smtClean="0"/>
              <a:t/>
            </a:r>
            <a:br>
              <a:rPr lang="en-US" dirty="0" smtClean="0"/>
            </a:br>
            <a:r>
              <a:rPr lang="en-US" dirty="0" smtClean="0"/>
              <a:t>(many following slides from Vanessa Clark’s dissertation with supervisor </a:t>
            </a:r>
            <a:r>
              <a:rPr lang="en-US" dirty="0" err="1" smtClean="0"/>
              <a:t>Yixin</a:t>
            </a:r>
            <a:r>
              <a:rPr lang="en-US" dirty="0" smtClean="0"/>
              <a:t> Chen)</a:t>
            </a:r>
            <a:br>
              <a:rPr lang="en-US" dirty="0" smtClean="0"/>
            </a:b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2"/>
          <a:srcRect/>
          <a:stretch>
            <a:fillRect/>
          </a:stretch>
        </p:blipFill>
        <p:spPr bwMode="auto">
          <a:xfrm>
            <a:off x="152400" y="152400"/>
            <a:ext cx="8839200" cy="65341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7B8D6B8-DE0D-4D47-9DB2-D31321702A9B}" type="slidenum">
              <a:rPr lang="en-US"/>
              <a:pPr/>
              <a:t>44</a:t>
            </a:fld>
            <a:endParaRPr lang="en-US"/>
          </a:p>
        </p:txBody>
      </p:sp>
      <p:sp>
        <p:nvSpPr>
          <p:cNvPr id="802818" name="Rectangle 2"/>
          <p:cNvSpPr>
            <a:spLocks noGrp="1" noChangeArrowheads="1"/>
          </p:cNvSpPr>
          <p:nvPr>
            <p:ph type="title"/>
          </p:nvPr>
        </p:nvSpPr>
        <p:spPr/>
        <p:txBody>
          <a:bodyPr>
            <a:normAutofit fontScale="90000"/>
          </a:bodyPr>
          <a:lstStyle/>
          <a:p>
            <a:r>
              <a:rPr lang="en-US" dirty="0"/>
              <a:t>Previous </a:t>
            </a:r>
            <a:r>
              <a:rPr lang="en-US" dirty="0" smtClean="0"/>
              <a:t>work using hierarchical methods for IMRT optimization</a:t>
            </a:r>
            <a:endParaRPr lang="en-US" dirty="0"/>
          </a:p>
        </p:txBody>
      </p:sp>
      <p:sp>
        <p:nvSpPr>
          <p:cNvPr id="802819" name="Rectangle 3"/>
          <p:cNvSpPr>
            <a:spLocks noGrp="1" noChangeArrowheads="1"/>
          </p:cNvSpPr>
          <p:nvPr>
            <p:ph type="body" idx="1"/>
          </p:nvPr>
        </p:nvSpPr>
        <p:spPr/>
        <p:txBody>
          <a:bodyPr/>
          <a:lstStyle/>
          <a:p>
            <a:pPr>
              <a:lnSpc>
                <a:spcPct val="90000"/>
              </a:lnSpc>
            </a:pPr>
            <a:r>
              <a:rPr lang="en-US" sz="2400" dirty="0" err="1"/>
              <a:t>Jee</a:t>
            </a:r>
            <a:r>
              <a:rPr lang="en-US" sz="2400" dirty="0" smtClean="0"/>
              <a:t> et al. </a:t>
            </a:r>
            <a:r>
              <a:rPr lang="en-US" sz="2400" dirty="0"/>
              <a:t>(</a:t>
            </a:r>
            <a:r>
              <a:rPr lang="en-US" sz="2400" dirty="0" smtClean="0"/>
              <a:t>Michigan 2007)</a:t>
            </a:r>
            <a:endParaRPr lang="en-US" sz="2400" dirty="0"/>
          </a:p>
          <a:p>
            <a:pPr lvl="1">
              <a:lnSpc>
                <a:spcPct val="90000"/>
              </a:lnSpc>
            </a:pPr>
            <a:r>
              <a:rPr lang="en-US" sz="2000" dirty="0"/>
              <a:t>Lexicographic ordering</a:t>
            </a:r>
          </a:p>
          <a:p>
            <a:pPr lvl="1">
              <a:lnSpc>
                <a:spcPct val="90000"/>
              </a:lnSpc>
            </a:pPr>
            <a:r>
              <a:rPr lang="en-US" sz="2000" dirty="0"/>
              <a:t>Goal programming, not slip</a:t>
            </a:r>
          </a:p>
          <a:p>
            <a:pPr lvl="1">
              <a:lnSpc>
                <a:spcPct val="90000"/>
              </a:lnSpc>
            </a:pPr>
            <a:r>
              <a:rPr lang="en-US" sz="2000" dirty="0" err="1"/>
              <a:t>Nonconvex</a:t>
            </a:r>
            <a:r>
              <a:rPr lang="en-US" sz="2000" dirty="0"/>
              <a:t> dose metrics</a:t>
            </a:r>
          </a:p>
          <a:p>
            <a:pPr lvl="1">
              <a:lnSpc>
                <a:spcPct val="90000"/>
              </a:lnSpc>
            </a:pPr>
            <a:r>
              <a:rPr lang="en-US" sz="2000" dirty="0"/>
              <a:t>2 cases (1 prostate, 1 head and neck)</a:t>
            </a:r>
          </a:p>
          <a:p>
            <a:pPr lvl="1">
              <a:lnSpc>
                <a:spcPct val="90000"/>
              </a:lnSpc>
            </a:pPr>
            <a:r>
              <a:rPr lang="en-US" sz="2000" dirty="0"/>
              <a:t>No direct clinical comparison</a:t>
            </a:r>
          </a:p>
          <a:p>
            <a:pPr>
              <a:lnSpc>
                <a:spcPct val="90000"/>
              </a:lnSpc>
            </a:pPr>
            <a:r>
              <a:rPr lang="en-US" sz="2400" dirty="0"/>
              <a:t>Spalding</a:t>
            </a:r>
            <a:r>
              <a:rPr lang="en-US" sz="2400" dirty="0" smtClean="0"/>
              <a:t> et al. </a:t>
            </a:r>
            <a:r>
              <a:rPr lang="en-US" sz="2400" dirty="0"/>
              <a:t>(</a:t>
            </a:r>
            <a:r>
              <a:rPr lang="en-US" sz="2400" dirty="0" smtClean="0"/>
              <a:t>Michigan 2007)</a:t>
            </a:r>
            <a:endParaRPr lang="en-US" sz="2400" dirty="0"/>
          </a:p>
          <a:p>
            <a:pPr lvl="1">
              <a:lnSpc>
                <a:spcPct val="90000"/>
              </a:lnSpc>
            </a:pPr>
            <a:r>
              <a:rPr lang="en-US" sz="2000" dirty="0"/>
              <a:t>Lexicographic ordering, </a:t>
            </a:r>
            <a:r>
              <a:rPr lang="en-US" sz="2000" dirty="0" err="1"/>
              <a:t>gEUD</a:t>
            </a:r>
            <a:r>
              <a:rPr lang="en-US" sz="2000" dirty="0"/>
              <a:t>, IMRT</a:t>
            </a:r>
          </a:p>
          <a:p>
            <a:pPr lvl="1">
              <a:lnSpc>
                <a:spcPct val="90000"/>
              </a:lnSpc>
            </a:pPr>
            <a:r>
              <a:rPr lang="en-US" sz="2000" dirty="0"/>
              <a:t>15 pancreatic cancer cases</a:t>
            </a:r>
          </a:p>
          <a:p>
            <a:pPr>
              <a:lnSpc>
                <a:spcPct val="90000"/>
              </a:lnSpc>
            </a:pPr>
            <a:r>
              <a:rPr lang="en-US" sz="2400" dirty="0" err="1"/>
              <a:t>Wilkens</a:t>
            </a:r>
            <a:r>
              <a:rPr lang="en-US" sz="2400" dirty="0" smtClean="0"/>
              <a:t> et al. </a:t>
            </a:r>
            <a:r>
              <a:rPr lang="en-US" sz="2400" dirty="0"/>
              <a:t>(</a:t>
            </a:r>
            <a:r>
              <a:rPr lang="en-US" sz="2400" dirty="0" err="1" smtClean="0"/>
              <a:t>WashU</a:t>
            </a:r>
            <a:r>
              <a:rPr lang="en-US" sz="2400" dirty="0" smtClean="0"/>
              <a:t> 2007)</a:t>
            </a:r>
            <a:endParaRPr lang="en-US" sz="2400" dirty="0"/>
          </a:p>
          <a:p>
            <a:pPr lvl="1">
              <a:lnSpc>
                <a:spcPct val="90000"/>
              </a:lnSpc>
            </a:pPr>
            <a:r>
              <a:rPr lang="en-US" sz="2000" dirty="0"/>
              <a:t>6 head and neck cases</a:t>
            </a:r>
          </a:p>
          <a:p>
            <a:pPr lvl="1">
              <a:lnSpc>
                <a:spcPct val="90000"/>
              </a:lnSpc>
            </a:pPr>
            <a:r>
              <a:rPr lang="en-US" sz="2000" dirty="0"/>
              <a:t>No direct clinical comparison</a:t>
            </a:r>
          </a:p>
        </p:txBody>
      </p:sp>
    </p:spTree>
  </p:cSld>
  <p:clrMapOvr>
    <a:masterClrMapping/>
  </p:clrMapOvr>
  <p:transition advTm="99916"/>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1984C5-03B5-6649-B56A-1B6C6788475E}" type="slidenum">
              <a:rPr lang="en-US"/>
              <a:pPr/>
              <a:t>45</a:t>
            </a:fld>
            <a:endParaRPr lang="en-US"/>
          </a:p>
        </p:txBody>
      </p:sp>
      <p:sp>
        <p:nvSpPr>
          <p:cNvPr id="804866" name="Rectangle 2"/>
          <p:cNvSpPr>
            <a:spLocks noGrp="1" noChangeArrowheads="1"/>
          </p:cNvSpPr>
          <p:nvPr>
            <p:ph type="title"/>
          </p:nvPr>
        </p:nvSpPr>
        <p:spPr/>
        <p:txBody>
          <a:bodyPr/>
          <a:lstStyle/>
          <a:p>
            <a:r>
              <a:rPr lang="en-US"/>
              <a:t>This work</a:t>
            </a:r>
          </a:p>
        </p:txBody>
      </p:sp>
      <p:sp>
        <p:nvSpPr>
          <p:cNvPr id="804867" name="Rectangle 3"/>
          <p:cNvSpPr>
            <a:spLocks noGrp="1" noChangeArrowheads="1"/>
          </p:cNvSpPr>
          <p:nvPr>
            <p:ph type="body" idx="1"/>
          </p:nvPr>
        </p:nvSpPr>
        <p:spPr/>
        <p:txBody>
          <a:bodyPr>
            <a:normAutofit lnSpcReduction="10000"/>
          </a:bodyPr>
          <a:lstStyle/>
          <a:p>
            <a:r>
              <a:rPr lang="en-US" dirty="0"/>
              <a:t>Hierarchical optimization</a:t>
            </a:r>
          </a:p>
          <a:p>
            <a:r>
              <a:rPr lang="en-US" dirty="0"/>
              <a:t>22 total prostate cases</a:t>
            </a:r>
          </a:p>
          <a:p>
            <a:r>
              <a:rPr lang="en-US" dirty="0"/>
              <a:t>Convex objectives and constraints (for optimality)</a:t>
            </a:r>
          </a:p>
          <a:p>
            <a:r>
              <a:rPr lang="en-US" dirty="0"/>
              <a:t>Direct clinical comparison (12 cases</a:t>
            </a:r>
            <a:r>
              <a:rPr lang="en-US" dirty="0" smtClean="0"/>
              <a:t>)</a:t>
            </a:r>
          </a:p>
          <a:p>
            <a:r>
              <a:rPr lang="en-US" dirty="0" smtClean="0"/>
              <a:t>First successful implementation of optimization for prostate using lexicographic ordering that is completely quadratic and linear (and convex)</a:t>
            </a:r>
          </a:p>
          <a:p>
            <a:endParaRPr lang="en-US" dirty="0" smtClean="0"/>
          </a:p>
          <a:p>
            <a:endParaRPr lang="en-US" dirty="0"/>
          </a:p>
        </p:txBody>
      </p:sp>
    </p:spTree>
  </p:cSld>
  <p:clrMapOvr>
    <a:masterClrMapping/>
  </p:clrMapOvr>
  <p:transition advTm="42872"/>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6837F120-8053-074D-8792-A671C43149DF}" type="slidenum">
              <a:rPr lang="en-US"/>
              <a:pPr/>
              <a:t>46</a:t>
            </a:fld>
            <a:endParaRPr lang="en-US"/>
          </a:p>
        </p:txBody>
      </p:sp>
      <p:sp>
        <p:nvSpPr>
          <p:cNvPr id="441346" name="Rectangle 2"/>
          <p:cNvSpPr>
            <a:spLocks noChangeArrowheads="1"/>
          </p:cNvSpPr>
          <p:nvPr/>
        </p:nvSpPr>
        <p:spPr bwMode="auto">
          <a:xfrm rot="16200000">
            <a:off x="-1485900" y="2781300"/>
            <a:ext cx="4876800" cy="12954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41347" name="Rectangle 3"/>
          <p:cNvSpPr>
            <a:spLocks noChangeArrowheads="1"/>
          </p:cNvSpPr>
          <p:nvPr/>
        </p:nvSpPr>
        <p:spPr bwMode="auto">
          <a:xfrm>
            <a:off x="1600200" y="533400"/>
            <a:ext cx="3048000" cy="457200"/>
          </a:xfrm>
          <a:prstGeom prst="rect">
            <a:avLst/>
          </a:prstGeom>
          <a:solidFill>
            <a:srgbClr val="00FFFF"/>
          </a:solidFill>
          <a:ln w="9525">
            <a:noFill/>
            <a:miter lim="800000"/>
            <a:headEnd/>
            <a:tailEnd/>
          </a:ln>
          <a:effectLst/>
        </p:spPr>
        <p:txBody>
          <a:bodyPr wrap="none" anchor="ctr">
            <a:prstTxWarp prst="textNoShape">
              <a:avLst/>
            </a:prstTxWarp>
          </a:bodyPr>
          <a:lstStyle/>
          <a:p>
            <a:endParaRPr lang="en-US"/>
          </a:p>
        </p:txBody>
      </p:sp>
      <p:sp>
        <p:nvSpPr>
          <p:cNvPr id="441348" name="Text Box 4"/>
          <p:cNvSpPr txBox="1">
            <a:spLocks noChangeArrowheads="1"/>
          </p:cNvSpPr>
          <p:nvPr/>
        </p:nvSpPr>
        <p:spPr bwMode="auto">
          <a:xfrm>
            <a:off x="2590800" y="609600"/>
            <a:ext cx="1600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00"/>
                </a:solidFill>
              </a:rPr>
              <a:t>objectives</a:t>
            </a:r>
          </a:p>
        </p:txBody>
      </p:sp>
      <p:sp>
        <p:nvSpPr>
          <p:cNvPr id="441349" name="Rectangle 5"/>
          <p:cNvSpPr>
            <a:spLocks noChangeArrowheads="1"/>
          </p:cNvSpPr>
          <p:nvPr/>
        </p:nvSpPr>
        <p:spPr bwMode="auto">
          <a:xfrm>
            <a:off x="4648200" y="533400"/>
            <a:ext cx="3733800" cy="457200"/>
          </a:xfrm>
          <a:prstGeom prst="rect">
            <a:avLst/>
          </a:prstGeom>
          <a:solidFill>
            <a:srgbClr val="00FFFF"/>
          </a:solidFill>
          <a:ln w="9525">
            <a:noFill/>
            <a:miter lim="800000"/>
            <a:headEnd/>
            <a:tailEnd/>
          </a:ln>
          <a:effectLst/>
        </p:spPr>
        <p:txBody>
          <a:bodyPr wrap="none" anchor="ctr">
            <a:prstTxWarp prst="textNoShape">
              <a:avLst/>
            </a:prstTxWarp>
          </a:bodyPr>
          <a:lstStyle/>
          <a:p>
            <a:endParaRPr lang="en-US"/>
          </a:p>
        </p:txBody>
      </p:sp>
      <p:sp>
        <p:nvSpPr>
          <p:cNvPr id="441350" name="Text Box 6"/>
          <p:cNvSpPr txBox="1">
            <a:spLocks noChangeArrowheads="1"/>
          </p:cNvSpPr>
          <p:nvPr/>
        </p:nvSpPr>
        <p:spPr bwMode="auto">
          <a:xfrm>
            <a:off x="5562600" y="609600"/>
            <a:ext cx="1981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00"/>
                </a:solidFill>
              </a:rPr>
              <a:t>hard constraints</a:t>
            </a:r>
          </a:p>
        </p:txBody>
      </p:sp>
      <p:sp>
        <p:nvSpPr>
          <p:cNvPr id="441351" name="Text Box 7"/>
          <p:cNvSpPr txBox="1">
            <a:spLocks noChangeArrowheads="1"/>
          </p:cNvSpPr>
          <p:nvPr/>
        </p:nvSpPr>
        <p:spPr bwMode="auto">
          <a:xfrm>
            <a:off x="228600" y="990600"/>
            <a:ext cx="1447800" cy="7620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400">
                <a:solidFill>
                  <a:srgbClr val="000000"/>
                </a:solidFill>
              </a:rPr>
              <a:t>step I</a:t>
            </a:r>
          </a:p>
          <a:p>
            <a:pPr algn="ctr">
              <a:spcBef>
                <a:spcPct val="50000"/>
              </a:spcBef>
            </a:pPr>
            <a:r>
              <a:rPr lang="en-US" sz="1200">
                <a:solidFill>
                  <a:srgbClr val="000000"/>
                </a:solidFill>
              </a:rPr>
              <a:t>target coverage, high-priority OARs</a:t>
            </a:r>
          </a:p>
        </p:txBody>
      </p:sp>
      <p:sp>
        <p:nvSpPr>
          <p:cNvPr id="441352" name="Text Box 8"/>
          <p:cNvSpPr txBox="1">
            <a:spLocks noChangeArrowheads="1"/>
          </p:cNvSpPr>
          <p:nvPr/>
        </p:nvSpPr>
        <p:spPr bwMode="auto">
          <a:xfrm>
            <a:off x="228600" y="3702050"/>
            <a:ext cx="1449388" cy="5794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400">
                <a:solidFill>
                  <a:srgbClr val="000000"/>
                </a:solidFill>
              </a:rPr>
              <a:t>step III</a:t>
            </a:r>
          </a:p>
          <a:p>
            <a:pPr algn="ctr">
              <a:spcBef>
                <a:spcPct val="50000"/>
              </a:spcBef>
            </a:pPr>
            <a:r>
              <a:rPr lang="en-US" sz="1200">
                <a:solidFill>
                  <a:srgbClr val="000000"/>
                </a:solidFill>
              </a:rPr>
              <a:t>dose falloff</a:t>
            </a:r>
          </a:p>
        </p:txBody>
      </p:sp>
      <p:sp>
        <p:nvSpPr>
          <p:cNvPr id="441353" name="Text Box 9"/>
          <p:cNvSpPr txBox="1">
            <a:spLocks noChangeArrowheads="1"/>
          </p:cNvSpPr>
          <p:nvPr/>
        </p:nvSpPr>
        <p:spPr bwMode="auto">
          <a:xfrm>
            <a:off x="228600" y="2254250"/>
            <a:ext cx="1447800" cy="8540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400">
                <a:solidFill>
                  <a:srgbClr val="000000"/>
                </a:solidFill>
              </a:rPr>
              <a:t>step II</a:t>
            </a:r>
          </a:p>
          <a:p>
            <a:pPr algn="ctr">
              <a:spcBef>
                <a:spcPct val="50000"/>
              </a:spcBef>
            </a:pPr>
            <a:r>
              <a:rPr lang="en-US" sz="1200">
                <a:solidFill>
                  <a:srgbClr val="000000"/>
                </a:solidFill>
              </a:rPr>
              <a:t>additional OARs</a:t>
            </a:r>
          </a:p>
          <a:p>
            <a:pPr algn="ctr">
              <a:spcBef>
                <a:spcPct val="50000"/>
              </a:spcBef>
            </a:pPr>
            <a:endParaRPr lang="en-US" sz="1200">
              <a:solidFill>
                <a:srgbClr val="000000"/>
              </a:solidFill>
            </a:endParaRPr>
          </a:p>
        </p:txBody>
      </p:sp>
      <p:sp>
        <p:nvSpPr>
          <p:cNvPr id="441354" name="Text Box 10"/>
          <p:cNvSpPr txBox="1">
            <a:spLocks noChangeArrowheads="1"/>
          </p:cNvSpPr>
          <p:nvPr/>
        </p:nvSpPr>
        <p:spPr bwMode="auto">
          <a:xfrm>
            <a:off x="1676400" y="1143000"/>
            <a:ext cx="2971800" cy="8239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minimize F</a:t>
            </a:r>
            <a:r>
              <a:rPr lang="en-US" sz="1200" baseline="-25000"/>
              <a:t>I</a:t>
            </a:r>
            <a:r>
              <a:rPr lang="en-US" sz="1200"/>
              <a:t>=</a:t>
            </a:r>
            <a:r>
              <a:rPr lang="en-US" sz="1200">
                <a:latin typeface="Symbol" charset="2"/>
              </a:rPr>
              <a:t>S</a:t>
            </a:r>
            <a:r>
              <a:rPr lang="en-US" sz="1200" baseline="-25000"/>
              <a:t>all voxels j</a:t>
            </a:r>
            <a:r>
              <a:rPr lang="en-US" sz="1200"/>
              <a:t> (D</a:t>
            </a:r>
            <a:r>
              <a:rPr lang="en-US" sz="1200" baseline="-25000"/>
              <a:t>j</a:t>
            </a:r>
            <a:r>
              <a:rPr lang="en-US" sz="1200"/>
              <a:t> – D</a:t>
            </a:r>
            <a:r>
              <a:rPr lang="en-US" sz="1200" baseline="-25000"/>
              <a:t>pres</a:t>
            </a:r>
            <a:r>
              <a:rPr lang="en-US" sz="1200"/>
              <a:t>)</a:t>
            </a:r>
            <a:r>
              <a:rPr lang="en-US" sz="1200" baseline="30000"/>
              <a:t>2  </a:t>
            </a:r>
            <a:r>
              <a:rPr lang="en-US" sz="1200"/>
              <a:t>and</a:t>
            </a:r>
            <a:endParaRPr lang="en-US" sz="1200" baseline="30000"/>
          </a:p>
          <a:p>
            <a:pPr>
              <a:spcBef>
                <a:spcPct val="50000"/>
              </a:spcBef>
            </a:pPr>
            <a:r>
              <a:rPr lang="en-US" sz="1200"/>
              <a:t>maximize D</a:t>
            </a:r>
            <a:r>
              <a:rPr lang="en-US" sz="1200" baseline="-25000"/>
              <a:t>min </a:t>
            </a:r>
            <a:r>
              <a:rPr lang="en-US" sz="1200"/>
              <a:t>for </a:t>
            </a:r>
            <a:r>
              <a:rPr lang="en-US" sz="1200" b="1"/>
              <a:t>PTV</a:t>
            </a:r>
          </a:p>
          <a:p>
            <a:pPr>
              <a:spcBef>
                <a:spcPct val="50000"/>
              </a:spcBef>
            </a:pPr>
            <a:endParaRPr lang="en-US" sz="1200"/>
          </a:p>
        </p:txBody>
      </p:sp>
      <p:sp>
        <p:nvSpPr>
          <p:cNvPr id="441355" name="Text Box 11"/>
          <p:cNvSpPr txBox="1">
            <a:spLocks noChangeArrowheads="1"/>
          </p:cNvSpPr>
          <p:nvPr/>
        </p:nvSpPr>
        <p:spPr bwMode="auto">
          <a:xfrm>
            <a:off x="4876800" y="1219200"/>
            <a:ext cx="4114800" cy="5492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ea typeface="Arial" charset="0"/>
                <a:cs typeface="Arial" charset="0"/>
              </a:rPr>
              <a:t>● </a:t>
            </a:r>
            <a:r>
              <a:rPr lang="en-US" sz="1200"/>
              <a:t>D</a:t>
            </a:r>
            <a:r>
              <a:rPr lang="en-US" sz="1200" baseline="-25000"/>
              <a:t>max</a:t>
            </a:r>
            <a:r>
              <a:rPr lang="en-US" sz="1200"/>
              <a:t> for </a:t>
            </a:r>
            <a:r>
              <a:rPr lang="en-US" sz="1200" b="1"/>
              <a:t>rectum</a:t>
            </a:r>
          </a:p>
          <a:p>
            <a:pPr>
              <a:spcBef>
                <a:spcPct val="50000"/>
              </a:spcBef>
            </a:pPr>
            <a:r>
              <a:rPr lang="en-US" sz="1200"/>
              <a:t>● W</a:t>
            </a:r>
            <a:r>
              <a:rPr lang="en-US" sz="1200" baseline="-25000"/>
              <a:t>max</a:t>
            </a:r>
            <a:r>
              <a:rPr lang="en-US" sz="1200"/>
              <a:t> for beam weights</a:t>
            </a:r>
            <a:endParaRPr lang="en-US" sz="1200" b="1"/>
          </a:p>
        </p:txBody>
      </p:sp>
      <p:sp>
        <p:nvSpPr>
          <p:cNvPr id="441356" name="Text Box 12"/>
          <p:cNvSpPr txBox="1">
            <a:spLocks noChangeArrowheads="1"/>
          </p:cNvSpPr>
          <p:nvPr/>
        </p:nvSpPr>
        <p:spPr bwMode="auto">
          <a:xfrm>
            <a:off x="1676400" y="2254250"/>
            <a:ext cx="28194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minimize MOHx for </a:t>
            </a:r>
            <a:r>
              <a:rPr lang="en-US" sz="1200" b="1"/>
              <a:t>rectum</a:t>
            </a:r>
            <a:endParaRPr lang="en-US" sz="1200" baseline="-25000"/>
          </a:p>
        </p:txBody>
      </p:sp>
      <p:sp>
        <p:nvSpPr>
          <p:cNvPr id="441357" name="Text Box 13"/>
          <p:cNvSpPr txBox="1">
            <a:spLocks noChangeArrowheads="1"/>
          </p:cNvSpPr>
          <p:nvPr/>
        </p:nvSpPr>
        <p:spPr bwMode="auto">
          <a:xfrm>
            <a:off x="4800600" y="2025650"/>
            <a:ext cx="3429000" cy="12827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as in step I and</a:t>
            </a:r>
          </a:p>
          <a:p>
            <a:pPr>
              <a:spcBef>
                <a:spcPct val="50000"/>
              </a:spcBef>
            </a:pPr>
            <a:r>
              <a:rPr lang="en-US" sz="1200"/>
              <a:t>      </a:t>
            </a:r>
            <a:r>
              <a:rPr lang="en-US" sz="1200">
                <a:ea typeface="Arial" charset="0"/>
                <a:cs typeface="Arial" charset="0"/>
              </a:rPr>
              <a:t>● </a:t>
            </a:r>
            <a:r>
              <a:rPr lang="en-US" sz="1200"/>
              <a:t>max value for F</a:t>
            </a:r>
            <a:r>
              <a:rPr lang="en-US" sz="1200" baseline="-25000"/>
              <a:t>I</a:t>
            </a:r>
            <a:r>
              <a:rPr lang="en-US" sz="1200" baseline="30000"/>
              <a:t> </a:t>
            </a:r>
            <a:r>
              <a:rPr lang="en-US" sz="1200"/>
              <a:t>for all targets</a:t>
            </a:r>
            <a:endParaRPr lang="en-US" sz="1200" baseline="30000"/>
          </a:p>
          <a:p>
            <a:pPr>
              <a:spcBef>
                <a:spcPct val="50000"/>
              </a:spcBef>
            </a:pPr>
            <a:r>
              <a:rPr lang="en-US" sz="1200"/>
              <a:t>      </a:t>
            </a:r>
            <a:r>
              <a:rPr lang="en-US" sz="1200">
                <a:ea typeface="Arial" charset="0"/>
                <a:cs typeface="Arial" charset="0"/>
              </a:rPr>
              <a:t>● </a:t>
            </a:r>
            <a:r>
              <a:rPr lang="en-US" sz="1200"/>
              <a:t>D</a:t>
            </a:r>
            <a:r>
              <a:rPr lang="en-US" sz="1200" baseline="-25000"/>
              <a:t>min </a:t>
            </a:r>
            <a:r>
              <a:rPr lang="en-US" sz="1200"/>
              <a:t>and D</a:t>
            </a:r>
            <a:r>
              <a:rPr lang="en-US" sz="1200" baseline="-25000"/>
              <a:t>max</a:t>
            </a:r>
            <a:r>
              <a:rPr lang="en-US" sz="1200"/>
              <a:t> for target</a:t>
            </a:r>
          </a:p>
          <a:p>
            <a:pPr>
              <a:spcBef>
                <a:spcPct val="50000"/>
              </a:spcBef>
            </a:pPr>
            <a:r>
              <a:rPr lang="en-US" sz="1200"/>
              <a:t>          as achieved in step I</a:t>
            </a:r>
          </a:p>
          <a:p>
            <a:pPr>
              <a:spcBef>
                <a:spcPct val="50000"/>
              </a:spcBef>
            </a:pPr>
            <a:endParaRPr lang="en-US" sz="1200" baseline="-25000"/>
          </a:p>
        </p:txBody>
      </p:sp>
      <p:sp>
        <p:nvSpPr>
          <p:cNvPr id="441358" name="Text Box 14"/>
          <p:cNvSpPr txBox="1">
            <a:spLocks noChangeArrowheads="1"/>
          </p:cNvSpPr>
          <p:nvPr/>
        </p:nvSpPr>
        <p:spPr bwMode="auto">
          <a:xfrm>
            <a:off x="1600200" y="3733800"/>
            <a:ext cx="3200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minimize D</a:t>
            </a:r>
            <a:r>
              <a:rPr lang="en-US" sz="1200" baseline="-25000"/>
              <a:t>mean</a:t>
            </a:r>
            <a:r>
              <a:rPr lang="en-US" sz="1200" baseline="30000"/>
              <a:t>  </a:t>
            </a:r>
            <a:r>
              <a:rPr lang="en-US" sz="1200"/>
              <a:t>in bladder, femurs, and normal tissue</a:t>
            </a:r>
          </a:p>
        </p:txBody>
      </p:sp>
      <p:sp>
        <p:nvSpPr>
          <p:cNvPr id="441359" name="Text Box 15"/>
          <p:cNvSpPr txBox="1">
            <a:spLocks noChangeArrowheads="1"/>
          </p:cNvSpPr>
          <p:nvPr/>
        </p:nvSpPr>
        <p:spPr bwMode="auto">
          <a:xfrm>
            <a:off x="4800600" y="3625850"/>
            <a:ext cx="3429000" cy="10080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as in step II and</a:t>
            </a:r>
          </a:p>
          <a:p>
            <a:pPr>
              <a:spcBef>
                <a:spcPct val="50000"/>
              </a:spcBef>
            </a:pPr>
            <a:r>
              <a:rPr lang="en-US" sz="1200"/>
              <a:t>      </a:t>
            </a:r>
            <a:r>
              <a:rPr lang="en-US" sz="1200">
                <a:ea typeface="Arial" charset="0"/>
                <a:cs typeface="Arial" charset="0"/>
              </a:rPr>
              <a:t>● MOH</a:t>
            </a:r>
            <a:r>
              <a:rPr lang="en-US" sz="1200"/>
              <a:t>x for rectum </a:t>
            </a:r>
          </a:p>
          <a:p>
            <a:pPr>
              <a:spcBef>
                <a:spcPct val="50000"/>
              </a:spcBef>
            </a:pPr>
            <a:r>
              <a:rPr lang="en-US" sz="1200"/>
              <a:t>         as achieved in step II</a:t>
            </a:r>
          </a:p>
          <a:p>
            <a:pPr>
              <a:spcBef>
                <a:spcPct val="50000"/>
              </a:spcBef>
            </a:pPr>
            <a:endParaRPr lang="en-US" sz="1200" baseline="-25000"/>
          </a:p>
        </p:txBody>
      </p:sp>
      <p:sp>
        <p:nvSpPr>
          <p:cNvPr id="441360" name="Line 16"/>
          <p:cNvSpPr>
            <a:spLocks noChangeShapeType="1"/>
          </p:cNvSpPr>
          <p:nvPr/>
        </p:nvSpPr>
        <p:spPr bwMode="auto">
          <a:xfrm>
            <a:off x="304800" y="3429000"/>
            <a:ext cx="8001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1361" name="Line 17"/>
          <p:cNvSpPr>
            <a:spLocks noChangeShapeType="1"/>
          </p:cNvSpPr>
          <p:nvPr/>
        </p:nvSpPr>
        <p:spPr bwMode="auto">
          <a:xfrm>
            <a:off x="304800" y="1905000"/>
            <a:ext cx="8077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1362" name="Line 18"/>
          <p:cNvSpPr>
            <a:spLocks noChangeShapeType="1"/>
          </p:cNvSpPr>
          <p:nvPr/>
        </p:nvSpPr>
        <p:spPr bwMode="auto">
          <a:xfrm>
            <a:off x="4648200" y="533400"/>
            <a:ext cx="0" cy="5410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1363" name="Line 19"/>
          <p:cNvSpPr>
            <a:spLocks noChangeShapeType="1"/>
          </p:cNvSpPr>
          <p:nvPr/>
        </p:nvSpPr>
        <p:spPr bwMode="auto">
          <a:xfrm>
            <a:off x="3810000" y="1905000"/>
            <a:ext cx="838200" cy="304800"/>
          </a:xfrm>
          <a:prstGeom prst="line">
            <a:avLst/>
          </a:prstGeom>
          <a:noFill/>
          <a:ln w="25400">
            <a:solidFill>
              <a:srgbClr val="FF0000"/>
            </a:solidFill>
            <a:round/>
            <a:headEnd/>
            <a:tailEnd type="triangle" w="lg" len="med"/>
          </a:ln>
          <a:effectLst/>
        </p:spPr>
        <p:txBody>
          <a:bodyPr>
            <a:prstTxWarp prst="textNoShape">
              <a:avLst/>
            </a:prstTxWarp>
          </a:bodyPr>
          <a:lstStyle/>
          <a:p>
            <a:endParaRPr lang="en-US"/>
          </a:p>
        </p:txBody>
      </p:sp>
      <p:sp>
        <p:nvSpPr>
          <p:cNvPr id="441364" name="Line 20"/>
          <p:cNvSpPr>
            <a:spLocks noChangeShapeType="1"/>
          </p:cNvSpPr>
          <p:nvPr/>
        </p:nvSpPr>
        <p:spPr bwMode="auto">
          <a:xfrm>
            <a:off x="304800" y="4648200"/>
            <a:ext cx="8001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1365" name="Text Box 21"/>
          <p:cNvSpPr txBox="1">
            <a:spLocks noChangeArrowheads="1"/>
          </p:cNvSpPr>
          <p:nvPr/>
        </p:nvSpPr>
        <p:spPr bwMode="auto">
          <a:xfrm>
            <a:off x="228600" y="4953000"/>
            <a:ext cx="1449388" cy="5794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400">
                <a:solidFill>
                  <a:srgbClr val="000000"/>
                </a:solidFill>
              </a:rPr>
              <a:t>step IV</a:t>
            </a:r>
          </a:p>
          <a:p>
            <a:pPr algn="ctr">
              <a:spcBef>
                <a:spcPct val="50000"/>
              </a:spcBef>
            </a:pPr>
            <a:r>
              <a:rPr lang="en-US" sz="1200">
                <a:solidFill>
                  <a:srgbClr val="000000"/>
                </a:solidFill>
              </a:rPr>
              <a:t>smooth dose</a:t>
            </a:r>
          </a:p>
        </p:txBody>
      </p:sp>
      <p:sp>
        <p:nvSpPr>
          <p:cNvPr id="441366" name="Text Box 22"/>
          <p:cNvSpPr txBox="1">
            <a:spLocks noChangeArrowheads="1"/>
          </p:cNvSpPr>
          <p:nvPr/>
        </p:nvSpPr>
        <p:spPr bwMode="auto">
          <a:xfrm>
            <a:off x="4800600" y="4876800"/>
            <a:ext cx="3733800" cy="10080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as in step III and</a:t>
            </a:r>
          </a:p>
          <a:p>
            <a:pPr>
              <a:spcBef>
                <a:spcPct val="50000"/>
              </a:spcBef>
            </a:pPr>
            <a:r>
              <a:rPr lang="en-US" sz="1200"/>
              <a:t>      </a:t>
            </a:r>
            <a:r>
              <a:rPr lang="en-US" sz="1200">
                <a:ea typeface="Arial" charset="0"/>
                <a:cs typeface="Arial" charset="0"/>
              </a:rPr>
              <a:t>● </a:t>
            </a:r>
            <a:r>
              <a:rPr lang="en-US" sz="1200"/>
              <a:t>D</a:t>
            </a:r>
            <a:r>
              <a:rPr lang="en-US" sz="1200" baseline="-25000"/>
              <a:t>mean</a:t>
            </a:r>
            <a:r>
              <a:rPr lang="en-US" sz="1200"/>
              <a:t> for bladder, femurs,   </a:t>
            </a:r>
          </a:p>
          <a:p>
            <a:pPr>
              <a:spcBef>
                <a:spcPct val="50000"/>
              </a:spcBef>
            </a:pPr>
            <a:r>
              <a:rPr lang="en-US" sz="1200"/>
              <a:t>          and normal tissue as achieved in step III</a:t>
            </a:r>
          </a:p>
          <a:p>
            <a:pPr>
              <a:spcBef>
                <a:spcPct val="50000"/>
              </a:spcBef>
            </a:pPr>
            <a:endParaRPr lang="en-US" sz="1200" baseline="-25000"/>
          </a:p>
        </p:txBody>
      </p:sp>
      <p:sp>
        <p:nvSpPr>
          <p:cNvPr id="441367" name="Line 23"/>
          <p:cNvSpPr>
            <a:spLocks noChangeShapeType="1"/>
          </p:cNvSpPr>
          <p:nvPr/>
        </p:nvSpPr>
        <p:spPr bwMode="auto">
          <a:xfrm>
            <a:off x="3810000" y="4648200"/>
            <a:ext cx="838200" cy="304800"/>
          </a:xfrm>
          <a:prstGeom prst="line">
            <a:avLst/>
          </a:prstGeom>
          <a:noFill/>
          <a:ln w="25400">
            <a:solidFill>
              <a:srgbClr val="FF0000"/>
            </a:solidFill>
            <a:round/>
            <a:headEnd/>
            <a:tailEnd type="triangle" w="lg" len="med"/>
          </a:ln>
          <a:effectLst/>
        </p:spPr>
        <p:txBody>
          <a:bodyPr>
            <a:prstTxWarp prst="textNoShape">
              <a:avLst/>
            </a:prstTxWarp>
          </a:bodyPr>
          <a:lstStyle/>
          <a:p>
            <a:endParaRPr lang="en-US"/>
          </a:p>
        </p:txBody>
      </p:sp>
      <p:sp>
        <p:nvSpPr>
          <p:cNvPr id="441368" name="Line 24"/>
          <p:cNvSpPr>
            <a:spLocks noChangeShapeType="1"/>
          </p:cNvSpPr>
          <p:nvPr/>
        </p:nvSpPr>
        <p:spPr bwMode="auto">
          <a:xfrm>
            <a:off x="3810000" y="3429000"/>
            <a:ext cx="838200" cy="304800"/>
          </a:xfrm>
          <a:prstGeom prst="line">
            <a:avLst/>
          </a:prstGeom>
          <a:noFill/>
          <a:ln w="25400">
            <a:solidFill>
              <a:srgbClr val="FF0000"/>
            </a:solidFill>
            <a:round/>
            <a:headEnd/>
            <a:tailEnd type="triangle" w="lg"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1600200" y="5105400"/>
            <a:ext cx="32004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minimize </a:t>
            </a:r>
            <a:r>
              <a:rPr lang="en-US" sz="1200">
                <a:latin typeface="Symbol" charset="2"/>
              </a:rPr>
              <a:t>S</a:t>
            </a:r>
            <a:r>
              <a:rPr lang="en-US" sz="1200" baseline="-25000"/>
              <a:t>all beamlets i</a:t>
            </a:r>
            <a:r>
              <a:rPr lang="en-US" sz="1200"/>
              <a:t> w</a:t>
            </a:r>
            <a:r>
              <a:rPr lang="en-US" sz="1200" baseline="-25000"/>
              <a:t>i</a:t>
            </a:r>
            <a:r>
              <a:rPr lang="en-US" sz="1200" baseline="30000"/>
              <a:t>2</a:t>
            </a:r>
          </a:p>
        </p:txBody>
      </p:sp>
      <p:sp>
        <p:nvSpPr>
          <p:cNvPr id="441371" name="Text Box 27"/>
          <p:cNvSpPr txBox="1">
            <a:spLocks noChangeArrowheads="1"/>
          </p:cNvSpPr>
          <p:nvPr/>
        </p:nvSpPr>
        <p:spPr bwMode="auto">
          <a:xfrm>
            <a:off x="0" y="152400"/>
            <a:ext cx="9144000" cy="457200"/>
          </a:xfrm>
          <a:prstGeom prst="rect">
            <a:avLst/>
          </a:prstGeom>
          <a:noFill/>
          <a:ln w="50800">
            <a:noFill/>
            <a:miter lim="800000"/>
            <a:headEnd/>
            <a:tailEnd/>
          </a:ln>
          <a:effectLst/>
        </p:spPr>
        <p:txBody>
          <a:bodyPr>
            <a:prstTxWarp prst="textNoShape">
              <a:avLst/>
            </a:prstTxWarp>
            <a:spAutoFit/>
          </a:bodyPr>
          <a:lstStyle/>
          <a:p>
            <a:pPr algn="ctr">
              <a:spcBef>
                <a:spcPct val="50000"/>
              </a:spcBef>
            </a:pPr>
            <a:r>
              <a:rPr lang="en-US" sz="2400"/>
              <a:t>Prioritized prescription optimization</a:t>
            </a:r>
          </a:p>
        </p:txBody>
      </p:sp>
    </p:spTree>
  </p:cSld>
  <p:clrMapOvr>
    <a:masterClrMapping/>
  </p:clrMapOvr>
  <p:transition advTm="3248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FD4ACE0C-F719-9D4F-BB83-3A6C6493A658}" type="slidenum">
              <a:rPr lang="en-US"/>
              <a:pPr/>
              <a:t>47</a:t>
            </a:fld>
            <a:endParaRPr lang="en-US"/>
          </a:p>
        </p:txBody>
      </p:sp>
      <p:sp>
        <p:nvSpPr>
          <p:cNvPr id="457730" name="Rectangle 2"/>
          <p:cNvSpPr>
            <a:spLocks noGrp="1" noChangeArrowheads="1"/>
          </p:cNvSpPr>
          <p:nvPr>
            <p:ph type="title"/>
          </p:nvPr>
        </p:nvSpPr>
        <p:spPr/>
        <p:txBody>
          <a:bodyPr/>
          <a:lstStyle/>
          <a:p>
            <a:r>
              <a:rPr lang="en-US"/>
              <a:t>Prostate results</a:t>
            </a:r>
          </a:p>
        </p:txBody>
      </p:sp>
      <p:pic>
        <p:nvPicPr>
          <p:cNvPr id="457731" name="Picture 3" descr="case61_1_0p015_colorbar"/>
          <p:cNvPicPr>
            <a:picLocks noGrp="1" noChangeAspect="1" noChangeArrowheads="1"/>
          </p:cNvPicPr>
          <p:nvPr>
            <p:ph sz="quarter" idx="2"/>
          </p:nvPr>
        </p:nvPicPr>
        <p:blipFill>
          <a:blip r:embed="rId3"/>
          <a:srcRect/>
          <a:stretch>
            <a:fillRect/>
          </a:stretch>
        </p:blipFill>
        <p:spPr>
          <a:xfrm>
            <a:off x="2590800" y="3810000"/>
            <a:ext cx="303213" cy="3048000"/>
          </a:xfrm>
          <a:noFill/>
          <a:ln/>
        </p:spPr>
      </p:pic>
      <p:pic>
        <p:nvPicPr>
          <p:cNvPr id="457733" name="Picture 5" descr="case61_1_0p015_screenshotSlice57_cropped"/>
          <p:cNvPicPr>
            <a:picLocks noGrp="1" noChangeAspect="1" noChangeArrowheads="1"/>
          </p:cNvPicPr>
          <p:nvPr>
            <p:ph sz="half" idx="1"/>
          </p:nvPr>
        </p:nvPicPr>
        <p:blipFill>
          <a:blip r:embed="rId4"/>
          <a:srcRect/>
          <a:stretch>
            <a:fillRect/>
          </a:stretch>
        </p:blipFill>
        <p:spPr>
          <a:xfrm>
            <a:off x="152400" y="1219200"/>
            <a:ext cx="4191000" cy="2560638"/>
          </a:xfrm>
          <a:noFill/>
          <a:ln/>
        </p:spPr>
      </p:pic>
      <p:pic>
        <p:nvPicPr>
          <p:cNvPr id="457732" name="Picture 4" descr="case61_1_0p015_DVHsteps1-4_mod_afterReviews"/>
          <p:cNvPicPr>
            <a:picLocks noGrp="1" noChangeAspect="1" noChangeArrowheads="1"/>
          </p:cNvPicPr>
          <p:nvPr>
            <p:ph sz="quarter" idx="3"/>
          </p:nvPr>
        </p:nvPicPr>
        <p:blipFill>
          <a:blip r:embed="rId5"/>
          <a:srcRect/>
          <a:stretch>
            <a:fillRect/>
          </a:stretch>
        </p:blipFill>
        <p:spPr>
          <a:xfrm>
            <a:off x="3103563" y="2895600"/>
            <a:ext cx="5964237" cy="3757613"/>
          </a:xfrm>
          <a:noFill/>
          <a:ln/>
        </p:spPr>
      </p:pic>
    </p:spTree>
  </p:cSld>
  <p:clrMapOvr>
    <a:masterClrMapping/>
  </p:clrMapOvr>
  <p:transition advTm="83614"/>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0855F6F-B5CF-7549-88FD-5D54E737DF44}" type="slidenum">
              <a:rPr lang="en-US"/>
              <a:pPr/>
              <a:t>48</a:t>
            </a:fld>
            <a:endParaRPr lang="en-US"/>
          </a:p>
        </p:txBody>
      </p:sp>
      <p:sp>
        <p:nvSpPr>
          <p:cNvPr id="459778" name="Rectangle 2"/>
          <p:cNvSpPr>
            <a:spLocks noGrp="1" noChangeArrowheads="1"/>
          </p:cNvSpPr>
          <p:nvPr>
            <p:ph type="title"/>
          </p:nvPr>
        </p:nvSpPr>
        <p:spPr/>
        <p:txBody>
          <a:bodyPr/>
          <a:lstStyle/>
          <a:p>
            <a:r>
              <a:rPr lang="en-US"/>
              <a:t>Results summary</a:t>
            </a:r>
          </a:p>
        </p:txBody>
      </p:sp>
      <p:sp>
        <p:nvSpPr>
          <p:cNvPr id="459779" name="Rectangle 3"/>
          <p:cNvSpPr>
            <a:spLocks noGrp="1" noChangeArrowheads="1"/>
          </p:cNvSpPr>
          <p:nvPr>
            <p:ph type="body" idx="1"/>
          </p:nvPr>
        </p:nvSpPr>
        <p:spPr/>
        <p:txBody>
          <a:bodyPr/>
          <a:lstStyle/>
          <a:p>
            <a:r>
              <a:rPr lang="en-US"/>
              <a:t>Results appear to be comparable to clinical quality</a:t>
            </a:r>
          </a:p>
          <a:p>
            <a:r>
              <a:rPr lang="en-US"/>
              <a:t>Average total runtime:  20 mins (prostate)</a:t>
            </a:r>
          </a:p>
        </p:txBody>
      </p:sp>
    </p:spTree>
  </p:cSld>
  <p:clrMapOvr>
    <a:masterClrMapping/>
  </p:clrMapOvr>
  <p:transition advTm="1118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6" name="Rectangle 4"/>
          <p:cNvSpPr>
            <a:spLocks noGrp="1" noChangeArrowheads="1"/>
          </p:cNvSpPr>
          <p:nvPr>
            <p:ph type="ctrTitle"/>
          </p:nvPr>
        </p:nvSpPr>
        <p:spPr/>
        <p:txBody>
          <a:bodyPr>
            <a:normAutofit fontScale="90000"/>
          </a:bodyPr>
          <a:lstStyle/>
          <a:p>
            <a:r>
              <a:rPr lang="en-US" dirty="0" smtClean="0"/>
              <a:t>Chapter 4:  Comparison of prioritized prescription optimization with current clinical results</a:t>
            </a:r>
            <a:endParaRPr lang="en-US" dirty="0"/>
          </a:p>
        </p:txBody>
      </p:sp>
      <p:sp>
        <p:nvSpPr>
          <p:cNvPr id="294917" name="Rectangle 5"/>
          <p:cNvSpPr>
            <a:spLocks noGrp="1" noChangeArrowheads="1"/>
          </p:cNvSpPr>
          <p:nvPr>
            <p:ph type="subTitle" idx="1"/>
          </p:nvPr>
        </p:nvSpPr>
        <p:spPr/>
        <p:txBody>
          <a:bodyPr>
            <a:normAutofit lnSpcReduction="10000"/>
          </a:bodyPr>
          <a:lstStyle/>
          <a:p>
            <a:endParaRPr lang="en-US" sz="2800" dirty="0" smtClean="0">
              <a:ea typeface="Times New Roman" charset="0"/>
              <a:cs typeface="Times New Roman" charset="0"/>
            </a:endParaRPr>
          </a:p>
          <a:p>
            <a:r>
              <a:rPr lang="en-US" sz="2800" dirty="0" smtClean="0">
                <a:ea typeface="Times New Roman" charset="0"/>
                <a:cs typeface="Times New Roman" charset="0"/>
              </a:rPr>
              <a:t>Showed </a:t>
            </a:r>
            <a:r>
              <a:rPr lang="en-US" sz="2800" dirty="0">
                <a:ea typeface="Times New Roman" charset="0"/>
                <a:cs typeface="Times New Roman" charset="0"/>
              </a:rPr>
              <a:t>that prioritized prescription optimization is comparable to clinical methods by direct comparison</a:t>
            </a:r>
          </a:p>
        </p:txBody>
      </p:sp>
      <p:pic>
        <p:nvPicPr>
          <p:cNvPr id="294918" name="Picture 6" descr="MCj03798970000[1]"/>
          <p:cNvPicPr>
            <a:picLocks noChangeAspect="1" noChangeArrowheads="1"/>
          </p:cNvPicPr>
          <p:nvPr/>
        </p:nvPicPr>
        <p:blipFill>
          <a:blip r:embed="rId3"/>
          <a:srcRect/>
          <a:stretch>
            <a:fillRect/>
          </a:stretch>
        </p:blipFill>
        <p:spPr bwMode="auto">
          <a:xfrm>
            <a:off x="228600" y="228600"/>
            <a:ext cx="1189038" cy="958850"/>
          </a:xfrm>
          <a:prstGeom prst="rect">
            <a:avLst/>
          </a:prstGeom>
          <a:solidFill>
            <a:srgbClr val="CCFFCC"/>
          </a:solidFill>
          <a:ln w="9525">
            <a:noFill/>
            <a:miter lim="800000"/>
            <a:headEnd/>
            <a:tailEnd/>
          </a:ln>
        </p:spPr>
      </p:pic>
    </p:spTree>
  </p:cSld>
  <p:clrMapOvr>
    <a:masterClrMapping/>
  </p:clrMapOvr>
  <p:transition advTm="767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PTV concept</a:t>
            </a:r>
            <a:endParaRPr lang="en-US" dirty="0"/>
          </a:p>
        </p:txBody>
      </p:sp>
      <p:sp>
        <p:nvSpPr>
          <p:cNvPr id="3" name="Content Placeholder 2"/>
          <p:cNvSpPr>
            <a:spLocks noGrp="1"/>
          </p:cNvSpPr>
          <p:nvPr>
            <p:ph idx="1"/>
          </p:nvPr>
        </p:nvSpPr>
        <p:spPr/>
        <p:txBody>
          <a:bodyPr/>
          <a:lstStyle/>
          <a:p>
            <a:r>
              <a:rPr lang="en-US" dirty="0" smtClean="0"/>
              <a:t>Large shifts (very unlikely) are treated the same as small shifts (very likely)</a:t>
            </a:r>
          </a:p>
          <a:p>
            <a:r>
              <a:rPr lang="en-US" dirty="0" smtClean="0"/>
              <a:t>assumes that normal tissue volume effects are much less important than target volume coverage</a:t>
            </a:r>
          </a:p>
          <a:p>
            <a:r>
              <a:rPr lang="en-US" dirty="0" smtClean="0"/>
              <a:t>The Gaussian dose tail will always invade the PTV; so full dose requires a big field</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E344BD4-13BC-4E44-84BA-8B4DD534332F}" type="slidenum">
              <a:rPr lang="en-US"/>
              <a:pPr/>
              <a:t>50</a:t>
            </a:fld>
            <a:endParaRPr lang="en-US"/>
          </a:p>
        </p:txBody>
      </p:sp>
      <p:sp>
        <p:nvSpPr>
          <p:cNvPr id="290818" name="Rectangle 2"/>
          <p:cNvSpPr>
            <a:spLocks noGrp="1" noChangeArrowheads="1"/>
          </p:cNvSpPr>
          <p:nvPr>
            <p:ph type="title"/>
          </p:nvPr>
        </p:nvSpPr>
        <p:spPr/>
        <p:txBody>
          <a:bodyPr/>
          <a:lstStyle/>
          <a:p>
            <a:r>
              <a:rPr lang="en-US" sz="4000"/>
              <a:t>Background: Clinical comparisons</a:t>
            </a:r>
          </a:p>
        </p:txBody>
      </p:sp>
      <p:sp>
        <p:nvSpPr>
          <p:cNvPr id="290819" name="Rectangle 3"/>
          <p:cNvSpPr>
            <a:spLocks noGrp="1" noChangeArrowheads="1"/>
          </p:cNvSpPr>
          <p:nvPr>
            <p:ph type="body" idx="1"/>
          </p:nvPr>
        </p:nvSpPr>
        <p:spPr/>
        <p:txBody>
          <a:bodyPr>
            <a:normAutofit lnSpcReduction="10000"/>
          </a:bodyPr>
          <a:lstStyle/>
          <a:p>
            <a:pPr>
              <a:lnSpc>
                <a:spcPct val="90000"/>
              </a:lnSpc>
            </a:pPr>
            <a:r>
              <a:rPr lang="en-US" sz="2800" dirty="0"/>
              <a:t>To translate this research to use in the clinic, comparisons with existing clinical methods are necessary</a:t>
            </a:r>
          </a:p>
          <a:p>
            <a:pPr lvl="1">
              <a:lnSpc>
                <a:spcPct val="90000"/>
              </a:lnSpc>
            </a:pPr>
            <a:r>
              <a:rPr lang="en-US" sz="2400" dirty="0"/>
              <a:t>To show validity</a:t>
            </a:r>
          </a:p>
          <a:p>
            <a:pPr lvl="1">
              <a:lnSpc>
                <a:spcPct val="90000"/>
              </a:lnSpc>
            </a:pPr>
            <a:r>
              <a:rPr lang="en-US" sz="2400" dirty="0"/>
              <a:t>To show usefulness</a:t>
            </a:r>
          </a:p>
          <a:p>
            <a:pPr lvl="1">
              <a:lnSpc>
                <a:spcPct val="90000"/>
              </a:lnSpc>
            </a:pPr>
            <a:r>
              <a:rPr lang="en-US" sz="2400" dirty="0"/>
              <a:t>To be accepted by clinicians</a:t>
            </a:r>
          </a:p>
          <a:p>
            <a:pPr lvl="1">
              <a:lnSpc>
                <a:spcPct val="90000"/>
              </a:lnSpc>
            </a:pPr>
            <a:r>
              <a:rPr lang="en-US" sz="2400" dirty="0"/>
              <a:t>To have commercial companies implement it in their clinical </a:t>
            </a:r>
            <a:r>
              <a:rPr lang="en-US" sz="2400" dirty="0" smtClean="0"/>
              <a:t>software</a:t>
            </a:r>
          </a:p>
          <a:p>
            <a:pPr>
              <a:lnSpc>
                <a:spcPct val="90000"/>
              </a:lnSpc>
            </a:pPr>
            <a:r>
              <a:rPr lang="en-US" dirty="0" smtClean="0"/>
              <a:t>Technically challenging</a:t>
            </a:r>
          </a:p>
          <a:p>
            <a:pPr>
              <a:lnSpc>
                <a:spcPct val="90000"/>
              </a:lnSpc>
            </a:pPr>
            <a:r>
              <a:rPr lang="en-US" sz="2800" dirty="0"/>
              <a:t>No study has previously compared using prioritized optimization techniques directly to those in the clinic</a:t>
            </a:r>
          </a:p>
        </p:txBody>
      </p:sp>
    </p:spTree>
  </p:cSld>
  <p:clrMapOvr>
    <a:masterClrMapping/>
  </p:clrMapOvr>
  <p:transition advTm="6494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FC2B695-BA8D-C049-A0ED-48E47ACCC498}" type="slidenum">
              <a:rPr lang="en-US"/>
              <a:pPr/>
              <a:t>51</a:t>
            </a:fld>
            <a:endParaRPr lang="en-US"/>
          </a:p>
        </p:txBody>
      </p:sp>
      <p:sp>
        <p:nvSpPr>
          <p:cNvPr id="741378" name="Rectangle 2"/>
          <p:cNvSpPr>
            <a:spLocks noGrp="1" noChangeArrowheads="1"/>
          </p:cNvSpPr>
          <p:nvPr>
            <p:ph type="title"/>
          </p:nvPr>
        </p:nvSpPr>
        <p:spPr/>
        <p:txBody>
          <a:bodyPr/>
          <a:lstStyle/>
          <a:p>
            <a:r>
              <a:rPr lang="en-US"/>
              <a:t>Formulation</a:t>
            </a:r>
          </a:p>
        </p:txBody>
      </p:sp>
      <p:sp>
        <p:nvSpPr>
          <p:cNvPr id="741379" name="Rectangle 3"/>
          <p:cNvSpPr>
            <a:spLocks noGrp="1" noChangeArrowheads="1"/>
          </p:cNvSpPr>
          <p:nvPr>
            <p:ph type="body" idx="1"/>
          </p:nvPr>
        </p:nvSpPr>
        <p:spPr/>
        <p:txBody>
          <a:bodyPr/>
          <a:lstStyle/>
          <a:p>
            <a:pPr marL="457200" indent="-457200">
              <a:lnSpc>
                <a:spcPct val="80000"/>
              </a:lnSpc>
            </a:pPr>
            <a:r>
              <a:rPr lang="en-US" sz="2400"/>
              <a:t>Based on physician preferences</a:t>
            </a:r>
          </a:p>
          <a:p>
            <a:pPr marL="457200" indent="-457200">
              <a:lnSpc>
                <a:spcPct val="80000"/>
              </a:lnSpc>
            </a:pPr>
            <a:r>
              <a:rPr lang="en-US" sz="2400"/>
              <a:t>Guarantees (constraints):</a:t>
            </a:r>
          </a:p>
          <a:p>
            <a:pPr marL="838200" lvl="1" indent="-381000">
              <a:lnSpc>
                <a:spcPct val="80000"/>
              </a:lnSpc>
            </a:pPr>
            <a:r>
              <a:rPr lang="en-US" sz="2000"/>
              <a:t>Maximum PTV dose ≤ 75.6 Gy * 1.10</a:t>
            </a:r>
          </a:p>
          <a:p>
            <a:pPr marL="838200" lvl="1" indent="-381000">
              <a:lnSpc>
                <a:spcPct val="80000"/>
              </a:lnSpc>
            </a:pPr>
            <a:r>
              <a:rPr lang="en-US" sz="2000"/>
              <a:t>Rectum V65 &lt; 17% (MOH31 &lt; 65)</a:t>
            </a:r>
          </a:p>
          <a:p>
            <a:pPr marL="838200" lvl="1" indent="-381000">
              <a:lnSpc>
                <a:spcPct val="80000"/>
              </a:lnSpc>
            </a:pPr>
            <a:r>
              <a:rPr lang="en-US" sz="2000"/>
              <a:t>Rectum V40 &lt; 35% (MOH98 &lt; 30)</a:t>
            </a:r>
          </a:p>
          <a:p>
            <a:pPr marL="838200" lvl="1" indent="-381000">
              <a:lnSpc>
                <a:spcPct val="80000"/>
              </a:lnSpc>
            </a:pPr>
            <a:r>
              <a:rPr lang="en-US" sz="2000"/>
              <a:t>Bladder V65 &lt; 25% (MOH35 &lt; 64)</a:t>
            </a:r>
          </a:p>
          <a:p>
            <a:pPr marL="838200" lvl="1" indent="-381000">
              <a:lnSpc>
                <a:spcPct val="80000"/>
              </a:lnSpc>
            </a:pPr>
            <a:r>
              <a:rPr lang="en-US" sz="2000"/>
              <a:t>Bladder V40 &lt; 50% (MOH100 &lt; 40)</a:t>
            </a:r>
          </a:p>
          <a:p>
            <a:pPr marL="457200" indent="-457200">
              <a:lnSpc>
                <a:spcPct val="80000"/>
              </a:lnSpc>
            </a:pPr>
            <a:r>
              <a:rPr lang="en-US" sz="2400"/>
              <a:t>Objectives (optimized in the following order):</a:t>
            </a:r>
          </a:p>
          <a:p>
            <a:pPr marL="838200" lvl="1" indent="-381000">
              <a:lnSpc>
                <a:spcPct val="80000"/>
              </a:lnSpc>
              <a:buFontTx/>
              <a:buAutoNum type="arabicPeriod"/>
            </a:pPr>
            <a:r>
              <a:rPr lang="en-US" sz="2000"/>
              <a:t>Maximize PTV D98 (MOC10)</a:t>
            </a:r>
          </a:p>
          <a:p>
            <a:pPr marL="838200" lvl="1" indent="-381000">
              <a:lnSpc>
                <a:spcPct val="80000"/>
              </a:lnSpc>
              <a:buFontTx/>
              <a:buAutoNum type="arabicPeriod"/>
            </a:pPr>
            <a:r>
              <a:rPr lang="en-US" sz="2000"/>
              <a:t>Minimize Rectum V65 </a:t>
            </a:r>
            <a:r>
              <a:rPr lang="de-DE" sz="2000"/>
              <a:t>(MOH31) &amp; V40 (MOH98)</a:t>
            </a:r>
            <a:endParaRPr lang="da-DK" sz="2000"/>
          </a:p>
          <a:p>
            <a:pPr marL="838200" lvl="1" indent="-381000">
              <a:lnSpc>
                <a:spcPct val="80000"/>
              </a:lnSpc>
              <a:buFontTx/>
              <a:buAutoNum type="arabicPeriod"/>
            </a:pPr>
            <a:r>
              <a:rPr lang="da-DK" sz="2000"/>
              <a:t>Minimize Bladder V65 (MOH35) &amp; V40 (MOH100)</a:t>
            </a:r>
            <a:endParaRPr lang="en-US" sz="2000"/>
          </a:p>
          <a:p>
            <a:pPr marL="838200" lvl="1" indent="-381000">
              <a:lnSpc>
                <a:spcPct val="80000"/>
              </a:lnSpc>
              <a:buFontTx/>
              <a:buAutoNum type="arabicPeriod"/>
            </a:pPr>
            <a:r>
              <a:rPr lang="en-US" sz="2000"/>
              <a:t>Minimize Normal Tissues mean &amp; max dose</a:t>
            </a:r>
          </a:p>
          <a:p>
            <a:pPr marL="838200" lvl="1" indent="-381000">
              <a:lnSpc>
                <a:spcPct val="80000"/>
              </a:lnSpc>
              <a:buFontTx/>
              <a:buAutoNum type="arabicPeriod"/>
            </a:pPr>
            <a:r>
              <a:rPr lang="en-US" sz="2000"/>
              <a:t>Smoothing and minimize PTV mean dose</a:t>
            </a:r>
          </a:p>
        </p:txBody>
      </p:sp>
    </p:spTree>
  </p:cSld>
  <p:clrMapOvr>
    <a:masterClrMapping/>
  </p:clrMapOvr>
  <p:transition advTm="31282"/>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45851F-6BF2-164E-AD8E-9D012A72A95C}" type="slidenum">
              <a:rPr lang="en-US"/>
              <a:pPr/>
              <a:t>52</a:t>
            </a:fld>
            <a:endParaRPr lang="en-US"/>
          </a:p>
        </p:txBody>
      </p:sp>
      <p:sp>
        <p:nvSpPr>
          <p:cNvPr id="745503" name="Rectangle 31"/>
          <p:cNvSpPr>
            <a:spLocks noGrp="1" noChangeArrowheads="1"/>
          </p:cNvSpPr>
          <p:nvPr>
            <p:ph type="title"/>
          </p:nvPr>
        </p:nvSpPr>
        <p:spPr/>
        <p:txBody>
          <a:bodyPr/>
          <a:lstStyle/>
          <a:p>
            <a:r>
              <a:rPr lang="en-US"/>
              <a:t>System Integration</a:t>
            </a:r>
          </a:p>
        </p:txBody>
      </p:sp>
      <p:pic>
        <p:nvPicPr>
          <p:cNvPr id="745530" name="Picture 58"/>
          <p:cNvPicPr>
            <a:picLocks noGrp="1" noChangeAspect="1" noChangeArrowheads="1"/>
          </p:cNvPicPr>
          <p:nvPr>
            <p:ph idx="1"/>
          </p:nvPr>
        </p:nvPicPr>
        <p:blipFill>
          <a:blip r:embed="rId3"/>
          <a:srcRect/>
          <a:stretch>
            <a:fillRect/>
          </a:stretch>
        </p:blipFill>
        <p:spPr>
          <a:xfrm>
            <a:off x="682625" y="1371600"/>
            <a:ext cx="8461375" cy="4989513"/>
          </a:xfrm>
          <a:noFill/>
          <a:ln/>
        </p:spPr>
      </p:pic>
      <p:sp>
        <p:nvSpPr>
          <p:cNvPr id="5" name="TextBox 4"/>
          <p:cNvSpPr txBox="1"/>
          <p:nvPr/>
        </p:nvSpPr>
        <p:spPr>
          <a:xfrm>
            <a:off x="5486400" y="1676400"/>
            <a:ext cx="3657600" cy="646331"/>
          </a:xfrm>
          <a:prstGeom prst="rect">
            <a:avLst/>
          </a:prstGeom>
          <a:noFill/>
        </p:spPr>
        <p:txBody>
          <a:bodyPr wrap="square" rtlCol="0">
            <a:spAutoFit/>
          </a:bodyPr>
          <a:lstStyle/>
          <a:p>
            <a:pPr>
              <a:buFontTx/>
              <a:buChar char="-"/>
            </a:pPr>
            <a:r>
              <a:rPr lang="en-US" dirty="0" smtClean="0"/>
              <a:t>Technically challenging</a:t>
            </a:r>
          </a:p>
          <a:p>
            <a:pPr>
              <a:buFontTx/>
              <a:buChar char="-"/>
            </a:pPr>
            <a:r>
              <a:rPr lang="en-US" dirty="0" smtClean="0"/>
              <a:t>Broad potential impact</a:t>
            </a:r>
          </a:p>
        </p:txBody>
      </p:sp>
    </p:spTree>
  </p:cSld>
  <p:clrMapOvr>
    <a:masterClrMapping/>
  </p:clrMapOvr>
  <p:transition advTm="1085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323AED-C1A5-494D-BA64-DF666F92F5EA}" type="slidenum">
              <a:rPr lang="en-US"/>
              <a:pPr/>
              <a:t>53</a:t>
            </a:fld>
            <a:endParaRPr lang="en-US"/>
          </a:p>
        </p:txBody>
      </p:sp>
      <p:sp>
        <p:nvSpPr>
          <p:cNvPr id="747522" name="Rectangle 2"/>
          <p:cNvSpPr>
            <a:spLocks noGrp="1" noChangeArrowheads="1"/>
          </p:cNvSpPr>
          <p:nvPr>
            <p:ph type="title"/>
          </p:nvPr>
        </p:nvSpPr>
        <p:spPr/>
        <p:txBody>
          <a:bodyPr/>
          <a:lstStyle/>
          <a:p>
            <a:r>
              <a:rPr lang="en-US"/>
              <a:t>Experiment datasets</a:t>
            </a:r>
          </a:p>
        </p:txBody>
      </p:sp>
      <p:sp>
        <p:nvSpPr>
          <p:cNvPr id="747523" name="Rectangle 3"/>
          <p:cNvSpPr>
            <a:spLocks noGrp="1" noChangeArrowheads="1"/>
          </p:cNvSpPr>
          <p:nvPr>
            <p:ph type="body" idx="1"/>
          </p:nvPr>
        </p:nvSpPr>
        <p:spPr/>
        <p:txBody>
          <a:bodyPr>
            <a:normAutofit lnSpcReduction="10000"/>
          </a:bodyPr>
          <a:lstStyle/>
          <a:p>
            <a:r>
              <a:rPr lang="en-US" dirty="0"/>
              <a:t>6 definitive prostate (3 training)</a:t>
            </a:r>
          </a:p>
          <a:p>
            <a:pPr lvl="1"/>
            <a:r>
              <a:rPr lang="en-US" dirty="0"/>
              <a:t>75.6 </a:t>
            </a:r>
            <a:r>
              <a:rPr lang="en-US" dirty="0" err="1"/>
              <a:t>Gy</a:t>
            </a:r>
            <a:endParaRPr lang="en-US" dirty="0"/>
          </a:p>
          <a:p>
            <a:r>
              <a:rPr lang="en-US" dirty="0"/>
              <a:t>6 postoperative prostate (2 training)</a:t>
            </a:r>
          </a:p>
          <a:p>
            <a:pPr lvl="1"/>
            <a:r>
              <a:rPr lang="en-US" dirty="0"/>
              <a:t>64.8 </a:t>
            </a:r>
            <a:r>
              <a:rPr lang="en-US" dirty="0" err="1"/>
              <a:t>Gy</a:t>
            </a:r>
            <a:endParaRPr lang="en-US" dirty="0"/>
          </a:p>
          <a:p>
            <a:pPr lvl="1"/>
            <a:r>
              <a:rPr lang="en-US" dirty="0"/>
              <a:t>79.2 </a:t>
            </a:r>
            <a:r>
              <a:rPr lang="en-US" dirty="0" err="1"/>
              <a:t>Gy</a:t>
            </a:r>
            <a:endParaRPr lang="en-US" dirty="0"/>
          </a:p>
          <a:p>
            <a:r>
              <a:rPr lang="en-US" dirty="0" err="1"/>
              <a:t>Anonymized</a:t>
            </a:r>
            <a:endParaRPr lang="en-US" dirty="0"/>
          </a:p>
          <a:p>
            <a:r>
              <a:rPr lang="en-US" dirty="0"/>
              <a:t>Compared to results calculated</a:t>
            </a:r>
            <a:r>
              <a:rPr lang="en-US" dirty="0" smtClean="0"/>
              <a:t> using Pinnacle during normal </a:t>
            </a:r>
            <a:r>
              <a:rPr lang="en-US" dirty="0"/>
              <a:t>course of</a:t>
            </a:r>
            <a:r>
              <a:rPr lang="en-US" dirty="0" smtClean="0"/>
              <a:t> clinical operations</a:t>
            </a:r>
            <a:endParaRPr lang="en-US" dirty="0"/>
          </a:p>
        </p:txBody>
      </p:sp>
    </p:spTree>
  </p:cSld>
  <p:clrMapOvr>
    <a:masterClrMapping/>
  </p:clrMapOvr>
  <p:transition advTm="56392"/>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D6174E9-C05F-8846-AFBA-DEE1630CEEAE}" type="slidenum">
              <a:rPr lang="en-US"/>
              <a:pPr/>
              <a:t>54</a:t>
            </a:fld>
            <a:endParaRPr lang="en-US"/>
          </a:p>
        </p:txBody>
      </p:sp>
      <p:sp>
        <p:nvSpPr>
          <p:cNvPr id="751618" name="Rectangle 2"/>
          <p:cNvSpPr>
            <a:spLocks noGrp="1" noChangeArrowheads="1"/>
          </p:cNvSpPr>
          <p:nvPr>
            <p:ph type="title"/>
          </p:nvPr>
        </p:nvSpPr>
        <p:spPr/>
        <p:txBody>
          <a:bodyPr/>
          <a:lstStyle/>
          <a:p>
            <a:r>
              <a:rPr lang="en-US" dirty="0"/>
              <a:t>Example result</a:t>
            </a:r>
          </a:p>
        </p:txBody>
      </p:sp>
      <p:pic>
        <p:nvPicPr>
          <p:cNvPr id="751621" name="Picture 5" descr="case45_dvh_mod4ch4"/>
          <p:cNvPicPr>
            <a:picLocks noGrp="1" noChangeAspect="1" noChangeArrowheads="1"/>
          </p:cNvPicPr>
          <p:nvPr>
            <p:ph idx="1"/>
          </p:nvPr>
        </p:nvPicPr>
        <p:blipFill>
          <a:blip r:embed="rId3"/>
          <a:srcRect/>
          <a:stretch>
            <a:fillRect/>
          </a:stretch>
        </p:blipFill>
        <p:spPr>
          <a:xfrm>
            <a:off x="1554163" y="1600200"/>
            <a:ext cx="6034087" cy="4525963"/>
          </a:xfrm>
          <a:noFill/>
          <a:ln/>
        </p:spPr>
      </p:pic>
      <p:graphicFrame>
        <p:nvGraphicFramePr>
          <p:cNvPr id="5" name="Table 4"/>
          <p:cNvGraphicFramePr>
            <a:graphicFrameLocks noGrp="1"/>
          </p:cNvGraphicFramePr>
          <p:nvPr/>
        </p:nvGraphicFramePr>
        <p:xfrm>
          <a:off x="6705600" y="228600"/>
          <a:ext cx="2209800" cy="1524000"/>
        </p:xfrm>
        <a:graphic>
          <a:graphicData uri="http://schemas.openxmlformats.org/drawingml/2006/table">
            <a:tbl>
              <a:tblPr>
                <a:tableStyleId>{2D5ABB26-0587-4C30-8999-92F81FD0307C}</a:tableStyleId>
              </a:tblPr>
              <a:tblGrid>
                <a:gridCol w="784122"/>
                <a:gridCol w="1425678"/>
              </a:tblGrid>
              <a:tr h="508000">
                <a:tc>
                  <a:txBody>
                    <a:bodyPr/>
                    <a:lstStyle/>
                    <a:p>
                      <a:r>
                        <a:rPr lang="en-US" dirty="0" smtClean="0"/>
                        <a:t>____</a:t>
                      </a:r>
                      <a:endParaRPr lang="en-US" dirty="0"/>
                    </a:p>
                  </a:txBody>
                  <a:tcPr/>
                </a:tc>
                <a:tc>
                  <a:txBody>
                    <a:bodyPr/>
                    <a:lstStyle/>
                    <a:p>
                      <a:r>
                        <a:rPr lang="en-US" dirty="0" smtClean="0"/>
                        <a:t>Clinical</a:t>
                      </a:r>
                      <a:endParaRPr lang="en-US" dirty="0"/>
                    </a:p>
                  </a:txBody>
                  <a:tcPr/>
                </a:tc>
              </a:tr>
              <a:tr h="508000">
                <a:tc>
                  <a:txBody>
                    <a:bodyPr/>
                    <a:lstStyle/>
                    <a:p>
                      <a:r>
                        <a:rPr lang="en-US" dirty="0" smtClean="0"/>
                        <a:t>……. </a:t>
                      </a:r>
                      <a:endParaRPr lang="en-US" dirty="0"/>
                    </a:p>
                  </a:txBody>
                  <a:tcPr/>
                </a:tc>
                <a:tc>
                  <a:txBody>
                    <a:bodyPr/>
                    <a:lstStyle/>
                    <a:p>
                      <a:r>
                        <a:rPr lang="en-US" dirty="0" err="1" smtClean="0"/>
                        <a:t>Priopt</a:t>
                      </a:r>
                      <a:r>
                        <a:rPr lang="en-US" dirty="0" smtClean="0"/>
                        <a:t> QIB</a:t>
                      </a:r>
                      <a:endParaRPr lang="en-US" dirty="0"/>
                    </a:p>
                  </a:txBody>
                  <a:tcPr/>
                </a:tc>
              </a:tr>
              <a:tr h="50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 - -</a:t>
                      </a:r>
                    </a:p>
                  </a:txBody>
                  <a:tcPr/>
                </a:tc>
                <a:tc>
                  <a:txBody>
                    <a:bodyPr/>
                    <a:lstStyle/>
                    <a:p>
                      <a:pPr>
                        <a:spcAft>
                          <a:spcPts val="0"/>
                        </a:spcAft>
                      </a:pPr>
                      <a:r>
                        <a:rPr lang="en-US" dirty="0" err="1" smtClean="0"/>
                        <a:t>Priopt</a:t>
                      </a:r>
                      <a:r>
                        <a:rPr lang="en-US" dirty="0" smtClean="0"/>
                        <a:t> DPM</a:t>
                      </a:r>
                      <a:endParaRPr lang="en-US" dirty="0"/>
                    </a:p>
                  </a:txBody>
                  <a:tcPr/>
                </a:tc>
              </a:tr>
            </a:tbl>
          </a:graphicData>
        </a:graphic>
      </p:graphicFrame>
      <p:sp>
        <p:nvSpPr>
          <p:cNvPr id="6" name="TextBox 5"/>
          <p:cNvSpPr txBox="1"/>
          <p:nvPr/>
        </p:nvSpPr>
        <p:spPr>
          <a:xfrm>
            <a:off x="4800600" y="2057400"/>
            <a:ext cx="1676400" cy="400110"/>
          </a:xfrm>
          <a:prstGeom prst="rect">
            <a:avLst/>
          </a:prstGeom>
          <a:noFill/>
        </p:spPr>
        <p:txBody>
          <a:bodyPr wrap="square" rtlCol="0">
            <a:spAutoFit/>
          </a:bodyPr>
          <a:lstStyle/>
          <a:p>
            <a:r>
              <a:rPr lang="en-US" sz="2000" dirty="0" smtClean="0">
                <a:solidFill>
                  <a:srgbClr val="000090"/>
                </a:solidFill>
              </a:rPr>
              <a:t>PTV (target)</a:t>
            </a:r>
            <a:endParaRPr lang="en-US" sz="2000" dirty="0">
              <a:solidFill>
                <a:srgbClr val="000090"/>
              </a:solidFill>
            </a:endParaRPr>
          </a:p>
        </p:txBody>
      </p:sp>
      <p:sp>
        <p:nvSpPr>
          <p:cNvPr id="7" name="TextBox 6"/>
          <p:cNvSpPr txBox="1"/>
          <p:nvPr/>
        </p:nvSpPr>
        <p:spPr>
          <a:xfrm>
            <a:off x="2819400" y="2209800"/>
            <a:ext cx="1447800" cy="400110"/>
          </a:xfrm>
          <a:prstGeom prst="rect">
            <a:avLst/>
          </a:prstGeom>
          <a:noFill/>
        </p:spPr>
        <p:txBody>
          <a:bodyPr wrap="square" rtlCol="0">
            <a:spAutoFit/>
          </a:bodyPr>
          <a:lstStyle/>
          <a:p>
            <a:r>
              <a:rPr lang="en-US" sz="2000" dirty="0" smtClean="0">
                <a:solidFill>
                  <a:srgbClr val="660066"/>
                </a:solidFill>
              </a:rPr>
              <a:t>Bladder</a:t>
            </a:r>
          </a:p>
        </p:txBody>
      </p:sp>
      <p:sp>
        <p:nvSpPr>
          <p:cNvPr id="8" name="TextBox 7"/>
          <p:cNvSpPr txBox="1"/>
          <p:nvPr/>
        </p:nvSpPr>
        <p:spPr>
          <a:xfrm>
            <a:off x="4038600" y="4114800"/>
            <a:ext cx="1447800" cy="400110"/>
          </a:xfrm>
          <a:prstGeom prst="rect">
            <a:avLst/>
          </a:prstGeom>
          <a:noFill/>
        </p:spPr>
        <p:txBody>
          <a:bodyPr wrap="square" rtlCol="0">
            <a:spAutoFit/>
          </a:bodyPr>
          <a:lstStyle/>
          <a:p>
            <a:r>
              <a:rPr lang="en-US" sz="2000" dirty="0" smtClean="0">
                <a:solidFill>
                  <a:srgbClr val="9B705C"/>
                </a:solidFill>
              </a:rPr>
              <a:t>Rectum</a:t>
            </a:r>
            <a:endParaRPr lang="en-US" sz="2000" dirty="0">
              <a:solidFill>
                <a:srgbClr val="9B705C"/>
              </a:solidFill>
            </a:endParaRPr>
          </a:p>
        </p:txBody>
      </p:sp>
      <p:sp>
        <p:nvSpPr>
          <p:cNvPr id="9" name="TextBox 8"/>
          <p:cNvSpPr txBox="1"/>
          <p:nvPr/>
        </p:nvSpPr>
        <p:spPr>
          <a:xfrm>
            <a:off x="2133600" y="5257800"/>
            <a:ext cx="1981200" cy="400110"/>
          </a:xfrm>
          <a:prstGeom prst="rect">
            <a:avLst/>
          </a:prstGeom>
          <a:noFill/>
        </p:spPr>
        <p:txBody>
          <a:bodyPr wrap="square" rtlCol="0">
            <a:spAutoFit/>
          </a:bodyPr>
          <a:lstStyle/>
          <a:p>
            <a:r>
              <a:rPr lang="en-US" sz="2000" dirty="0" smtClean="0">
                <a:solidFill>
                  <a:schemeClr val="tx2">
                    <a:lumMod val="25000"/>
                  </a:schemeClr>
                </a:solidFill>
              </a:rPr>
              <a:t>Normal tissues</a:t>
            </a:r>
            <a:endParaRPr lang="en-US" sz="2000" dirty="0">
              <a:solidFill>
                <a:schemeClr val="tx2">
                  <a:lumMod val="25000"/>
                </a:schemeClr>
              </a:solidFill>
            </a:endParaRPr>
          </a:p>
        </p:txBody>
      </p:sp>
    </p:spTree>
  </p:cSld>
  <p:clrMapOvr>
    <a:masterClrMapping/>
  </p:clrMapOvr>
  <p:transition advTm="42041"/>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6EA3F12-0315-A445-9389-3763373FAC73}" type="slidenum">
              <a:rPr lang="en-US"/>
              <a:pPr/>
              <a:t>55</a:t>
            </a:fld>
            <a:endParaRPr lang="en-US"/>
          </a:p>
        </p:txBody>
      </p:sp>
      <p:sp>
        <p:nvSpPr>
          <p:cNvPr id="779269" name="Rectangle 5"/>
          <p:cNvSpPr>
            <a:spLocks noGrp="1" noChangeArrowheads="1"/>
          </p:cNvSpPr>
          <p:nvPr>
            <p:ph type="title"/>
          </p:nvPr>
        </p:nvSpPr>
        <p:spPr/>
        <p:txBody>
          <a:bodyPr>
            <a:normAutofit fontScale="90000"/>
          </a:bodyPr>
          <a:lstStyle/>
          <a:p>
            <a:r>
              <a:rPr lang="en-US" dirty="0" smtClean="0"/>
              <a:t>Dose distributions </a:t>
            </a:r>
            <a:br>
              <a:rPr lang="en-US" dirty="0" smtClean="0"/>
            </a:br>
            <a:r>
              <a:rPr lang="en-US" dirty="0" smtClean="0"/>
              <a:t>for example result</a:t>
            </a:r>
            <a:endParaRPr lang="en-US" dirty="0"/>
          </a:p>
        </p:txBody>
      </p:sp>
      <p:graphicFrame>
        <p:nvGraphicFramePr>
          <p:cNvPr id="779268" name="Object 4"/>
          <p:cNvGraphicFramePr>
            <a:graphicFrameLocks noChangeAspect="1"/>
          </p:cNvGraphicFramePr>
          <p:nvPr>
            <p:ph idx="1"/>
          </p:nvPr>
        </p:nvGraphicFramePr>
        <p:xfrm>
          <a:off x="152400" y="2438400"/>
          <a:ext cx="8915400" cy="2978150"/>
        </p:xfrm>
        <a:graphic>
          <a:graphicData uri="http://schemas.openxmlformats.org/presentationml/2006/ole">
            <p:oleObj spid="_x0000_s452610" name="Document" r:id="rId4" imgW="5384800" imgH="1803400" progId="Word.Document.8">
              <p:embed/>
            </p:oleObj>
          </a:graphicData>
        </a:graphic>
      </p:graphicFrame>
      <p:sp>
        <p:nvSpPr>
          <p:cNvPr id="5" name="TextBox 4"/>
          <p:cNvSpPr txBox="1"/>
          <p:nvPr/>
        </p:nvSpPr>
        <p:spPr>
          <a:xfrm>
            <a:off x="1524000" y="5410200"/>
            <a:ext cx="2209800" cy="584776"/>
          </a:xfrm>
          <a:prstGeom prst="rect">
            <a:avLst/>
          </a:prstGeom>
          <a:noFill/>
        </p:spPr>
        <p:txBody>
          <a:bodyPr wrap="square" rtlCol="0">
            <a:spAutoFit/>
          </a:bodyPr>
          <a:lstStyle/>
          <a:p>
            <a:r>
              <a:rPr lang="en-US" sz="3200" dirty="0" smtClean="0"/>
              <a:t>Clinical</a:t>
            </a:r>
            <a:endParaRPr lang="en-US" sz="3200" dirty="0"/>
          </a:p>
        </p:txBody>
      </p:sp>
      <p:sp>
        <p:nvSpPr>
          <p:cNvPr id="6" name="TextBox 5"/>
          <p:cNvSpPr txBox="1"/>
          <p:nvPr/>
        </p:nvSpPr>
        <p:spPr>
          <a:xfrm>
            <a:off x="4648200" y="5410200"/>
            <a:ext cx="2209800" cy="1077218"/>
          </a:xfrm>
          <a:prstGeom prst="rect">
            <a:avLst/>
          </a:prstGeom>
          <a:noFill/>
        </p:spPr>
        <p:txBody>
          <a:bodyPr wrap="square" rtlCol="0">
            <a:spAutoFit/>
          </a:bodyPr>
          <a:lstStyle/>
          <a:p>
            <a:pPr algn="ctr"/>
            <a:r>
              <a:rPr lang="en-US" sz="3200" dirty="0" err="1" smtClean="0"/>
              <a:t>Priopt</a:t>
            </a:r>
            <a:r>
              <a:rPr lang="en-US" sz="3200" dirty="0" smtClean="0"/>
              <a:t> </a:t>
            </a:r>
          </a:p>
          <a:p>
            <a:pPr algn="ctr"/>
            <a:r>
              <a:rPr lang="en-US" sz="3200" dirty="0" smtClean="0"/>
              <a:t>with DPM</a:t>
            </a:r>
            <a:endParaRPr lang="en-US" sz="3200" dirty="0"/>
          </a:p>
        </p:txBody>
      </p:sp>
    </p:spTree>
  </p:cSld>
  <p:clrMapOvr>
    <a:masterClrMapping/>
  </p:clrMapOvr>
  <p:transition advTm="44529"/>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6" name="Title 1"/>
          <p:cNvSpPr>
            <a:spLocks noGrp="1"/>
          </p:cNvSpPr>
          <p:nvPr>
            <p:ph type="title"/>
          </p:nvPr>
        </p:nvSpPr>
        <p:spPr/>
        <p:txBody>
          <a:bodyPr/>
          <a:lstStyle/>
          <a:p>
            <a:pPr eaLnBrk="1" hangingPunct="1"/>
            <a:r>
              <a:rPr lang="en-US" smtClean="0">
                <a:ea typeface="ＭＳ Ｐゴシック" charset="-128"/>
                <a:cs typeface="ＭＳ Ｐゴシック" charset="-128"/>
              </a:rPr>
              <a:t>Priopt vs. Pinnacle for one case</a:t>
            </a:r>
          </a:p>
        </p:txBody>
      </p:sp>
      <p:sp>
        <p:nvSpPr>
          <p:cNvPr id="4" name="Slide Number Placeholder 3"/>
          <p:cNvSpPr>
            <a:spLocks noGrp="1"/>
          </p:cNvSpPr>
          <p:nvPr>
            <p:ph type="sldNum" sz="quarter" idx="12"/>
          </p:nvPr>
        </p:nvSpPr>
        <p:spPr/>
        <p:txBody>
          <a:bodyPr/>
          <a:lstStyle/>
          <a:p>
            <a:fld id="{7611B748-FE16-0D4B-B879-6AF470234338}" type="slidenum">
              <a:rPr lang="en-US"/>
              <a:pPr/>
              <a:t>56</a:t>
            </a:fld>
            <a:endParaRPr lang="en-US"/>
          </a:p>
        </p:txBody>
      </p:sp>
      <p:graphicFrame>
        <p:nvGraphicFramePr>
          <p:cNvPr id="40962" name="Object 2"/>
          <p:cNvGraphicFramePr>
            <a:graphicFrameLocks noChangeAspect="1"/>
          </p:cNvGraphicFramePr>
          <p:nvPr/>
        </p:nvGraphicFramePr>
        <p:xfrm>
          <a:off x="609600" y="2228850"/>
          <a:ext cx="2998788" cy="1600200"/>
        </p:xfrm>
        <a:graphic>
          <a:graphicData uri="http://schemas.openxmlformats.org/presentationml/2006/ole">
            <p:oleObj spid="_x0000_s467970" name="Document" r:id="rId4" imgW="2070100" imgH="1104900" progId="Word.Document.12">
              <p:link updateAutomatic="1"/>
            </p:oleObj>
          </a:graphicData>
        </a:graphic>
      </p:graphicFrame>
      <p:graphicFrame>
        <p:nvGraphicFramePr>
          <p:cNvPr id="40963" name="Object 3"/>
          <p:cNvGraphicFramePr>
            <a:graphicFrameLocks noChangeAspect="1"/>
          </p:cNvGraphicFramePr>
          <p:nvPr/>
        </p:nvGraphicFramePr>
        <p:xfrm>
          <a:off x="609600" y="3829050"/>
          <a:ext cx="2971800" cy="1657350"/>
        </p:xfrm>
        <a:graphic>
          <a:graphicData uri="http://schemas.openxmlformats.org/presentationml/2006/ole">
            <p:oleObj spid="_x0000_s467971" name="Document" r:id="rId4" imgW="2095500" imgH="1168400" progId="Word.Document.12">
              <p:link updateAutomatic="1"/>
            </p:oleObj>
          </a:graphicData>
        </a:graphic>
      </p:graphicFrame>
      <p:graphicFrame>
        <p:nvGraphicFramePr>
          <p:cNvPr id="40964" name="Object 4"/>
          <p:cNvGraphicFramePr>
            <a:graphicFrameLocks noChangeAspect="1"/>
          </p:cNvGraphicFramePr>
          <p:nvPr/>
        </p:nvGraphicFramePr>
        <p:xfrm>
          <a:off x="0" y="3048000"/>
          <a:ext cx="571500" cy="1397000"/>
        </p:xfrm>
        <a:graphic>
          <a:graphicData uri="http://schemas.openxmlformats.org/presentationml/2006/ole">
            <p:oleObj spid="_x0000_s467972" name="Document" r:id="rId4" imgW="571500" imgH="1397000" progId="Word.Document.12">
              <p:link updateAutomatic="1"/>
            </p:oleObj>
          </a:graphicData>
        </a:graphic>
      </p:graphicFrame>
      <p:graphicFrame>
        <p:nvGraphicFramePr>
          <p:cNvPr id="40965" name="Object 5"/>
          <p:cNvGraphicFramePr>
            <a:graphicFrameLocks noChangeAspect="1"/>
          </p:cNvGraphicFramePr>
          <p:nvPr/>
        </p:nvGraphicFramePr>
        <p:xfrm>
          <a:off x="3937000" y="1905000"/>
          <a:ext cx="5207000" cy="3911600"/>
        </p:xfrm>
        <a:graphic>
          <a:graphicData uri="http://schemas.openxmlformats.org/presentationml/2006/ole">
            <p:oleObj spid="_x0000_s467973" name="Document" r:id="rId4" imgW="5207000" imgH="3911600" progId="Word.Document.12">
              <p:link updateAutomatic="1"/>
            </p:oleObj>
          </a:graphicData>
        </a:graphic>
      </p:graphicFrame>
      <p:sp>
        <p:nvSpPr>
          <p:cNvPr id="40968" name="TextBox 5"/>
          <p:cNvSpPr txBox="1">
            <a:spLocks noChangeArrowheads="1"/>
          </p:cNvSpPr>
          <p:nvPr/>
        </p:nvSpPr>
        <p:spPr bwMode="auto">
          <a:xfrm>
            <a:off x="7162800" y="2362200"/>
            <a:ext cx="762000" cy="400050"/>
          </a:xfrm>
          <a:prstGeom prst="rect">
            <a:avLst/>
          </a:prstGeom>
          <a:noFill/>
          <a:ln w="9525">
            <a:noFill/>
            <a:miter lim="800000"/>
            <a:headEnd/>
            <a:tailEnd/>
          </a:ln>
        </p:spPr>
        <p:txBody>
          <a:bodyPr>
            <a:prstTxWarp prst="textNoShape">
              <a:avLst/>
            </a:prstTxWarp>
            <a:spAutoFit/>
          </a:bodyPr>
          <a:lstStyle/>
          <a:p>
            <a:r>
              <a:rPr lang="en-US" sz="2000">
                <a:solidFill>
                  <a:srgbClr val="000090"/>
                </a:solidFill>
                <a:latin typeface="Calibri" charset="0"/>
              </a:rPr>
              <a:t>PTV</a:t>
            </a:r>
          </a:p>
        </p:txBody>
      </p:sp>
      <p:sp>
        <p:nvSpPr>
          <p:cNvPr id="40969" name="TextBox 6"/>
          <p:cNvSpPr txBox="1">
            <a:spLocks noChangeArrowheads="1"/>
          </p:cNvSpPr>
          <p:nvPr/>
        </p:nvSpPr>
        <p:spPr bwMode="auto">
          <a:xfrm>
            <a:off x="5410200" y="2952750"/>
            <a:ext cx="1447800" cy="400050"/>
          </a:xfrm>
          <a:prstGeom prst="rect">
            <a:avLst/>
          </a:prstGeom>
          <a:noFill/>
          <a:ln w="9525">
            <a:noFill/>
            <a:miter lim="800000"/>
            <a:headEnd/>
            <a:tailEnd/>
          </a:ln>
        </p:spPr>
        <p:txBody>
          <a:bodyPr>
            <a:prstTxWarp prst="textNoShape">
              <a:avLst/>
            </a:prstTxWarp>
            <a:spAutoFit/>
          </a:bodyPr>
          <a:lstStyle/>
          <a:p>
            <a:r>
              <a:rPr lang="en-US" sz="2000">
                <a:solidFill>
                  <a:srgbClr val="660066"/>
                </a:solidFill>
                <a:latin typeface="Calibri" charset="0"/>
              </a:rPr>
              <a:t>Bladder</a:t>
            </a:r>
          </a:p>
        </p:txBody>
      </p:sp>
      <p:sp>
        <p:nvSpPr>
          <p:cNvPr id="40970" name="TextBox 7"/>
          <p:cNvSpPr txBox="1">
            <a:spLocks noChangeArrowheads="1"/>
          </p:cNvSpPr>
          <p:nvPr/>
        </p:nvSpPr>
        <p:spPr bwMode="auto">
          <a:xfrm>
            <a:off x="5486400" y="4191000"/>
            <a:ext cx="1447800" cy="400050"/>
          </a:xfrm>
          <a:prstGeom prst="rect">
            <a:avLst/>
          </a:prstGeom>
          <a:noFill/>
          <a:ln w="9525">
            <a:noFill/>
            <a:miter lim="800000"/>
            <a:headEnd/>
            <a:tailEnd/>
          </a:ln>
        </p:spPr>
        <p:txBody>
          <a:bodyPr>
            <a:prstTxWarp prst="textNoShape">
              <a:avLst/>
            </a:prstTxWarp>
            <a:spAutoFit/>
          </a:bodyPr>
          <a:lstStyle/>
          <a:p>
            <a:r>
              <a:rPr lang="en-US" sz="2000">
                <a:solidFill>
                  <a:srgbClr val="9B705C"/>
                </a:solidFill>
                <a:latin typeface="Calibri" charset="0"/>
              </a:rPr>
              <a:t>Rectum</a:t>
            </a:r>
          </a:p>
        </p:txBody>
      </p:sp>
      <p:sp>
        <p:nvSpPr>
          <p:cNvPr id="40971" name="TextBox 8"/>
          <p:cNvSpPr txBox="1">
            <a:spLocks noChangeArrowheads="1"/>
          </p:cNvSpPr>
          <p:nvPr/>
        </p:nvSpPr>
        <p:spPr bwMode="auto">
          <a:xfrm>
            <a:off x="4572000" y="5010150"/>
            <a:ext cx="1981200" cy="400050"/>
          </a:xfrm>
          <a:prstGeom prst="rect">
            <a:avLst/>
          </a:prstGeom>
          <a:noFill/>
          <a:ln w="9525">
            <a:noFill/>
            <a:miter lim="800000"/>
            <a:headEnd/>
            <a:tailEnd/>
          </a:ln>
        </p:spPr>
        <p:txBody>
          <a:bodyPr>
            <a:prstTxWarp prst="textNoShape">
              <a:avLst/>
            </a:prstTxWarp>
            <a:spAutoFit/>
          </a:bodyPr>
          <a:lstStyle/>
          <a:p>
            <a:r>
              <a:rPr lang="en-US" sz="2000">
                <a:solidFill>
                  <a:srgbClr val="666600"/>
                </a:solidFill>
                <a:latin typeface="Calibri" charset="0"/>
              </a:rPr>
              <a:t>Normal tissues</a:t>
            </a:r>
          </a:p>
        </p:txBody>
      </p:sp>
      <p:sp useBgFill="1">
        <p:nvSpPr>
          <p:cNvPr id="40972" name="Rectangle 13"/>
          <p:cNvSpPr>
            <a:spLocks noChangeArrowheads="1"/>
          </p:cNvSpPr>
          <p:nvPr/>
        </p:nvSpPr>
        <p:spPr bwMode="auto">
          <a:xfrm>
            <a:off x="3548063" y="2057400"/>
            <a:ext cx="152400" cy="3581400"/>
          </a:xfrm>
          <a:prstGeom prst="rect">
            <a:avLst/>
          </a:prstGeom>
          <a:ln w="50800">
            <a:noFill/>
            <a:round/>
            <a:headEnd/>
            <a:tailEnd/>
          </a:ln>
        </p:spPr>
        <p:txBody>
          <a:bodyPr wrap="none" anchor="ctr">
            <a:prstTxWarp prst="textNoShape">
              <a:avLst/>
            </a:prstTxWarp>
          </a:bodyPr>
          <a:lstStyle/>
          <a:p>
            <a:pPr defTabSz="914400"/>
            <a:endParaRPr lang="en-US"/>
          </a:p>
        </p:txBody>
      </p:sp>
      <p:sp>
        <p:nvSpPr>
          <p:cNvPr id="40973" name="TextBox 6"/>
          <p:cNvSpPr txBox="1">
            <a:spLocks noChangeArrowheads="1"/>
          </p:cNvSpPr>
          <p:nvPr/>
        </p:nvSpPr>
        <p:spPr bwMode="auto">
          <a:xfrm>
            <a:off x="1447800" y="1828800"/>
            <a:ext cx="1447800" cy="461963"/>
          </a:xfrm>
          <a:prstGeom prst="rect">
            <a:avLst/>
          </a:prstGeom>
          <a:noFill/>
          <a:ln w="9525">
            <a:noFill/>
            <a:miter lim="800000"/>
            <a:headEnd/>
            <a:tailEnd/>
          </a:ln>
        </p:spPr>
        <p:txBody>
          <a:bodyPr>
            <a:prstTxWarp prst="textNoShape">
              <a:avLst/>
            </a:prstTxWarp>
            <a:spAutoFit/>
          </a:bodyPr>
          <a:lstStyle/>
          <a:p>
            <a:pPr algn="ctr"/>
            <a:r>
              <a:rPr lang="en-US">
                <a:latin typeface="Calibri" charset="0"/>
              </a:rPr>
              <a:t>Pinnacle</a:t>
            </a:r>
          </a:p>
        </p:txBody>
      </p:sp>
      <p:sp>
        <p:nvSpPr>
          <p:cNvPr id="40974" name="TextBox 6"/>
          <p:cNvSpPr txBox="1">
            <a:spLocks noChangeArrowheads="1"/>
          </p:cNvSpPr>
          <p:nvPr/>
        </p:nvSpPr>
        <p:spPr bwMode="auto">
          <a:xfrm>
            <a:off x="1447800" y="5486400"/>
            <a:ext cx="1447800" cy="461963"/>
          </a:xfrm>
          <a:prstGeom prst="rect">
            <a:avLst/>
          </a:prstGeom>
          <a:noFill/>
          <a:ln w="9525">
            <a:noFill/>
            <a:miter lim="800000"/>
            <a:headEnd/>
            <a:tailEnd/>
          </a:ln>
        </p:spPr>
        <p:txBody>
          <a:bodyPr>
            <a:prstTxWarp prst="textNoShape">
              <a:avLst/>
            </a:prstTxWarp>
            <a:spAutoFit/>
          </a:bodyPr>
          <a:lstStyle/>
          <a:p>
            <a:pPr algn="ctr"/>
            <a:r>
              <a:rPr lang="en-US">
                <a:latin typeface="Calibri" charset="0"/>
              </a:rPr>
              <a:t>Priopt</a:t>
            </a:r>
          </a:p>
        </p:txBody>
      </p:sp>
      <p:sp>
        <p:nvSpPr>
          <p:cNvPr id="40975" name="TextBox 17"/>
          <p:cNvSpPr txBox="1">
            <a:spLocks noChangeArrowheads="1"/>
          </p:cNvSpPr>
          <p:nvPr/>
        </p:nvSpPr>
        <p:spPr bwMode="auto">
          <a:xfrm>
            <a:off x="4191000" y="5734050"/>
            <a:ext cx="3581400" cy="1200150"/>
          </a:xfrm>
          <a:prstGeom prst="rect">
            <a:avLst/>
          </a:prstGeom>
          <a:noFill/>
          <a:ln w="9525">
            <a:noFill/>
            <a:miter lim="800000"/>
            <a:headEnd/>
            <a:tailEnd/>
          </a:ln>
        </p:spPr>
        <p:txBody>
          <a:bodyPr>
            <a:prstTxWarp prst="textNoShape">
              <a:avLst/>
            </a:prstTxWarp>
            <a:spAutoFit/>
          </a:bodyPr>
          <a:lstStyle/>
          <a:p>
            <a:r>
              <a:rPr lang="en-US">
                <a:latin typeface="Calibri" charset="0"/>
              </a:rPr>
              <a:t>--- Pinnacle</a:t>
            </a:r>
          </a:p>
          <a:p>
            <a:r>
              <a:rPr lang="en-US">
                <a:latin typeface="Calibri" charset="0"/>
              </a:rPr>
              <a:t>… Priopt QIB</a:t>
            </a:r>
          </a:p>
          <a:p>
            <a:r>
              <a:rPr lang="en-US">
                <a:latin typeface="Calibri" charset="0"/>
              </a:rPr>
              <a:t>- - Priopt DPM final</a:t>
            </a:r>
          </a:p>
        </p:txBody>
      </p:sp>
      <p:cxnSp>
        <p:nvCxnSpPr>
          <p:cNvPr id="40976" name="Straight Connector 19"/>
          <p:cNvCxnSpPr>
            <a:cxnSpLocks noChangeShapeType="1"/>
          </p:cNvCxnSpPr>
          <p:nvPr/>
        </p:nvCxnSpPr>
        <p:spPr bwMode="auto">
          <a:xfrm>
            <a:off x="4267200" y="6007100"/>
            <a:ext cx="304800" cy="1588"/>
          </a:xfrm>
          <a:prstGeom prst="line">
            <a:avLst/>
          </a:prstGeom>
          <a:noFill/>
          <a:ln w="50800">
            <a:solidFill>
              <a:schemeClr val="tx1"/>
            </a:solidFill>
            <a:round/>
            <a:headEnd/>
            <a:tailEnd/>
          </a:ln>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49157"/>
            <a:ext cx="2133600" cy="476250"/>
          </a:xfrm>
        </p:spPr>
        <p:txBody>
          <a:bodyPr/>
          <a:lstStyle/>
          <a:p>
            <a:fld id="{910168A7-360F-A347-84B2-AD0E00B31640}" type="slidenum">
              <a:rPr lang="en-US"/>
              <a:pPr/>
              <a:t>57</a:t>
            </a:fld>
            <a:endParaRPr lang="en-US"/>
          </a:p>
        </p:txBody>
      </p:sp>
      <p:sp>
        <p:nvSpPr>
          <p:cNvPr id="783364" name="Rectangle 4"/>
          <p:cNvSpPr>
            <a:spLocks noGrp="1" noChangeArrowheads="1"/>
          </p:cNvSpPr>
          <p:nvPr>
            <p:ph type="title"/>
          </p:nvPr>
        </p:nvSpPr>
        <p:spPr>
          <a:xfrm>
            <a:off x="457200" y="-228600"/>
            <a:ext cx="8229600" cy="1143000"/>
          </a:xfrm>
        </p:spPr>
        <p:txBody>
          <a:bodyPr/>
          <a:lstStyle/>
          <a:p>
            <a:r>
              <a:rPr lang="en-US" dirty="0" smtClean="0"/>
              <a:t>Clinical criteria comparison</a:t>
            </a:r>
            <a:endParaRPr lang="en-US" dirty="0"/>
          </a:p>
        </p:txBody>
      </p:sp>
      <p:pic>
        <p:nvPicPr>
          <p:cNvPr id="783366" name="Picture 6" descr="criteriaComparison_case45_mod4ch4"/>
          <p:cNvPicPr>
            <a:picLocks noGrp="1" noChangeAspect="1" noChangeArrowheads="1"/>
          </p:cNvPicPr>
          <p:nvPr>
            <p:ph idx="1"/>
          </p:nvPr>
        </p:nvPicPr>
        <p:blipFill>
          <a:blip r:embed="rId3"/>
          <a:srcRect/>
          <a:stretch>
            <a:fillRect/>
          </a:stretch>
        </p:blipFill>
        <p:spPr>
          <a:xfrm>
            <a:off x="1524001" y="685800"/>
            <a:ext cx="6034087" cy="4525963"/>
          </a:xfrm>
          <a:noFill/>
          <a:ln/>
        </p:spPr>
      </p:pic>
      <p:sp>
        <p:nvSpPr>
          <p:cNvPr id="5" name="Rectangle 4"/>
          <p:cNvSpPr/>
          <p:nvPr/>
        </p:nvSpPr>
        <p:spPr>
          <a:xfrm rot="20088623">
            <a:off x="61130" y="4970468"/>
            <a:ext cx="5638800" cy="830997"/>
          </a:xfrm>
          <a:prstGeom prst="rect">
            <a:avLst/>
          </a:prstGeom>
        </p:spPr>
        <p:txBody>
          <a:bodyPr wrap="square">
            <a:spAutoFit/>
          </a:bodyPr>
          <a:lstStyle/>
          <a:p>
            <a:r>
              <a:rPr lang="en-US" sz="1600" dirty="0" smtClean="0">
                <a:ln>
                  <a:solidFill>
                    <a:schemeClr val="bg2">
                      <a:alpha val="37000"/>
                    </a:schemeClr>
                  </a:solidFill>
                </a:ln>
              </a:rPr>
              <a:t>1. Target max dose &lt; 110% pres. dose</a:t>
            </a:r>
          </a:p>
          <a:p>
            <a:r>
              <a:rPr lang="en-US" sz="1600" dirty="0" smtClean="0">
                <a:ln>
                  <a:solidFill>
                    <a:schemeClr val="bg2">
                      <a:alpha val="37000"/>
                    </a:schemeClr>
                  </a:solidFill>
                </a:ln>
              </a:rPr>
              <a:t>2. Target max dose &lt; 107% pres. dose</a:t>
            </a:r>
          </a:p>
          <a:p>
            <a:r>
              <a:rPr lang="en-US" sz="1600" dirty="0" smtClean="0">
                <a:ln>
                  <a:solidFill>
                    <a:schemeClr val="bg2">
                      <a:alpha val="37000"/>
                    </a:schemeClr>
                  </a:solidFill>
                </a:ln>
              </a:rPr>
              <a:t>3. Target D98 &gt; prescription dose</a:t>
            </a:r>
          </a:p>
        </p:txBody>
      </p:sp>
      <p:sp>
        <p:nvSpPr>
          <p:cNvPr id="7" name="Rectangle 6"/>
          <p:cNvSpPr/>
          <p:nvPr/>
        </p:nvSpPr>
        <p:spPr>
          <a:xfrm rot="20088623">
            <a:off x="2599321" y="4664203"/>
            <a:ext cx="5638800" cy="861774"/>
          </a:xfrm>
          <a:prstGeom prst="rect">
            <a:avLst/>
          </a:prstGeom>
        </p:spPr>
        <p:txBody>
          <a:bodyPr wrap="square">
            <a:spAutoFit/>
          </a:bodyPr>
          <a:lstStyle/>
          <a:p>
            <a:r>
              <a:rPr lang="en-US" sz="1600" dirty="0" smtClean="0">
                <a:ln>
                  <a:solidFill>
                    <a:schemeClr val="bg2">
                      <a:alpha val="37000"/>
                    </a:schemeClr>
                  </a:solidFill>
                </a:ln>
              </a:rPr>
              <a:t>4. Rectum V40 &lt; 35%</a:t>
            </a:r>
          </a:p>
          <a:p>
            <a:r>
              <a:rPr lang="en-US" sz="1600" dirty="0" smtClean="0">
                <a:ln>
                  <a:solidFill>
                    <a:schemeClr val="bg2">
                      <a:alpha val="37000"/>
                    </a:schemeClr>
                  </a:solidFill>
                </a:ln>
              </a:rPr>
              <a:t>5. Rectum V65 &lt; 17%</a:t>
            </a:r>
          </a:p>
          <a:p>
            <a:r>
              <a:rPr lang="en-US" sz="1600" dirty="0" smtClean="0">
                <a:ln>
                  <a:solidFill>
                    <a:schemeClr val="bg2">
                      <a:alpha val="37000"/>
                    </a:schemeClr>
                  </a:solidFill>
                </a:ln>
              </a:rPr>
              <a:t>6. Rectum V70 &lt; 25%</a:t>
            </a:r>
          </a:p>
        </p:txBody>
      </p:sp>
      <p:sp>
        <p:nvSpPr>
          <p:cNvPr id="8" name="Rectangle 7"/>
          <p:cNvSpPr/>
          <p:nvPr/>
        </p:nvSpPr>
        <p:spPr>
          <a:xfrm rot="20088623">
            <a:off x="4351920" y="4580889"/>
            <a:ext cx="5638800" cy="861774"/>
          </a:xfrm>
          <a:prstGeom prst="rect">
            <a:avLst/>
          </a:prstGeom>
        </p:spPr>
        <p:txBody>
          <a:bodyPr wrap="square">
            <a:spAutoFit/>
          </a:bodyPr>
          <a:lstStyle/>
          <a:p>
            <a:r>
              <a:rPr lang="en-US" sz="1600" dirty="0" smtClean="0">
                <a:ln>
                  <a:solidFill>
                    <a:schemeClr val="bg2">
                      <a:alpha val="37000"/>
                    </a:schemeClr>
                  </a:solidFill>
                </a:ln>
              </a:rPr>
              <a:t>7. Bladder V40 &lt; 50%</a:t>
            </a:r>
          </a:p>
          <a:p>
            <a:r>
              <a:rPr lang="en-US" sz="1600" dirty="0" smtClean="0">
                <a:ln>
                  <a:solidFill>
                    <a:schemeClr val="bg2">
                      <a:alpha val="37000"/>
                    </a:schemeClr>
                  </a:solidFill>
                </a:ln>
              </a:rPr>
              <a:t>8. Bladder V65 &lt; 25%</a:t>
            </a:r>
          </a:p>
          <a:p>
            <a:r>
              <a:rPr lang="en-US" sz="1600" dirty="0" smtClean="0">
                <a:ln>
                  <a:solidFill>
                    <a:schemeClr val="bg2">
                      <a:alpha val="37000"/>
                    </a:schemeClr>
                  </a:solidFill>
                </a:ln>
              </a:rPr>
              <a:t>9. Bladder V70 &lt; 25%</a:t>
            </a:r>
          </a:p>
        </p:txBody>
      </p:sp>
      <p:cxnSp>
        <p:nvCxnSpPr>
          <p:cNvPr id="10" name="Straight Arrow Connector 9"/>
          <p:cNvCxnSpPr/>
          <p:nvPr/>
        </p:nvCxnSpPr>
        <p:spPr bwMode="auto">
          <a:xfrm rot="5400000" flipH="1" flipV="1">
            <a:off x="-876300" y="3238500"/>
            <a:ext cx="3276600" cy="158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2" name="TextBox 11"/>
          <p:cNvSpPr txBox="1"/>
          <p:nvPr/>
        </p:nvSpPr>
        <p:spPr>
          <a:xfrm rot="16200000">
            <a:off x="-378767" y="2514600"/>
            <a:ext cx="1676400" cy="461665"/>
          </a:xfrm>
          <a:prstGeom prst="rect">
            <a:avLst/>
          </a:prstGeom>
          <a:noFill/>
        </p:spPr>
        <p:txBody>
          <a:bodyPr wrap="square" rtlCol="0">
            <a:spAutoFit/>
          </a:bodyPr>
          <a:lstStyle/>
          <a:p>
            <a:r>
              <a:rPr lang="en-US" sz="2400" dirty="0" smtClean="0"/>
              <a:t>Superior</a:t>
            </a:r>
            <a:endParaRPr lang="en-US" sz="2400" dirty="0"/>
          </a:p>
        </p:txBody>
      </p:sp>
    </p:spTree>
  </p:cSld>
  <p:clrMapOvr>
    <a:masterClrMapping/>
  </p:clrMapOvr>
  <p:transition advTm="50155"/>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our method and clinical for all cases</a:t>
            </a:r>
            <a:endParaRPr lang="en-US" dirty="0"/>
          </a:p>
        </p:txBody>
      </p:sp>
      <p:graphicFrame>
        <p:nvGraphicFramePr>
          <p:cNvPr id="5" name="Content Placeholder 4"/>
          <p:cNvGraphicFramePr>
            <a:graphicFrameLocks noGrp="1"/>
          </p:cNvGraphicFramePr>
          <p:nvPr>
            <p:ph idx="1"/>
          </p:nvPr>
        </p:nvGraphicFramePr>
        <p:xfrm>
          <a:off x="228602" y="1981203"/>
          <a:ext cx="8470901" cy="3933028"/>
        </p:xfrm>
        <a:graphic>
          <a:graphicData uri="http://schemas.openxmlformats.org/drawingml/2006/table">
            <a:tbl>
              <a:tblPr/>
              <a:tblGrid>
                <a:gridCol w="4215377"/>
                <a:gridCol w="1063881"/>
                <a:gridCol w="1063881"/>
                <a:gridCol w="1063881"/>
                <a:gridCol w="1063881"/>
              </a:tblGrid>
              <a:tr h="357548">
                <a:tc>
                  <a:txBody>
                    <a:bodyPr/>
                    <a:lstStyle/>
                    <a:p>
                      <a:pPr algn="l" fontAlgn="b"/>
                      <a:r>
                        <a:rPr lang="en-US" sz="1800" b="0" i="0" u="none" strike="noStrike" dirty="0">
                          <a:latin typeface="Garamond"/>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latin typeface="Garamond"/>
                        </a:rPr>
                        <a:t>Definitive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Garamond"/>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latin typeface="Garamond"/>
                        </a:rPr>
                        <a:t>Postoperative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57548">
                <a:tc>
                  <a:txBody>
                    <a:bodyPr/>
                    <a:lstStyle/>
                    <a:p>
                      <a:pPr algn="l" fontAlgn="b"/>
                      <a:r>
                        <a:rPr lang="en-US" sz="1800" b="0" i="0" u="none" strike="noStrike" dirty="0">
                          <a:latin typeface="Garamond"/>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Garamond"/>
                        </a:rPr>
                        <a:t>Difference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Garamond"/>
                        </a:rPr>
                        <a:t>Std Dev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Garamond"/>
                        </a:rPr>
                        <a:t>Difference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Garamond"/>
                        </a:rPr>
                        <a:t>Std Dev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Target max dose &lt; 110% pres dose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11.0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9.4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dirty="0">
                          <a:latin typeface="Garamond"/>
                        </a:rPr>
                        <a:t>Target max dose &lt; 107% pres dose (preferred)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11.3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Target D98 &gt; prescription dose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Garamond"/>
                        </a:rPr>
                        <a:t>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Rectum V40 &lt; 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a:latin typeface="Garamond"/>
                        </a:rPr>
                        <a:t>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Garamond"/>
                        </a:rPr>
                        <a:t>17.0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45.5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Rectum V65 &lt; 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20.0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Rectum V70 &lt; 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r" fontAlgn="b"/>
                      <a:r>
                        <a:rPr lang="en-US" sz="1800" b="0" i="0" u="none" strike="noStrike">
                          <a:latin typeface="Garamond"/>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3.1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dirty="0">
                          <a:latin typeface="Garamond"/>
                        </a:rPr>
                        <a:t>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Bladder V40 &lt; 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a:latin typeface="Garamond"/>
                        </a:rPr>
                        <a:t>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dirty="0">
                          <a:latin typeface="Garamond"/>
                        </a:rPr>
                        <a:t>25.9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Bladder V65 &lt; 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a:latin typeface="Garamond"/>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dirty="0">
                          <a:latin typeface="Garamond"/>
                        </a:rPr>
                        <a:t>14.7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48">
                <a:tc>
                  <a:txBody>
                    <a:bodyPr/>
                    <a:lstStyle/>
                    <a:p>
                      <a:pPr algn="l" fontAlgn="b"/>
                      <a:r>
                        <a:rPr lang="en-US" sz="1800" b="0" i="0" u="none" strike="noStrike">
                          <a:latin typeface="Garamond"/>
                        </a:rPr>
                        <a:t>Bladder V70 &lt; 25% (unspecified criteria)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a:latin typeface="Garamond"/>
                        </a:rPr>
                        <a:t>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Garamond"/>
                        </a:rPr>
                        <a:t>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r" fontAlgn="b"/>
                      <a:r>
                        <a:rPr lang="en-US" sz="1800" b="0" i="0" u="none" strike="noStrike" dirty="0">
                          <a:latin typeface="Garamond"/>
                        </a:rPr>
                        <a:t>12.1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99F30D6-83EE-0C44-B374-BFAD26CF3987}"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013529E-6814-0B4D-B904-133E7DCAF3F1}" type="slidenum">
              <a:rPr lang="en-US"/>
              <a:pPr/>
              <a:t>59</a:t>
            </a:fld>
            <a:endParaRPr lang="en-US"/>
          </a:p>
        </p:txBody>
      </p:sp>
      <p:sp>
        <p:nvSpPr>
          <p:cNvPr id="607234" name="Rectangle 2"/>
          <p:cNvSpPr>
            <a:spLocks noGrp="1" noChangeArrowheads="1"/>
          </p:cNvSpPr>
          <p:nvPr>
            <p:ph type="title"/>
          </p:nvPr>
        </p:nvSpPr>
        <p:spPr/>
        <p:txBody>
          <a:bodyPr/>
          <a:lstStyle/>
          <a:p>
            <a:r>
              <a:rPr lang="en-US" sz="4000"/>
              <a:t>The concept of ‘slip’</a:t>
            </a:r>
          </a:p>
        </p:txBody>
      </p:sp>
      <p:sp>
        <p:nvSpPr>
          <p:cNvPr id="607235" name="Rectangle 3"/>
          <p:cNvSpPr>
            <a:spLocks noGrp="1" noChangeArrowheads="1"/>
          </p:cNvSpPr>
          <p:nvPr>
            <p:ph type="body" idx="1"/>
          </p:nvPr>
        </p:nvSpPr>
        <p:spPr/>
        <p:txBody>
          <a:bodyPr>
            <a:normAutofit lnSpcReduction="10000"/>
          </a:bodyPr>
          <a:lstStyle/>
          <a:p>
            <a:pPr>
              <a:lnSpc>
                <a:spcPct val="90000"/>
              </a:lnSpc>
            </a:pPr>
            <a:r>
              <a:rPr lang="en-US"/>
              <a:t>Resulting dose distributions at each step may be quite similar (small search space)</a:t>
            </a:r>
          </a:p>
          <a:p>
            <a:pPr>
              <a:lnSpc>
                <a:spcPct val="90000"/>
              </a:lnSpc>
            </a:pPr>
            <a:r>
              <a:rPr lang="en-US"/>
              <a:t>Need for expanding the possible solution space at each step </a:t>
            </a:r>
          </a:p>
          <a:p>
            <a:pPr>
              <a:lnSpc>
                <a:spcPct val="90000"/>
              </a:lnSpc>
            </a:pPr>
            <a:r>
              <a:rPr lang="en-US"/>
              <a:t>Allow slight degradation of objective function from step to step:  ‘slip’</a:t>
            </a:r>
          </a:p>
          <a:p>
            <a:pPr>
              <a:lnSpc>
                <a:spcPct val="90000"/>
              </a:lnSpc>
            </a:pPr>
            <a:r>
              <a:rPr lang="en-US"/>
              <a:t>Variable parameter – what is best value?</a:t>
            </a:r>
          </a:p>
          <a:p>
            <a:pPr>
              <a:lnSpc>
                <a:spcPct val="90000"/>
              </a:lnSpc>
            </a:pPr>
            <a:r>
              <a:rPr lang="en-US"/>
              <a:t>We found that a class solution works</a:t>
            </a:r>
          </a:p>
          <a:p>
            <a:pPr>
              <a:lnSpc>
                <a:spcPct val="90000"/>
              </a:lnSpc>
            </a:pPr>
            <a:r>
              <a:rPr lang="en-US"/>
              <a:t>Automated solution may improve results</a:t>
            </a:r>
          </a:p>
        </p:txBody>
      </p:sp>
    </p:spTree>
  </p:cSld>
  <p:clrMapOvr>
    <a:masterClrMapping/>
  </p:clrMapOvr>
  <p:transition advTm="737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a:t>
            </a:r>
            <a:endParaRPr lang="en-US" dirty="0"/>
          </a:p>
        </p:txBody>
      </p:sp>
      <p:sp>
        <p:nvSpPr>
          <p:cNvPr id="3" name="Content Placeholder 2"/>
          <p:cNvSpPr>
            <a:spLocks noGrp="1"/>
          </p:cNvSpPr>
          <p:nvPr>
            <p:ph idx="1"/>
          </p:nvPr>
        </p:nvSpPr>
        <p:spPr/>
        <p:txBody>
          <a:bodyPr/>
          <a:lstStyle/>
          <a:p>
            <a:r>
              <a:rPr lang="en-US" dirty="0" smtClean="0"/>
              <a:t>Treatment planning needs to be driven by the impact on outcomes.</a:t>
            </a:r>
          </a:p>
          <a:p>
            <a:r>
              <a:rPr lang="en-US" dirty="0" smtClean="0"/>
              <a:t>And different treatment philosophies will handle tradeoffs between local control and toxicity differently.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 tradeoff graph</a:t>
            </a:r>
            <a:endParaRPr lang="en-US" dirty="0"/>
          </a:p>
        </p:txBody>
      </p:sp>
      <p:pic>
        <p:nvPicPr>
          <p:cNvPr id="5" name="Content Placeholder 4" descr="MOH84VsVarianceAtStep2_case1_mod4pres.png"/>
          <p:cNvPicPr>
            <a:picLocks noGrp="1" noChangeAspect="1"/>
          </p:cNvPicPr>
          <p:nvPr>
            <p:ph idx="1"/>
          </p:nvPr>
        </p:nvPicPr>
        <p:blipFill>
          <a:blip r:embed="rId2"/>
          <a:srcRect l="-19715" r="-19715"/>
          <a:stretch>
            <a:fillRect/>
          </a:stretch>
        </p:blipFill>
        <p:spPr/>
      </p:pic>
      <p:sp>
        <p:nvSpPr>
          <p:cNvPr id="4" name="Slide Number Placeholder 3"/>
          <p:cNvSpPr>
            <a:spLocks noGrp="1"/>
          </p:cNvSpPr>
          <p:nvPr>
            <p:ph type="sldNum" sz="quarter" idx="12"/>
          </p:nvPr>
        </p:nvSpPr>
        <p:spPr/>
        <p:txBody>
          <a:bodyPr/>
          <a:lstStyle/>
          <a:p>
            <a:fld id="{E99F30D6-83EE-0C44-B374-BFAD26CF3987}"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810" descr="figure2_color"/>
          <p:cNvPicPr>
            <a:picLocks noChangeAspect="1" noChangeArrowheads="1"/>
          </p:cNvPicPr>
          <p:nvPr/>
        </p:nvPicPr>
        <p:blipFill>
          <a:blip r:embed="rId2"/>
          <a:srcRect l="44064" t="49606" r="5528" b="-1575"/>
          <a:stretch>
            <a:fillRect/>
          </a:stretch>
        </p:blipFill>
        <p:spPr bwMode="auto">
          <a:xfrm>
            <a:off x="2565400" y="475175"/>
            <a:ext cx="4097338" cy="4360350"/>
          </a:xfrm>
          <a:prstGeom prst="rect">
            <a:avLst/>
          </a:prstGeom>
          <a:noFill/>
        </p:spPr>
      </p:pic>
      <p:sp>
        <p:nvSpPr>
          <p:cNvPr id="4" name="Text Box 1772"/>
          <p:cNvSpPr txBox="1">
            <a:spLocks noChangeArrowheads="1"/>
          </p:cNvSpPr>
          <p:nvPr/>
        </p:nvSpPr>
        <p:spPr bwMode="auto">
          <a:xfrm>
            <a:off x="2838451" y="5486400"/>
            <a:ext cx="3903662" cy="657225"/>
          </a:xfrm>
          <a:prstGeom prst="rect">
            <a:avLst/>
          </a:prstGeom>
          <a:noFill/>
          <a:ln w="12700">
            <a:noFill/>
            <a:miter lim="800000"/>
            <a:headEnd/>
            <a:tailEnd/>
          </a:ln>
          <a:effectLst/>
        </p:spPr>
        <p:txBody>
          <a:bodyPr lIns="47622" tIns="23811" rIns="47622" bIns="23811">
            <a:prstTxWarp prst="textNoShape">
              <a:avLst/>
            </a:prstTxWarp>
            <a:spAutoFit/>
          </a:bodyPr>
          <a:lstStyle/>
          <a:p>
            <a:pPr algn="just" defTabSz="476250" eaLnBrk="1" hangingPunct="1"/>
            <a:r>
              <a:rPr lang="en-US" sz="1000" b="1" dirty="0">
                <a:latin typeface="Arial" charset="0"/>
              </a:rPr>
              <a:t>Figure 4.</a:t>
            </a:r>
            <a:r>
              <a:rPr lang="en-US" sz="1000" dirty="0">
                <a:latin typeface="Arial" charset="0"/>
              </a:rPr>
              <a:t>  Transverse view of the dose distribution after step IV for a representative head and neck case.  The outlined structures are (from left to right) right parotid gland, PTV1, spinal cord, PTV2, and left parotid gland.  All dose values are given in </a:t>
            </a:r>
            <a:r>
              <a:rPr lang="en-US" sz="1000" dirty="0" err="1">
                <a:latin typeface="Arial" charset="0"/>
              </a:rPr>
              <a:t>Gy</a:t>
            </a:r>
            <a:r>
              <a:rPr lang="en-US" sz="1000" dirty="0">
                <a:latin typeface="Arial" charset="0"/>
              </a:rPr>
              <a:t>.  </a:t>
            </a:r>
          </a:p>
        </p:txBody>
      </p:sp>
      <p:pic>
        <p:nvPicPr>
          <p:cNvPr id="5" name="Picture 1811" descr="figure2_color"/>
          <p:cNvPicPr>
            <a:picLocks noChangeAspect="1" noChangeArrowheads="1"/>
          </p:cNvPicPr>
          <p:nvPr/>
        </p:nvPicPr>
        <p:blipFill>
          <a:blip r:embed="rId2"/>
          <a:srcRect l="92032" t="25986" r="-1463" b="24409"/>
          <a:stretch>
            <a:fillRect/>
          </a:stretch>
        </p:blipFill>
        <p:spPr bwMode="auto">
          <a:xfrm>
            <a:off x="1344612" y="475175"/>
            <a:ext cx="732600" cy="43603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362200"/>
            <a:ext cx="8229600" cy="1143000"/>
          </a:xfrm>
        </p:spPr>
        <p:txBody>
          <a:bodyPr/>
          <a:lstStyle/>
          <a:p>
            <a:pPr eaLnBrk="1" hangingPunct="1"/>
            <a:r>
              <a:rPr lang="en-US" smtClean="0">
                <a:ea typeface="ＭＳ Ｐゴシック" charset="-128"/>
                <a:cs typeface="ＭＳ Ｐゴシック" charset="-128"/>
              </a:rPr>
              <a:t>Prioritized planning within Pinnacle</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ea typeface="ＭＳ Ｐゴシック" charset="-128"/>
                <a:cs typeface="ＭＳ Ｐゴシック" charset="-128"/>
              </a:rPr>
              <a:t>Pinnacle has…</a:t>
            </a:r>
          </a:p>
        </p:txBody>
      </p:sp>
      <p:sp>
        <p:nvSpPr>
          <p:cNvPr id="44035" name="Content Placeholder 2"/>
          <p:cNvSpPr>
            <a:spLocks noGrp="1"/>
          </p:cNvSpPr>
          <p:nvPr>
            <p:ph idx="1"/>
          </p:nvPr>
        </p:nvSpPr>
        <p:spPr/>
        <p:txBody>
          <a:bodyPr/>
          <a:lstStyle/>
          <a:p>
            <a:pPr eaLnBrk="1" hangingPunct="1"/>
            <a:r>
              <a:rPr lang="en-US" smtClean="0">
                <a:ea typeface="ＭＳ Ｐゴシック" charset="-128"/>
                <a:cs typeface="ＭＳ Ｐゴシック" charset="-128"/>
              </a:rPr>
              <a:t>Typical DVH constraints</a:t>
            </a:r>
          </a:p>
          <a:p>
            <a:pPr eaLnBrk="1" hangingPunct="1"/>
            <a:r>
              <a:rPr lang="en-US" smtClean="0">
                <a:ea typeface="ＭＳ Ｐゴシック" charset="-128"/>
                <a:cs typeface="ＭＳ Ｐゴシック" charset="-128"/>
              </a:rPr>
              <a:t>gEUD objectives</a:t>
            </a:r>
          </a:p>
          <a:p>
            <a:pPr eaLnBrk="1" hangingPunct="1"/>
            <a:r>
              <a:rPr lang="en-US" smtClean="0">
                <a:ea typeface="ＭＳ Ｐゴシック" charset="-128"/>
                <a:cs typeface="ＭＳ Ｐゴシック" charset="-128"/>
              </a:rPr>
              <a:t>Constrained optimization</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45059" name="Picture 2" descr="Picture 16.png"/>
          <p:cNvPicPr>
            <a:picLocks noChangeAspect="1"/>
          </p:cNvPicPr>
          <p:nvPr/>
        </p:nvPicPr>
        <p:blipFill>
          <a:blip r:embed="rId2"/>
          <a:srcRect/>
          <a:stretch>
            <a:fillRect/>
          </a:stretch>
        </p:blipFill>
        <p:spPr bwMode="auto">
          <a:xfrm>
            <a:off x="1547813" y="0"/>
            <a:ext cx="6048375" cy="6858000"/>
          </a:xfrm>
          <a:prstGeom prst="rect">
            <a:avLst/>
          </a:prstGeom>
          <a:noFill/>
          <a:ln w="9525">
            <a:noFill/>
            <a:miter lim="800000"/>
            <a:headEnd/>
            <a:tailEnd/>
          </a:ln>
        </p:spPr>
      </p:pic>
      <p:sp>
        <p:nvSpPr>
          <p:cNvPr id="45060" name="TextBox 3"/>
          <p:cNvSpPr txBox="1">
            <a:spLocks noChangeArrowheads="1"/>
          </p:cNvSpPr>
          <p:nvPr/>
        </p:nvSpPr>
        <p:spPr bwMode="auto">
          <a:xfrm>
            <a:off x="5410200" y="3429000"/>
            <a:ext cx="1211263"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PTV 6000</a:t>
            </a:r>
          </a:p>
        </p:txBody>
      </p:sp>
      <p:sp>
        <p:nvSpPr>
          <p:cNvPr id="45061" name="TextBox 4"/>
          <p:cNvSpPr txBox="1">
            <a:spLocks noChangeArrowheads="1"/>
          </p:cNvSpPr>
          <p:nvPr/>
        </p:nvSpPr>
        <p:spPr bwMode="auto">
          <a:xfrm>
            <a:off x="2590800" y="3798888"/>
            <a:ext cx="1211263" cy="3683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PTV 5250</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5" descr="Picture 20.png"/>
          <p:cNvPicPr>
            <a:picLocks noChangeAspect="1"/>
          </p:cNvPicPr>
          <p:nvPr/>
        </p:nvPicPr>
        <p:blipFill>
          <a:blip r:embed="rId2"/>
          <a:srcRect/>
          <a:stretch>
            <a:fillRect/>
          </a:stretch>
        </p:blipFill>
        <p:spPr bwMode="auto">
          <a:xfrm>
            <a:off x="1514475" y="0"/>
            <a:ext cx="6115050" cy="685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smtClean="0">
                <a:ea typeface="ＭＳ Ｐゴシック" charset="-128"/>
                <a:cs typeface="ＭＳ Ｐゴシック" charset="-128"/>
              </a:rPr>
              <a:t>Required planning objectives [1/3]</a:t>
            </a:r>
          </a:p>
        </p:txBody>
      </p:sp>
      <p:pic>
        <p:nvPicPr>
          <p:cNvPr id="47107" name="Picture 4" descr="Picture 1.png"/>
          <p:cNvPicPr>
            <a:picLocks noChangeAspect="1"/>
          </p:cNvPicPr>
          <p:nvPr/>
        </p:nvPicPr>
        <p:blipFill>
          <a:blip r:embed="rId2"/>
          <a:srcRect/>
          <a:stretch>
            <a:fillRect/>
          </a:stretch>
        </p:blipFill>
        <p:spPr bwMode="auto">
          <a:xfrm>
            <a:off x="0" y="1922463"/>
            <a:ext cx="9144000" cy="4021137"/>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5" descr="Picture 4.png"/>
          <p:cNvPicPr>
            <a:picLocks noChangeAspect="1"/>
          </p:cNvPicPr>
          <p:nvPr/>
        </p:nvPicPr>
        <p:blipFill>
          <a:blip r:embed="rId2"/>
          <a:srcRect/>
          <a:stretch>
            <a:fillRect/>
          </a:stretch>
        </p:blipFill>
        <p:spPr bwMode="auto">
          <a:xfrm>
            <a:off x="0" y="1685925"/>
            <a:ext cx="9144000" cy="5095875"/>
          </a:xfrm>
          <a:prstGeom prst="rect">
            <a:avLst/>
          </a:prstGeom>
          <a:noFill/>
          <a:ln w="9525">
            <a:noFill/>
            <a:miter lim="800000"/>
            <a:headEnd/>
            <a:tailEnd/>
          </a:ln>
        </p:spPr>
      </p:pic>
      <p:sp>
        <p:nvSpPr>
          <p:cNvPr id="48131" name="Title 3"/>
          <p:cNvSpPr txBox="1">
            <a:spLocks/>
          </p:cNvSpPr>
          <p:nvPr/>
        </p:nvSpPr>
        <p:spPr bwMode="auto">
          <a:xfrm>
            <a:off x="609600" y="152400"/>
            <a:ext cx="8229600" cy="1143000"/>
          </a:xfrm>
          <a:prstGeom prst="rect">
            <a:avLst/>
          </a:prstGeom>
          <a:noFill/>
          <a:ln w="9525">
            <a:noFill/>
            <a:miter lim="800000"/>
            <a:headEnd/>
            <a:tailEnd/>
          </a:ln>
        </p:spPr>
        <p:txBody>
          <a:bodyPr anchor="ctr">
            <a:prstTxWarp prst="textNoShape">
              <a:avLst/>
            </a:prstTxWarp>
          </a:bodyPr>
          <a:lstStyle/>
          <a:p>
            <a:pPr algn="ctr"/>
            <a:r>
              <a:rPr lang="en-US" sz="4400">
                <a:latin typeface="Calibri" charset="0"/>
                <a:ea typeface="ＭＳ Ｐゴシック" charset="-128"/>
                <a:cs typeface="ＭＳ Ｐゴシック" charset="-128"/>
              </a:rPr>
              <a:t>Required planning objectives [2/3]</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3" descr="Picture 7.png"/>
          <p:cNvPicPr>
            <a:picLocks noChangeAspect="1"/>
          </p:cNvPicPr>
          <p:nvPr/>
        </p:nvPicPr>
        <p:blipFill>
          <a:blip r:embed="rId2"/>
          <a:srcRect/>
          <a:stretch>
            <a:fillRect/>
          </a:stretch>
        </p:blipFill>
        <p:spPr bwMode="auto">
          <a:xfrm>
            <a:off x="0" y="931863"/>
            <a:ext cx="9144000" cy="3868737"/>
          </a:xfrm>
          <a:prstGeom prst="rect">
            <a:avLst/>
          </a:prstGeom>
          <a:noFill/>
          <a:ln w="9525">
            <a:noFill/>
            <a:miter lim="800000"/>
            <a:headEnd/>
            <a:tailEnd/>
          </a:ln>
        </p:spPr>
      </p:pic>
      <p:sp>
        <p:nvSpPr>
          <p:cNvPr id="49155" name="Title 3"/>
          <p:cNvSpPr txBox="1">
            <a:spLocks/>
          </p:cNvSpPr>
          <p:nvPr/>
        </p:nvSpPr>
        <p:spPr bwMode="auto">
          <a:xfrm>
            <a:off x="0" y="-76200"/>
            <a:ext cx="8839200" cy="1143000"/>
          </a:xfrm>
          <a:prstGeom prst="rect">
            <a:avLst/>
          </a:prstGeom>
          <a:noFill/>
          <a:ln w="9525">
            <a:noFill/>
            <a:miter lim="800000"/>
            <a:headEnd/>
            <a:tailEnd/>
          </a:ln>
        </p:spPr>
        <p:txBody>
          <a:bodyPr anchor="ctr">
            <a:prstTxWarp prst="textNoShape">
              <a:avLst/>
            </a:prstTxWarp>
          </a:bodyPr>
          <a:lstStyle/>
          <a:p>
            <a:pPr algn="ctr"/>
            <a:r>
              <a:rPr lang="en-US" sz="4400">
                <a:latin typeface="Calibri" charset="0"/>
                <a:ea typeface="ＭＳ Ｐゴシック" charset="-128"/>
                <a:cs typeface="ＭＳ Ｐゴシック" charset="-128"/>
              </a:rPr>
              <a:t>Required planning objectives [3/3]</a:t>
            </a:r>
          </a:p>
        </p:txBody>
      </p:sp>
      <p:pic>
        <p:nvPicPr>
          <p:cNvPr id="49156" name="Picture 6" descr="Picture 8.png"/>
          <p:cNvPicPr>
            <a:picLocks noChangeAspect="1"/>
          </p:cNvPicPr>
          <p:nvPr/>
        </p:nvPicPr>
        <p:blipFill>
          <a:blip r:embed="rId3"/>
          <a:srcRect/>
          <a:stretch>
            <a:fillRect/>
          </a:stretch>
        </p:blipFill>
        <p:spPr bwMode="auto">
          <a:xfrm>
            <a:off x="0" y="4800600"/>
            <a:ext cx="8382000" cy="169386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ea typeface="ＭＳ Ｐゴシック" charset="-128"/>
                <a:cs typeface="ＭＳ Ｐゴシック" charset="-128"/>
              </a:rPr>
              <a:t>PriOpt, Step 1</a:t>
            </a:r>
          </a:p>
        </p:txBody>
      </p:sp>
      <p:pic>
        <p:nvPicPr>
          <p:cNvPr id="50179" name="Picture 3" descr="Picture 9.png"/>
          <p:cNvPicPr>
            <a:picLocks noChangeAspect="1"/>
          </p:cNvPicPr>
          <p:nvPr/>
        </p:nvPicPr>
        <p:blipFill>
          <a:blip r:embed="rId2"/>
          <a:srcRect/>
          <a:stretch>
            <a:fillRect/>
          </a:stretch>
        </p:blipFill>
        <p:spPr bwMode="auto">
          <a:xfrm>
            <a:off x="0" y="2251075"/>
            <a:ext cx="9144000" cy="2355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objective functions</a:t>
            </a:r>
            <a:endParaRPr lang="en-US" dirty="0"/>
          </a:p>
        </p:txBody>
      </p:sp>
      <p:sp>
        <p:nvSpPr>
          <p:cNvPr id="3" name="Content Placeholder 2"/>
          <p:cNvSpPr>
            <a:spLocks noGrp="1"/>
          </p:cNvSpPr>
          <p:nvPr>
            <p:ph idx="1"/>
          </p:nvPr>
        </p:nvSpPr>
        <p:spPr/>
        <p:txBody>
          <a:bodyPr/>
          <a:lstStyle/>
          <a:p>
            <a:r>
              <a:rPr lang="en-US" dirty="0" smtClean="0"/>
              <a:t>Only just emerging…</a:t>
            </a:r>
          </a:p>
          <a:p>
            <a:r>
              <a:rPr lang="en-US" dirty="0" smtClean="0"/>
              <a:t>Usually numerically uncertain</a:t>
            </a:r>
          </a:p>
          <a:p>
            <a:r>
              <a:rPr lang="en-US" dirty="0" smtClean="0"/>
              <a:t>Often have shallow slopes instead of sharp separations between risk and non-risk</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ea typeface="ＭＳ Ｐゴシック" charset="-128"/>
                <a:cs typeface="ＭＳ Ｐゴシック" charset="-128"/>
              </a:rPr>
              <a:t>PriOpt, Step 2</a:t>
            </a:r>
          </a:p>
        </p:txBody>
      </p:sp>
      <p:pic>
        <p:nvPicPr>
          <p:cNvPr id="51203" name="Picture 4" descr="Picture 10.png"/>
          <p:cNvPicPr>
            <a:picLocks noChangeAspect="1"/>
          </p:cNvPicPr>
          <p:nvPr/>
        </p:nvPicPr>
        <p:blipFill>
          <a:blip r:embed="rId2"/>
          <a:srcRect/>
          <a:stretch>
            <a:fillRect/>
          </a:stretch>
        </p:blipFill>
        <p:spPr bwMode="auto">
          <a:xfrm>
            <a:off x="0" y="1949450"/>
            <a:ext cx="9144000" cy="29591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3"/>
          <p:cNvSpPr>
            <a:spLocks noGrp="1"/>
          </p:cNvSpPr>
          <p:nvPr>
            <p:ph type="title"/>
          </p:nvPr>
        </p:nvSpPr>
        <p:spPr>
          <a:xfrm>
            <a:off x="457200" y="228600"/>
            <a:ext cx="8229600" cy="1143000"/>
          </a:xfrm>
        </p:spPr>
        <p:txBody>
          <a:bodyPr/>
          <a:lstStyle/>
          <a:p>
            <a:pPr eaLnBrk="1" hangingPunct="1"/>
            <a:r>
              <a:rPr lang="en-US" sz="3200" smtClean="0">
                <a:ea typeface="ＭＳ Ｐゴシック" charset="-128"/>
                <a:cs typeface="ＭＳ Ｐゴシック" charset="-128"/>
              </a:rPr>
              <a:t>PriOpt, Step 3 (last step)</a:t>
            </a:r>
          </a:p>
        </p:txBody>
      </p:sp>
      <p:pic>
        <p:nvPicPr>
          <p:cNvPr id="52227" name="Picture 6" descr="Picture 3.png"/>
          <p:cNvPicPr>
            <a:picLocks noChangeAspect="1"/>
          </p:cNvPicPr>
          <p:nvPr/>
        </p:nvPicPr>
        <p:blipFill>
          <a:blip r:embed="rId2"/>
          <a:srcRect/>
          <a:stretch>
            <a:fillRect/>
          </a:stretch>
        </p:blipFill>
        <p:spPr bwMode="auto">
          <a:xfrm>
            <a:off x="0" y="3151188"/>
            <a:ext cx="9144000" cy="2792412"/>
          </a:xfrm>
          <a:prstGeom prst="rect">
            <a:avLst/>
          </a:prstGeom>
          <a:noFill/>
          <a:ln w="9525">
            <a:noFill/>
            <a:miter lim="800000"/>
            <a:headEnd/>
            <a:tailEnd/>
          </a:ln>
        </p:spPr>
      </p:pic>
      <p:pic>
        <p:nvPicPr>
          <p:cNvPr id="52228" name="Picture 5" descr="Picture 2.png"/>
          <p:cNvPicPr>
            <a:picLocks noChangeAspect="1"/>
          </p:cNvPicPr>
          <p:nvPr/>
        </p:nvPicPr>
        <p:blipFill>
          <a:blip r:embed="rId3"/>
          <a:srcRect/>
          <a:stretch>
            <a:fillRect/>
          </a:stretch>
        </p:blipFill>
        <p:spPr bwMode="auto">
          <a:xfrm>
            <a:off x="0" y="1524000"/>
            <a:ext cx="9144000" cy="4017963"/>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3" descr="Picture 11.png"/>
          <p:cNvPicPr>
            <a:picLocks noChangeAspect="1"/>
          </p:cNvPicPr>
          <p:nvPr/>
        </p:nvPicPr>
        <p:blipFill>
          <a:blip r:embed="rId2"/>
          <a:srcRect/>
          <a:stretch>
            <a:fillRect/>
          </a:stretch>
        </p:blipFill>
        <p:spPr bwMode="auto">
          <a:xfrm>
            <a:off x="685800" y="152400"/>
            <a:ext cx="7943850" cy="5243513"/>
          </a:xfrm>
          <a:prstGeom prst="rect">
            <a:avLst/>
          </a:prstGeom>
          <a:noFill/>
          <a:ln w="9525">
            <a:noFill/>
            <a:miter lim="800000"/>
            <a:headEnd/>
            <a:tailEnd/>
          </a:ln>
        </p:spPr>
      </p:pic>
      <p:sp>
        <p:nvSpPr>
          <p:cNvPr id="53251" name="Title 5"/>
          <p:cNvSpPr>
            <a:spLocks noGrp="1"/>
          </p:cNvSpPr>
          <p:nvPr>
            <p:ph type="title"/>
          </p:nvPr>
        </p:nvSpPr>
        <p:spPr>
          <a:xfrm>
            <a:off x="457200" y="5562600"/>
            <a:ext cx="8229600" cy="1143000"/>
          </a:xfrm>
        </p:spPr>
        <p:txBody>
          <a:bodyPr/>
          <a:lstStyle/>
          <a:p>
            <a:pPr eaLnBrk="1" hangingPunct="1"/>
            <a:r>
              <a:rPr lang="en-US" smtClean="0">
                <a:ea typeface="ＭＳ Ｐゴシック" charset="-128"/>
                <a:cs typeface="ＭＳ Ｐゴシック" charset="-128"/>
              </a:rPr>
              <a:t>Slow!</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54275" name="Picture 3" descr="Picture 19.png"/>
          <p:cNvPicPr>
            <a:picLocks noChangeAspect="1"/>
          </p:cNvPicPr>
          <p:nvPr/>
        </p:nvPicPr>
        <p:blipFill>
          <a:blip r:embed="rId2"/>
          <a:srcRect/>
          <a:stretch>
            <a:fillRect/>
          </a:stretch>
        </p:blipFill>
        <p:spPr bwMode="auto">
          <a:xfrm>
            <a:off x="0" y="609600"/>
            <a:ext cx="9144000" cy="56324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Picture 21.png"/>
          <p:cNvPicPr>
            <a:picLocks noChangeAspect="1"/>
          </p:cNvPicPr>
          <p:nvPr/>
        </p:nvPicPr>
        <p:blipFill>
          <a:blip r:embed="rId2"/>
          <a:srcRect/>
          <a:stretch>
            <a:fillRect/>
          </a:stretch>
        </p:blipFill>
        <p:spPr bwMode="auto">
          <a:xfrm>
            <a:off x="0" y="1219200"/>
            <a:ext cx="9193213" cy="4953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3"/>
          <p:cNvSpPr>
            <a:spLocks noGrp="1"/>
          </p:cNvSpPr>
          <p:nvPr>
            <p:ph type="title"/>
          </p:nvPr>
        </p:nvSpPr>
        <p:spPr>
          <a:xfrm>
            <a:off x="457200" y="-152400"/>
            <a:ext cx="8229600" cy="1143000"/>
          </a:xfrm>
        </p:spPr>
        <p:txBody>
          <a:bodyPr/>
          <a:lstStyle/>
          <a:p>
            <a:pPr eaLnBrk="1" hangingPunct="1"/>
            <a:r>
              <a:rPr lang="en-US" smtClean="0">
                <a:ea typeface="ＭＳ Ｐゴシック" charset="-128"/>
                <a:cs typeface="ＭＳ Ｐゴシック" charset="-128"/>
              </a:rPr>
              <a:t>Prostate objectives</a:t>
            </a:r>
          </a:p>
        </p:txBody>
      </p:sp>
      <p:pic>
        <p:nvPicPr>
          <p:cNvPr id="56323" name="Picture 5" descr="Picture 13.png"/>
          <p:cNvPicPr>
            <a:picLocks noChangeAspect="1"/>
          </p:cNvPicPr>
          <p:nvPr/>
        </p:nvPicPr>
        <p:blipFill>
          <a:blip r:embed="rId2"/>
          <a:srcRect/>
          <a:stretch>
            <a:fillRect/>
          </a:stretch>
        </p:blipFill>
        <p:spPr bwMode="auto">
          <a:xfrm>
            <a:off x="0" y="4603750"/>
            <a:ext cx="7239000" cy="1568450"/>
          </a:xfrm>
          <a:prstGeom prst="rect">
            <a:avLst/>
          </a:prstGeom>
          <a:noFill/>
          <a:ln w="9525">
            <a:noFill/>
            <a:miter lim="800000"/>
            <a:headEnd/>
            <a:tailEnd/>
          </a:ln>
        </p:spPr>
      </p:pic>
      <p:pic>
        <p:nvPicPr>
          <p:cNvPr id="56324" name="Picture 4" descr="Picture 6.png"/>
          <p:cNvPicPr>
            <a:picLocks noChangeAspect="1"/>
          </p:cNvPicPr>
          <p:nvPr/>
        </p:nvPicPr>
        <p:blipFill>
          <a:blip r:embed="rId3"/>
          <a:srcRect/>
          <a:stretch>
            <a:fillRect/>
          </a:stretch>
        </p:blipFill>
        <p:spPr bwMode="auto">
          <a:xfrm>
            <a:off x="0" y="838200"/>
            <a:ext cx="9144000" cy="402748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274638"/>
            <a:ext cx="8686800" cy="1143000"/>
          </a:xfrm>
        </p:spPr>
        <p:txBody>
          <a:bodyPr/>
          <a:lstStyle/>
          <a:p>
            <a:pPr eaLnBrk="1" hangingPunct="1"/>
            <a:r>
              <a:rPr lang="en-US" smtClean="0">
                <a:ea typeface="ＭＳ Ｐゴシック" charset="-128"/>
                <a:cs typeface="ＭＳ Ｐゴシック" charset="-128"/>
              </a:rPr>
              <a:t>Prostate PriOpt Step 3 (final step)</a:t>
            </a:r>
          </a:p>
        </p:txBody>
      </p:sp>
      <p:pic>
        <p:nvPicPr>
          <p:cNvPr id="57347" name="Picture 4" descr="Picture 15.png"/>
          <p:cNvPicPr>
            <a:picLocks noChangeAspect="1"/>
          </p:cNvPicPr>
          <p:nvPr/>
        </p:nvPicPr>
        <p:blipFill>
          <a:blip r:embed="rId2"/>
          <a:srcRect/>
          <a:stretch>
            <a:fillRect/>
          </a:stretch>
        </p:blipFill>
        <p:spPr bwMode="auto">
          <a:xfrm>
            <a:off x="0" y="1666875"/>
            <a:ext cx="9144000" cy="352425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58371" name="Picture 3" descr="Picture 25.png"/>
          <p:cNvPicPr>
            <a:picLocks noChangeAspect="1"/>
          </p:cNvPicPr>
          <p:nvPr/>
        </p:nvPicPr>
        <p:blipFill>
          <a:blip r:embed="rId2"/>
          <a:srcRect/>
          <a:stretch>
            <a:fillRect/>
          </a:stretch>
        </p:blipFill>
        <p:spPr bwMode="auto">
          <a:xfrm>
            <a:off x="0" y="728663"/>
            <a:ext cx="9144000" cy="540067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pPr eaLnBrk="1" hangingPunct="1"/>
            <a:r>
              <a:rPr lang="en-US" smtClean="0">
                <a:ea typeface="ＭＳ Ｐゴシック" charset="-128"/>
                <a:cs typeface="ＭＳ Ｐゴシック" charset="-128"/>
              </a:rPr>
              <a:t>Issues</a:t>
            </a:r>
          </a:p>
        </p:txBody>
      </p:sp>
      <p:sp>
        <p:nvSpPr>
          <p:cNvPr id="59395" name="Content Placeholder 3"/>
          <p:cNvSpPr>
            <a:spLocks noGrp="1"/>
          </p:cNvSpPr>
          <p:nvPr>
            <p:ph idx="1"/>
          </p:nvPr>
        </p:nvSpPr>
        <p:spPr/>
        <p:txBody>
          <a:bodyPr/>
          <a:lstStyle/>
          <a:p>
            <a:pPr eaLnBrk="1" hangingPunct="1"/>
            <a:r>
              <a:rPr lang="en-US" smtClean="0">
                <a:ea typeface="ＭＳ Ｐゴシック" charset="-128"/>
                <a:cs typeface="ＭＳ Ｐゴシック" charset="-128"/>
              </a:rPr>
              <a:t>Can be slow</a:t>
            </a:r>
          </a:p>
          <a:p>
            <a:pPr eaLnBrk="1" hangingPunct="1"/>
            <a:r>
              <a:rPr lang="en-US" smtClean="0">
                <a:ea typeface="ＭＳ Ｐゴシック" charset="-128"/>
                <a:cs typeface="ＭＳ Ｐゴシック" charset="-128"/>
              </a:rPr>
              <a:t>Automation (scripting) may be hampered by the need to keep the objective function from ‘blowing up’.  That is, objectives shouldn’t be too far off what was available from earlier steps.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a:t>
            </a:r>
            <a:r>
              <a:rPr lang="en-US" dirty="0" err="1" smtClean="0"/>
              <a:t>PriOpt</a:t>
            </a:r>
            <a:r>
              <a:rPr lang="en-US" dirty="0" smtClean="0"/>
              <a:t>’</a:t>
            </a:r>
            <a:endParaRPr lang="en-US" dirty="0"/>
          </a:p>
        </p:txBody>
      </p:sp>
      <p:sp>
        <p:nvSpPr>
          <p:cNvPr id="3" name="Content Placeholder 2"/>
          <p:cNvSpPr>
            <a:spLocks noGrp="1"/>
          </p:cNvSpPr>
          <p:nvPr>
            <p:ph idx="1"/>
          </p:nvPr>
        </p:nvSpPr>
        <p:spPr/>
        <p:txBody>
          <a:bodyPr/>
          <a:lstStyle/>
          <a:p>
            <a:r>
              <a:rPr lang="en-US" dirty="0" smtClean="0"/>
              <a:t>What if there could be a BIG gain in a lower priority outcome for a small loss in a higher priority outcome?</a:t>
            </a:r>
          </a:p>
          <a:p>
            <a:r>
              <a:rPr lang="en-US" dirty="0" smtClean="0"/>
              <a:t>…the urge to make small changes (‘tweaking’)</a:t>
            </a:r>
          </a:p>
          <a:p>
            <a:r>
              <a:rPr lang="en-US" dirty="0" smtClean="0"/>
              <a:t>Speed…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05000" y="1600200"/>
            <a:ext cx="1752600" cy="10668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1800"/>
              <a:t>Treatment plan </a:t>
            </a:r>
          </a:p>
          <a:p>
            <a:pPr algn="ctr"/>
            <a:r>
              <a:rPr lang="en-US" sz="1800"/>
              <a:t>review only</a:t>
            </a:r>
          </a:p>
        </p:txBody>
      </p:sp>
      <p:sp>
        <p:nvSpPr>
          <p:cNvPr id="18435" name="Rectangle 3"/>
          <p:cNvSpPr>
            <a:spLocks noChangeArrowheads="1"/>
          </p:cNvSpPr>
          <p:nvPr/>
        </p:nvSpPr>
        <p:spPr bwMode="auto">
          <a:xfrm>
            <a:off x="5486400" y="1600200"/>
            <a:ext cx="1752600" cy="10668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1800"/>
              <a:t>Guiding plan </a:t>
            </a:r>
          </a:p>
          <a:p>
            <a:pPr algn="ctr"/>
            <a:r>
              <a:rPr lang="en-US" sz="1800"/>
              <a:t>changes</a:t>
            </a:r>
          </a:p>
        </p:txBody>
      </p:sp>
      <p:sp>
        <p:nvSpPr>
          <p:cNvPr id="18436" name="Text Box 4"/>
          <p:cNvSpPr txBox="1">
            <a:spLocks noChangeArrowheads="1"/>
          </p:cNvSpPr>
          <p:nvPr/>
        </p:nvSpPr>
        <p:spPr bwMode="auto">
          <a:xfrm>
            <a:off x="3200400" y="974725"/>
            <a:ext cx="2579688" cy="369888"/>
          </a:xfrm>
          <a:prstGeom prst="rect">
            <a:avLst/>
          </a:prstGeom>
          <a:noFill/>
          <a:ln w="9525">
            <a:noFill/>
            <a:miter lim="800000"/>
            <a:headEnd/>
            <a:tailEnd/>
          </a:ln>
        </p:spPr>
        <p:txBody>
          <a:bodyPr wrap="none">
            <a:prstTxWarp prst="textNoShape">
              <a:avLst/>
            </a:prstTxWarp>
            <a:spAutoFit/>
          </a:bodyPr>
          <a:lstStyle/>
          <a:p>
            <a:r>
              <a:rPr lang="en-US" sz="1800"/>
              <a:t>NTCP models used for:</a:t>
            </a:r>
          </a:p>
        </p:txBody>
      </p:sp>
      <p:sp>
        <p:nvSpPr>
          <p:cNvPr id="18437" name="Text Box 5"/>
          <p:cNvSpPr txBox="1">
            <a:spLocks noChangeArrowheads="1"/>
          </p:cNvSpPr>
          <p:nvPr/>
        </p:nvSpPr>
        <p:spPr bwMode="auto">
          <a:xfrm>
            <a:off x="4038600" y="2819400"/>
            <a:ext cx="1173163" cy="369888"/>
          </a:xfrm>
          <a:prstGeom prst="rect">
            <a:avLst/>
          </a:prstGeom>
          <a:noFill/>
          <a:ln w="9525">
            <a:noFill/>
            <a:miter lim="800000"/>
            <a:headEnd/>
            <a:tailEnd/>
          </a:ln>
        </p:spPr>
        <p:txBody>
          <a:bodyPr wrap="none">
            <a:prstTxWarp prst="textNoShape">
              <a:avLst/>
            </a:prstTxWarp>
            <a:spAutoFit/>
          </a:bodyPr>
          <a:lstStyle/>
          <a:p>
            <a:r>
              <a:rPr lang="en-US" sz="1800"/>
              <a:t>Requires:</a:t>
            </a:r>
          </a:p>
        </p:txBody>
      </p:sp>
      <p:sp>
        <p:nvSpPr>
          <p:cNvPr id="18438" name="Rectangle 6"/>
          <p:cNvSpPr>
            <a:spLocks noChangeArrowheads="1"/>
          </p:cNvSpPr>
          <p:nvPr/>
        </p:nvSpPr>
        <p:spPr bwMode="auto">
          <a:xfrm>
            <a:off x="1447800" y="3352800"/>
            <a:ext cx="2590800" cy="12954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1800"/>
              <a:t>Prognostic Models:  </a:t>
            </a:r>
          </a:p>
          <a:p>
            <a:pPr algn="ctr"/>
            <a:r>
              <a:rPr lang="en-US" sz="1800"/>
              <a:t>Risk based </a:t>
            </a:r>
          </a:p>
          <a:p>
            <a:pPr algn="ctr"/>
            <a:r>
              <a:rPr lang="en-US" sz="1800"/>
              <a:t>on similarity to </a:t>
            </a:r>
          </a:p>
          <a:p>
            <a:pPr algn="ctr"/>
            <a:r>
              <a:rPr lang="en-US" sz="1800"/>
              <a:t>previous data</a:t>
            </a:r>
          </a:p>
        </p:txBody>
      </p:sp>
      <p:sp>
        <p:nvSpPr>
          <p:cNvPr id="18439" name="Rectangle 7"/>
          <p:cNvSpPr>
            <a:spLocks noChangeArrowheads="1"/>
          </p:cNvSpPr>
          <p:nvPr/>
        </p:nvSpPr>
        <p:spPr bwMode="auto">
          <a:xfrm>
            <a:off x="5334000" y="3352800"/>
            <a:ext cx="2133600" cy="12954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1800"/>
              <a:t>Predictive </a:t>
            </a:r>
          </a:p>
          <a:p>
            <a:pPr algn="ctr"/>
            <a:r>
              <a:rPr lang="en-US" sz="1800"/>
              <a:t>Models: </a:t>
            </a:r>
          </a:p>
          <a:p>
            <a:pPr algn="ctr"/>
            <a:r>
              <a:rPr lang="en-US" sz="1800"/>
              <a:t>Effect of changes </a:t>
            </a:r>
          </a:p>
          <a:p>
            <a:pPr algn="ctr"/>
            <a:r>
              <a:rPr lang="en-US" sz="1800"/>
              <a:t>is known</a:t>
            </a:r>
          </a:p>
        </p:txBody>
      </p:sp>
      <p:sp>
        <p:nvSpPr>
          <p:cNvPr id="18440" name="Line 8"/>
          <p:cNvSpPr>
            <a:spLocks noChangeShapeType="1"/>
          </p:cNvSpPr>
          <p:nvPr/>
        </p:nvSpPr>
        <p:spPr bwMode="auto">
          <a:xfrm>
            <a:off x="3276600" y="5334000"/>
            <a:ext cx="2819400"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8441" name="Text Box 9"/>
          <p:cNvSpPr txBox="1">
            <a:spLocks noChangeArrowheads="1"/>
          </p:cNvSpPr>
          <p:nvPr/>
        </p:nvSpPr>
        <p:spPr bwMode="auto">
          <a:xfrm>
            <a:off x="1431925" y="4913313"/>
            <a:ext cx="2203450" cy="366712"/>
          </a:xfrm>
          <a:prstGeom prst="rect">
            <a:avLst/>
          </a:prstGeom>
          <a:noFill/>
          <a:ln w="9525">
            <a:noFill/>
            <a:miter lim="800000"/>
            <a:headEnd/>
            <a:tailEnd/>
          </a:ln>
        </p:spPr>
        <p:txBody>
          <a:bodyPr wrap="none">
            <a:prstTxWarp prst="textNoShape">
              <a:avLst/>
            </a:prstTxWarp>
            <a:spAutoFit/>
          </a:bodyPr>
          <a:lstStyle/>
          <a:p>
            <a:r>
              <a:rPr lang="en-US" sz="1800"/>
              <a:t>statistically easier…</a:t>
            </a:r>
          </a:p>
        </p:txBody>
      </p:sp>
      <p:sp>
        <p:nvSpPr>
          <p:cNvPr id="18442" name="Text Box 10"/>
          <p:cNvSpPr txBox="1">
            <a:spLocks noChangeArrowheads="1"/>
          </p:cNvSpPr>
          <p:nvPr/>
        </p:nvSpPr>
        <p:spPr bwMode="auto">
          <a:xfrm>
            <a:off x="5721350" y="4876800"/>
            <a:ext cx="2241550" cy="366713"/>
          </a:xfrm>
          <a:prstGeom prst="rect">
            <a:avLst/>
          </a:prstGeom>
          <a:noFill/>
          <a:ln w="9525">
            <a:noFill/>
            <a:miter lim="800000"/>
            <a:headEnd/>
            <a:tailEnd/>
          </a:ln>
        </p:spPr>
        <p:txBody>
          <a:bodyPr wrap="none">
            <a:prstTxWarp prst="textNoShape">
              <a:avLst/>
            </a:prstTxWarp>
            <a:spAutoFit/>
          </a:bodyPr>
          <a:lstStyle/>
          <a:p>
            <a:r>
              <a:rPr lang="en-US" sz="1800"/>
              <a:t>…statistically harder</a:t>
            </a:r>
          </a:p>
        </p:txBody>
      </p:sp>
      <p:sp>
        <p:nvSpPr>
          <p:cNvPr id="18443" name="Line 11"/>
          <p:cNvSpPr>
            <a:spLocks noChangeShapeType="1"/>
          </p:cNvSpPr>
          <p:nvPr/>
        </p:nvSpPr>
        <p:spPr bwMode="auto">
          <a:xfrm>
            <a:off x="2743200" y="2667000"/>
            <a:ext cx="0" cy="6858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8444" name="Line 12"/>
          <p:cNvSpPr>
            <a:spLocks noChangeShapeType="1"/>
          </p:cNvSpPr>
          <p:nvPr/>
        </p:nvSpPr>
        <p:spPr bwMode="auto">
          <a:xfrm>
            <a:off x="6400800" y="2667000"/>
            <a:ext cx="0" cy="6858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8445" name="Text Box 13"/>
          <p:cNvSpPr txBox="1">
            <a:spLocks noChangeArrowheads="1"/>
          </p:cNvSpPr>
          <p:nvPr/>
        </p:nvSpPr>
        <p:spPr bwMode="auto">
          <a:xfrm>
            <a:off x="5530850" y="5486400"/>
            <a:ext cx="2493963" cy="369888"/>
          </a:xfrm>
          <a:prstGeom prst="rect">
            <a:avLst/>
          </a:prstGeom>
          <a:noFill/>
          <a:ln w="9525">
            <a:noFill/>
            <a:miter lim="800000"/>
            <a:headEnd/>
            <a:tailEnd/>
          </a:ln>
        </p:spPr>
        <p:txBody>
          <a:bodyPr wrap="none">
            <a:prstTxWarp prst="textNoShape">
              <a:avLst/>
            </a:prstTxWarp>
            <a:spAutoFit/>
          </a:bodyPr>
          <a:lstStyle/>
          <a:p>
            <a:r>
              <a:rPr lang="en-US" sz="1800"/>
              <a:t>…usually not available</a:t>
            </a:r>
          </a:p>
        </p:txBody>
      </p:sp>
      <p:sp>
        <p:nvSpPr>
          <p:cNvPr id="18446" name="Text Box 14"/>
          <p:cNvSpPr txBox="1">
            <a:spLocks noChangeArrowheads="1"/>
          </p:cNvSpPr>
          <p:nvPr/>
        </p:nvSpPr>
        <p:spPr bwMode="auto">
          <a:xfrm>
            <a:off x="1295400" y="5486400"/>
            <a:ext cx="3006725" cy="369888"/>
          </a:xfrm>
          <a:prstGeom prst="rect">
            <a:avLst/>
          </a:prstGeom>
          <a:noFill/>
          <a:ln w="9525">
            <a:noFill/>
            <a:miter lim="800000"/>
            <a:headEnd/>
            <a:tailEnd/>
          </a:ln>
        </p:spPr>
        <p:txBody>
          <a:bodyPr wrap="none">
            <a:prstTxWarp prst="textNoShape">
              <a:avLst/>
            </a:prstTxWarp>
            <a:spAutoFit/>
          </a:bodyPr>
          <a:lstStyle/>
          <a:p>
            <a:r>
              <a:rPr lang="en-US" sz="1800"/>
              <a:t>much relevant data today…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The NTCP/TCP development spiral</a:t>
            </a:r>
          </a:p>
        </p:txBody>
      </p:sp>
      <p:sp>
        <p:nvSpPr>
          <p:cNvPr id="20483" name="AutoShape 5"/>
          <p:cNvSpPr>
            <a:spLocks noChangeArrowheads="1"/>
          </p:cNvSpPr>
          <p:nvPr/>
        </p:nvSpPr>
        <p:spPr bwMode="auto">
          <a:xfrm>
            <a:off x="6248400" y="2257425"/>
            <a:ext cx="990600" cy="2743200"/>
          </a:xfrm>
          <a:prstGeom prst="curvedLeftArrow">
            <a:avLst>
              <a:gd name="adj1" fmla="val 55385"/>
              <a:gd name="adj2" fmla="val 110769"/>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0484" name="AutoShape 6"/>
          <p:cNvSpPr>
            <a:spLocks noChangeArrowheads="1"/>
          </p:cNvSpPr>
          <p:nvPr/>
        </p:nvSpPr>
        <p:spPr bwMode="auto">
          <a:xfrm rot="10800000">
            <a:off x="1905000" y="2028825"/>
            <a:ext cx="990600" cy="2743200"/>
          </a:xfrm>
          <a:prstGeom prst="curvedLeftArrow">
            <a:avLst>
              <a:gd name="adj1" fmla="val 55385"/>
              <a:gd name="adj2" fmla="val 110769"/>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0485" name="Text Box 7"/>
          <p:cNvSpPr txBox="1">
            <a:spLocks noChangeArrowheads="1"/>
          </p:cNvSpPr>
          <p:nvPr/>
        </p:nvSpPr>
        <p:spPr bwMode="auto">
          <a:xfrm>
            <a:off x="3276600" y="4086225"/>
            <a:ext cx="2720975" cy="1552575"/>
          </a:xfrm>
          <a:prstGeom prst="rect">
            <a:avLst/>
          </a:prstGeom>
          <a:noFill/>
          <a:ln w="9525">
            <a:noFill/>
            <a:miter lim="800000"/>
            <a:headEnd/>
            <a:tailEnd/>
          </a:ln>
        </p:spPr>
        <p:txBody>
          <a:bodyPr wrap="none">
            <a:prstTxWarp prst="textNoShape">
              <a:avLst/>
            </a:prstTxWarp>
            <a:spAutoFit/>
          </a:bodyPr>
          <a:lstStyle/>
          <a:p>
            <a:r>
              <a:rPr lang="en-US"/>
              <a:t>Fitting including: </a:t>
            </a:r>
          </a:p>
          <a:p>
            <a:r>
              <a:rPr lang="en-US"/>
              <a:t>New patient cohorts/</a:t>
            </a:r>
          </a:p>
          <a:p>
            <a:r>
              <a:rPr lang="en-US"/>
              <a:t>New Tx factors/</a:t>
            </a:r>
          </a:p>
          <a:p>
            <a:r>
              <a:rPr lang="en-US"/>
              <a:t>Refined models/</a:t>
            </a:r>
          </a:p>
        </p:txBody>
      </p:sp>
      <p:sp>
        <p:nvSpPr>
          <p:cNvPr id="20486" name="Text Box 8"/>
          <p:cNvSpPr txBox="1">
            <a:spLocks noChangeArrowheads="1"/>
          </p:cNvSpPr>
          <p:nvPr/>
        </p:nvSpPr>
        <p:spPr bwMode="auto">
          <a:xfrm>
            <a:off x="3048000" y="1952625"/>
            <a:ext cx="3014663" cy="822325"/>
          </a:xfrm>
          <a:prstGeom prst="rect">
            <a:avLst/>
          </a:prstGeom>
          <a:noFill/>
          <a:ln w="9525">
            <a:noFill/>
            <a:miter lim="800000"/>
            <a:headEnd/>
            <a:tailEnd/>
          </a:ln>
        </p:spPr>
        <p:txBody>
          <a:bodyPr wrap="none">
            <a:prstTxWarp prst="textNoShape">
              <a:avLst/>
            </a:prstTxWarp>
            <a:spAutoFit/>
          </a:bodyPr>
          <a:lstStyle/>
          <a:p>
            <a:r>
              <a:rPr lang="en-US"/>
              <a:t>Prospective validation/</a:t>
            </a:r>
          </a:p>
          <a:p>
            <a:r>
              <a:rPr lang="en-US"/>
              <a:t>characterization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2.5|8"/>
</p:tagLst>
</file>

<file path=ppt/theme/theme1.xml><?xml version="1.0" encoding="utf-8"?>
<a:theme xmlns:a="http://schemas.openxmlformats.org/drawingml/2006/main" name="deasy cambria gra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deasy cambria gray template.potx</Template>
  <TotalTime>464</TotalTime>
  <Words>3402</Words>
  <Application>Microsoft Macintosh PowerPoint</Application>
  <PresentationFormat>On-screen Show (4:3)</PresentationFormat>
  <Paragraphs>483</Paragraphs>
  <Slides>79</Slides>
  <Notes>33</Notes>
  <HiddenSlides>0</HiddenSlides>
  <MMClips>0</MMClips>
  <ScaleCrop>false</ScaleCrop>
  <HeadingPairs>
    <vt:vector size="8" baseType="variant">
      <vt:variant>
        <vt:lpstr>Design Template</vt:lpstr>
      </vt:variant>
      <vt:variant>
        <vt:i4>1</vt:i4>
      </vt:variant>
      <vt:variant>
        <vt:lpstr>Links</vt:lpstr>
      </vt:variant>
      <vt:variant>
        <vt:i4>4</vt:i4>
      </vt:variant>
      <vt:variant>
        <vt:lpstr>Embedded OLE Servers</vt:lpstr>
      </vt:variant>
      <vt:variant>
        <vt:i4>2</vt:i4>
      </vt:variant>
      <vt:variant>
        <vt:lpstr>Slide Titles</vt:lpstr>
      </vt:variant>
      <vt:variant>
        <vt:i4>79</vt:i4>
      </vt:variant>
    </vt:vector>
  </HeadingPairs>
  <TitlesOfParts>
    <vt:vector size="86" baseType="lpstr">
      <vt:lpstr>deasy cambria gray template</vt:lpstr>
      <vt:lpstr>???</vt:lpstr>
      <vt:lpstr>???</vt:lpstr>
      <vt:lpstr>???</vt:lpstr>
      <vt:lpstr>???</vt:lpstr>
      <vt:lpstr>Equation</vt:lpstr>
      <vt:lpstr>Document</vt:lpstr>
      <vt:lpstr>Computational challenges in RTP treatment planning:  setting the stage</vt:lpstr>
      <vt:lpstr>Overview</vt:lpstr>
      <vt:lpstr>Treatment planning:  underpinnings Outcomes and models</vt:lpstr>
      <vt:lpstr>The ‘Planning Target Volume’: add margins around suspected disease for uncertainty with respect to anatomy + geometric motion + geometrical uncertainty + possible gross disease.  Give this the full dose right out to the edge.      Also stands for ‘Poor Tradeoff Volume’</vt:lpstr>
      <vt:lpstr>Problems with the PTV concept</vt:lpstr>
      <vt:lpstr>Instead…</vt:lpstr>
      <vt:lpstr>Planning objective functions</vt:lpstr>
      <vt:lpstr>Slide 8</vt:lpstr>
      <vt:lpstr>The NTCP/TCP development spiral</vt:lpstr>
      <vt:lpstr>Slide 10</vt:lpstr>
      <vt:lpstr>Slide 11</vt:lpstr>
      <vt:lpstr>Slide 12</vt:lpstr>
      <vt:lpstr>Slide 13</vt:lpstr>
      <vt:lpstr>Are IMRT rectal dose-volume limits a problem?</vt:lpstr>
      <vt:lpstr>Slide 15</vt:lpstr>
      <vt:lpstr>Slide 16</vt:lpstr>
      <vt:lpstr>Slide 17</vt:lpstr>
      <vt:lpstr>Slide 18</vt:lpstr>
      <vt:lpstr>Slide 19</vt:lpstr>
      <vt:lpstr>The impact of model parameter uncertainties on NTCP predictions</vt:lpstr>
      <vt:lpstr>Slide 21</vt:lpstr>
      <vt:lpstr>What is the true model?</vt:lpstr>
      <vt:lpstr>Slide 23</vt:lpstr>
      <vt:lpstr>Dose-volume constraints</vt:lpstr>
      <vt:lpstr>Illustration of DVH ‘warping’ by a dose-volume constraint</vt:lpstr>
      <vt:lpstr>Additional problems with using traditional dose-volume constraints in IMRT optimization</vt:lpstr>
      <vt:lpstr>Solution: mean-tail-dose</vt:lpstr>
      <vt:lpstr>Solution: generalized equivalent uniform dose (gEUD)</vt:lpstr>
      <vt:lpstr>Benefits of gEUD</vt:lpstr>
      <vt:lpstr>Dissertation work:  Determining value of replacement candidates</vt:lpstr>
      <vt:lpstr>Correlations between gEUD/MOH/MOC and DV metrics </vt:lpstr>
      <vt:lpstr>Correlation between  dose-volume metrics and gEUD</vt:lpstr>
      <vt:lpstr>Correlation between dose-volume metrics and mean-tail-dose</vt:lpstr>
      <vt:lpstr>Correlations between gEUD/MOH/MOC and DV metrics </vt:lpstr>
      <vt:lpstr>Correlation between  dose-volume metrics and gEUD</vt:lpstr>
      <vt:lpstr>Correlation between dose-volume metrics and mean-tail-dose</vt:lpstr>
      <vt:lpstr>What about tumor control probability?</vt:lpstr>
      <vt:lpstr>Slide 38</vt:lpstr>
      <vt:lpstr> How can we get there? The desirables:  what we need </vt:lpstr>
      <vt:lpstr>Slide 40</vt:lpstr>
      <vt:lpstr>Slide 41</vt:lpstr>
      <vt:lpstr> How can we get there? Our approach   (many following slides from Vanessa Clark’s dissertation with supervisor Yixin Chen) </vt:lpstr>
      <vt:lpstr>Slide 43</vt:lpstr>
      <vt:lpstr>Previous work using hierarchical methods for IMRT optimization</vt:lpstr>
      <vt:lpstr>This work</vt:lpstr>
      <vt:lpstr>Slide 46</vt:lpstr>
      <vt:lpstr>Prostate results</vt:lpstr>
      <vt:lpstr>Results summary</vt:lpstr>
      <vt:lpstr>Chapter 4:  Comparison of prioritized prescription optimization with current clinical results</vt:lpstr>
      <vt:lpstr>Background: Clinical comparisons</vt:lpstr>
      <vt:lpstr>Formulation</vt:lpstr>
      <vt:lpstr>System Integration</vt:lpstr>
      <vt:lpstr>Experiment datasets</vt:lpstr>
      <vt:lpstr>Example result</vt:lpstr>
      <vt:lpstr>Dose distributions  for example result</vt:lpstr>
      <vt:lpstr>Priopt vs. Pinnacle for one case</vt:lpstr>
      <vt:lpstr>Clinical criteria comparison</vt:lpstr>
      <vt:lpstr>Difference between our method and clinical for all cases</vt:lpstr>
      <vt:lpstr>The concept of ‘slip’</vt:lpstr>
      <vt:lpstr>Slip tradeoff graph</vt:lpstr>
      <vt:lpstr>Slide 61</vt:lpstr>
      <vt:lpstr>Prioritized planning within Pinnacle</vt:lpstr>
      <vt:lpstr>Pinnacle has…</vt:lpstr>
      <vt:lpstr>Slide 64</vt:lpstr>
      <vt:lpstr>Slide 65</vt:lpstr>
      <vt:lpstr>Required planning objectives [1/3]</vt:lpstr>
      <vt:lpstr>Slide 67</vt:lpstr>
      <vt:lpstr>Slide 68</vt:lpstr>
      <vt:lpstr>PriOpt, Step 1</vt:lpstr>
      <vt:lpstr>PriOpt, Step 2</vt:lpstr>
      <vt:lpstr>PriOpt, Step 3 (last step)</vt:lpstr>
      <vt:lpstr>Slow!</vt:lpstr>
      <vt:lpstr>Slide 73</vt:lpstr>
      <vt:lpstr>Slide 74</vt:lpstr>
      <vt:lpstr>Prostate objectives</vt:lpstr>
      <vt:lpstr>Prostate PriOpt Step 3 (final step)</vt:lpstr>
      <vt:lpstr>Slide 77</vt:lpstr>
      <vt:lpstr>Issues</vt:lpstr>
      <vt:lpstr>Problems with ‘PriOpt’</vt:lpstr>
    </vt:vector>
  </TitlesOfParts>
  <Company>MSKCC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Deasy</dc:creator>
  <cp:lastModifiedBy>Joseph Deasy</cp:lastModifiedBy>
  <cp:revision>15</cp:revision>
  <dcterms:created xsi:type="dcterms:W3CDTF">2011-03-19T00:23:08Z</dcterms:created>
  <dcterms:modified xsi:type="dcterms:W3CDTF">2011-03-19T00:24:00Z</dcterms:modified>
</cp:coreProperties>
</file>