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58" r:id="rId3"/>
    <p:sldId id="371" r:id="rId4"/>
    <p:sldId id="372" r:id="rId5"/>
    <p:sldId id="346" r:id="rId6"/>
    <p:sldId id="289" r:id="rId7"/>
    <p:sldId id="373" r:id="rId8"/>
    <p:sldId id="258" r:id="rId9"/>
    <p:sldId id="259" r:id="rId10"/>
    <p:sldId id="260" r:id="rId11"/>
    <p:sldId id="261" r:id="rId12"/>
    <p:sldId id="374" r:id="rId13"/>
    <p:sldId id="290" r:id="rId14"/>
    <p:sldId id="293" r:id="rId15"/>
    <p:sldId id="368" r:id="rId16"/>
    <p:sldId id="375" r:id="rId17"/>
    <p:sldId id="376" r:id="rId18"/>
    <p:sldId id="377" r:id="rId19"/>
    <p:sldId id="378" r:id="rId20"/>
    <p:sldId id="353" r:id="rId21"/>
    <p:sldId id="379" r:id="rId22"/>
    <p:sldId id="381" r:id="rId23"/>
    <p:sldId id="367" r:id="rId24"/>
    <p:sldId id="354" r:id="rId25"/>
    <p:sldId id="364" r:id="rId26"/>
    <p:sldId id="366" r:id="rId27"/>
    <p:sldId id="288" r:id="rId28"/>
    <p:sldId id="294" r:id="rId29"/>
    <p:sldId id="295" r:id="rId30"/>
    <p:sldId id="324" r:id="rId31"/>
    <p:sldId id="325" r:id="rId32"/>
    <p:sldId id="335" r:id="rId33"/>
    <p:sldId id="315" r:id="rId34"/>
    <p:sldId id="336" r:id="rId35"/>
    <p:sldId id="328" r:id="rId36"/>
    <p:sldId id="329" r:id="rId37"/>
    <p:sldId id="337" r:id="rId38"/>
    <p:sldId id="331" r:id="rId39"/>
    <p:sldId id="332" r:id="rId40"/>
    <p:sldId id="333" r:id="rId41"/>
    <p:sldId id="334" r:id="rId42"/>
    <p:sldId id="280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94656"/>
  </p:normalViewPr>
  <p:slideViewPr>
    <p:cSldViewPr>
      <p:cViewPr varScale="1">
        <p:scale>
          <a:sx n="112" d="100"/>
          <a:sy n="112" d="100"/>
        </p:scale>
        <p:origin x="7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3017E-7A51-44CE-9672-B70338D0CA88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AA55F-D7CE-4B81-AD61-EC8ACDE88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08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770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1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02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76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76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6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1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36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49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AA55F-D7CE-4B81-AD61-EC8ACDE88DF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57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33" y="1859773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66"/>
            <a:ext cx="609600" cy="365125"/>
          </a:xfrm>
        </p:spPr>
        <p:txBody>
          <a:bodyPr/>
          <a:lstStyle/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4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FB906D-FA39-4D3C-AEA5-7BE8C7DEBA39}" type="datetimeFigureOut">
              <a:rPr lang="zh-CN" altLang="en-US" smtClean="0"/>
              <a:pPr/>
              <a:t>2023/12/4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6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6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25B37F-4044-434A-A3C5-4D32FF3B36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Nonlinear dynamics of forced baroclinic critical layers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32712"/>
          </a:xfrm>
        </p:spPr>
        <p:txBody>
          <a:bodyPr>
            <a:normAutofit fontScale="92500" lnSpcReduction="20000"/>
          </a:bodyPr>
          <a:lstStyle/>
          <a:p>
            <a:endParaRPr lang="en-US" altLang="zh-CN" dirty="0"/>
          </a:p>
          <a:p>
            <a:pPr algn="ctr"/>
            <a:r>
              <a:rPr lang="en-US" altLang="zh-CN" dirty="0"/>
              <a:t>Chen Wang</a:t>
            </a:r>
          </a:p>
          <a:p>
            <a:pPr algn="ctr"/>
            <a:r>
              <a:rPr lang="en-US" altLang="zh-CN" sz="1800" dirty="0"/>
              <a:t>Beijing Normal University</a:t>
            </a:r>
          </a:p>
          <a:p>
            <a:pPr algn="ctr"/>
            <a:r>
              <a:rPr lang="en-US" altLang="zh-CN" sz="1800" dirty="0"/>
              <a:t>Beijing Normal University – Hong Kong Baptist University International College</a:t>
            </a:r>
          </a:p>
          <a:p>
            <a:pPr algn="ctr"/>
            <a:r>
              <a:rPr lang="en-US" altLang="zh-CN" sz="1800" dirty="0"/>
              <a:t>wangchen@uic.edu.cn</a:t>
            </a:r>
          </a:p>
          <a:p>
            <a:pPr algn="ctr"/>
            <a:endParaRPr lang="en-US" altLang="zh-CN" sz="1800" dirty="0"/>
          </a:p>
          <a:p>
            <a:pPr algn="ctr"/>
            <a:r>
              <a:rPr lang="en-US" altLang="zh-CN" dirty="0"/>
              <a:t>Neil </a:t>
            </a:r>
            <a:r>
              <a:rPr lang="en-US" altLang="zh-CN" dirty="0" err="1"/>
              <a:t>Balmforth</a:t>
            </a:r>
            <a:endParaRPr lang="en-US" altLang="zh-CN" dirty="0"/>
          </a:p>
          <a:p>
            <a:pPr algn="ctr"/>
            <a:r>
              <a:rPr lang="en-US" altLang="zh-CN" sz="1800" dirty="0"/>
              <a:t>University of British Columbia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Linear waves in shear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Forcing establishes steady waves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Baroclinic critical levels: </a:t>
            </a:r>
          </a:p>
          <a:p>
            <a:pPr marL="0" indent="0">
              <a:buNone/>
            </a:pPr>
            <a:r>
              <a:rPr lang="en-US" sz="2200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09" y="2420888"/>
            <a:ext cx="7039442" cy="400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821" y="2928330"/>
            <a:ext cx="6519405" cy="75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753" y="2420890"/>
            <a:ext cx="841250" cy="379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3" y="4387092"/>
            <a:ext cx="4782675" cy="1798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9" y="3801656"/>
            <a:ext cx="1028565" cy="313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A1223-48BB-A14F-B9BB-AF9332A1E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437112"/>
            <a:ext cx="1944216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6937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Linear critical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15192"/>
          </a:xfrm>
        </p:spPr>
        <p:txBody>
          <a:bodyPr>
            <a:normAutofit/>
          </a:bodyPr>
          <a:lstStyle/>
          <a:p>
            <a:r>
              <a:rPr lang="en-US" sz="2200" dirty="0"/>
              <a:t>Time-dependent solution in the critical layer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2"/>
            <a:endParaRPr lang="en-US" sz="1700" dirty="0"/>
          </a:p>
          <a:p>
            <a:pPr lvl="6"/>
            <a:endParaRPr lang="en-US" sz="1200" dirty="0"/>
          </a:p>
          <a:p>
            <a:pPr marL="0" indent="0">
              <a:buNone/>
            </a:pPr>
            <a:r>
              <a:rPr lang="en-US" sz="2200" dirty="0"/>
              <a:t>	</a:t>
            </a:r>
          </a:p>
          <a:p>
            <a:pPr lvl="1"/>
            <a:r>
              <a:rPr lang="en-US" sz="2000" dirty="0"/>
              <a:t>Secular growth</a:t>
            </a:r>
          </a:p>
          <a:p>
            <a:pPr lvl="1"/>
            <a:r>
              <a:rPr lang="en-US" sz="2000" dirty="0"/>
              <a:t>Decreasing thickness</a:t>
            </a:r>
          </a:p>
          <a:p>
            <a:r>
              <a:rPr lang="en-US" sz="2200" dirty="0"/>
              <a:t>Mechanism of growth</a:t>
            </a:r>
          </a:p>
          <a:p>
            <a:pPr lvl="1"/>
            <a:r>
              <a:rPr lang="en-US" sz="2000" dirty="0"/>
              <a:t>Internal gravity wave </a:t>
            </a:r>
          </a:p>
          <a:p>
            <a:pPr lvl="1"/>
            <a:r>
              <a:rPr lang="en-US" sz="2000" dirty="0"/>
              <a:t>External forcing</a:t>
            </a:r>
          </a:p>
          <a:p>
            <a:pPr lvl="1"/>
            <a:r>
              <a:rPr lang="en-US" sz="2000" dirty="0"/>
              <a:t>Their resonance results in the growth </a:t>
            </a:r>
          </a:p>
          <a:p>
            <a:pPr marL="393192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21" y="4464567"/>
            <a:ext cx="1440160" cy="404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FF405-6C49-C34E-9EBA-EE14FA01A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980" y="4225133"/>
            <a:ext cx="784052" cy="283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2AE4C-26B8-4040-A896-DCFA06307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27" y="2060848"/>
            <a:ext cx="6938349" cy="3791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C945C-1A0E-3942-8294-70557B87F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522" y="2529171"/>
            <a:ext cx="2209478" cy="796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36A8FA-4005-5843-9BFD-92D76106F9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902" b="-5316"/>
          <a:stretch/>
        </p:blipFill>
        <p:spPr>
          <a:xfrm>
            <a:off x="2899913" y="3351244"/>
            <a:ext cx="3453430" cy="662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AAACB-3EF4-1D45-AE8A-FDB1DB8A16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2754184"/>
            <a:ext cx="1675922" cy="315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15FA28-2168-4040-80DD-4F7D14FB20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1778" y="5232528"/>
            <a:ext cx="1283272" cy="364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1FC01-DF8F-4BE5-9D68-830F53244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7824" y="5661248"/>
            <a:ext cx="807991" cy="314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37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6937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Linear critical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15192"/>
          </a:xfrm>
        </p:spPr>
        <p:txBody>
          <a:bodyPr>
            <a:normAutofit/>
          </a:bodyPr>
          <a:lstStyle/>
          <a:p>
            <a:r>
              <a:rPr lang="en-US" sz="2200" dirty="0"/>
              <a:t>Conservation of potential vorticity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Vorticity grows in a similar manner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2"/>
            <a:endParaRPr lang="en-US" sz="1700" dirty="0"/>
          </a:p>
          <a:p>
            <a:pPr lvl="6"/>
            <a:endParaRPr lang="en-US" sz="1200" dirty="0"/>
          </a:p>
          <a:p>
            <a:pPr marL="0" indent="0">
              <a:buNone/>
            </a:pPr>
            <a:r>
              <a:rPr lang="en-US" sz="2200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36A8FA-4005-5843-9BFD-92D76106F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902" b="-5316"/>
          <a:stretch/>
        </p:blipFill>
        <p:spPr>
          <a:xfrm>
            <a:off x="2699792" y="2699792"/>
            <a:ext cx="3453430" cy="662404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A1928EE-782C-1424-FDE2-F1BB10EA9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154142"/>
            <a:ext cx="3441594" cy="304877"/>
          </a:xfrm>
          <a:prstGeom prst="rect">
            <a:avLst/>
          </a:prstGeom>
        </p:spPr>
      </p:pic>
      <p:pic>
        <p:nvPicPr>
          <p:cNvPr id="17" name="Picture 16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69A54713-3810-9AE9-AE47-6656B06D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" b="48431"/>
          <a:stretch/>
        </p:blipFill>
        <p:spPr>
          <a:xfrm>
            <a:off x="2339752" y="4343432"/>
            <a:ext cx="4679088" cy="1080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88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 Mean-flow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648"/>
            <a:ext cx="8229600" cy="5193704"/>
          </a:xfrm>
        </p:spPr>
        <p:txBody>
          <a:bodyPr>
            <a:normAutofit/>
          </a:bodyPr>
          <a:lstStyle/>
          <a:p>
            <a:r>
              <a:rPr lang="en-US" sz="2000" dirty="0"/>
              <a:t>Mean flow driven by the forced wave</a:t>
            </a:r>
          </a:p>
          <a:p>
            <a:endParaRPr lang="en-US" sz="2200" dirty="0"/>
          </a:p>
          <a:p>
            <a:endParaRPr lang="en-US" sz="2200" dirty="0"/>
          </a:p>
          <a:p>
            <a:pPr lvl="8"/>
            <a:endParaRPr lang="en-US" sz="10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lvl="8"/>
            <a:endParaRPr lang="en-US" sz="1000" dirty="0"/>
          </a:p>
          <a:p>
            <a:r>
              <a:rPr lang="en-US" sz="2000" dirty="0"/>
              <a:t>Vorticity </a:t>
            </a:r>
            <a:r>
              <a:rPr lang="en-US" altLang="zh-CN" sz="2000" dirty="0"/>
              <a:t>field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8"/>
            <a:endParaRPr lang="en-US" sz="800" dirty="0"/>
          </a:p>
          <a:p>
            <a:r>
              <a:rPr lang="en-US" sz="2000" dirty="0"/>
              <a:t>Harmonics remain weak</a:t>
            </a:r>
          </a:p>
          <a:p>
            <a:endParaRPr lang="en-US" sz="20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8"/>
            <a:endParaRPr lang="en-US" sz="1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1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F6246D-D4DF-6D4A-B88F-8E18A3DA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661248"/>
            <a:ext cx="2023198" cy="621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EA126E-6889-114E-8DD9-A086166EA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03" y="1795308"/>
            <a:ext cx="7096766" cy="791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D7C550-A64D-D646-B71F-225B1406B9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77" b="-2549"/>
          <a:stretch/>
        </p:blipFill>
        <p:spPr>
          <a:xfrm>
            <a:off x="2771800" y="3140968"/>
            <a:ext cx="3240361" cy="621655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C039EF-915A-3D07-4BA1-BD9114CD81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74904" y="4149080"/>
            <a:ext cx="5305408" cy="1220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1A114-55E1-38F2-8BB0-B5EDF9E60E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259" b="-2549"/>
          <a:stretch/>
        </p:blipFill>
        <p:spPr>
          <a:xfrm>
            <a:off x="3059832" y="2540469"/>
            <a:ext cx="3026013" cy="6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2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to full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sz="2200" dirty="0"/>
              <a:t>Good agreements </a:t>
            </a:r>
            <a:r>
              <a:rPr lang="en-US" sz="2000" dirty="0"/>
              <a:t>in</a:t>
            </a:r>
            <a:r>
              <a:rPr lang="en-US" sz="2200" dirty="0"/>
              <a:t> early evolution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6"/>
            <a:endParaRPr lang="en-US" sz="1200" dirty="0"/>
          </a:p>
          <a:p>
            <a:pPr lvl="8"/>
            <a:endParaRPr lang="en-US" sz="1000" dirty="0"/>
          </a:p>
          <a:p>
            <a:r>
              <a:rPr lang="en-US" sz="2000" dirty="0"/>
              <a:t>Subsequent nonlinear dynamics</a:t>
            </a:r>
          </a:p>
          <a:p>
            <a:pPr lvl="1"/>
            <a:r>
              <a:rPr lang="en-US" sz="1800" dirty="0"/>
              <a:t>Nonlinear feedback to fundamental wave</a:t>
            </a:r>
          </a:p>
          <a:p>
            <a:pPr lvl="1"/>
            <a:r>
              <a:rPr lang="en-US" sz="1800" dirty="0"/>
              <a:t>Secondary instability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8"/>
          <p:cNvSpPr/>
          <p:nvPr/>
        </p:nvSpPr>
        <p:spPr>
          <a:xfrm>
            <a:off x="1945568" y="4437112"/>
            <a:ext cx="536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Numerical simulation for the evolution of vorticity field, Wang (2016)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C35F89-B550-E042-8233-726A09D0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501008"/>
            <a:ext cx="3024336" cy="7978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DE5175-9362-F64E-9DCE-A3A17FB29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77" y="2633216"/>
            <a:ext cx="3051499" cy="797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432099-897B-004D-96F1-0B4568EEE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633216"/>
            <a:ext cx="3051499" cy="797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F224BC-BD00-3141-95B9-EAA8DEE61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477" y="3501008"/>
            <a:ext cx="3051499" cy="797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4C4D5-A916-03FC-079A-AF0848A3CA41}"/>
              </a:ext>
            </a:extLst>
          </p:cNvPr>
          <p:cNvSpPr txBox="1"/>
          <p:nvPr/>
        </p:nvSpPr>
        <p:spPr>
          <a:xfrm>
            <a:off x="35496" y="6176337"/>
            <a:ext cx="92890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1045"/>
            <a:r>
              <a:rPr lang="en-U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Wang C. and </a:t>
            </a:r>
            <a:r>
              <a:rPr lang="en-US" sz="12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Balmforth</a:t>
            </a:r>
            <a:r>
              <a:rPr lang="en-U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 N. 2021 Nonlinear dynamics of forced baroclinic critical layers II,</a:t>
            </a:r>
            <a:r>
              <a:rPr lang="en-GB" sz="1200" dirty="0">
                <a:solidFill>
                  <a:srgbClr val="5959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J. Fluid Mech.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917, A48.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5E2A4-B5FB-B14F-3F58-2501001C3027}"/>
              </a:ext>
            </a:extLst>
          </p:cNvPr>
          <p:cNvSpPr txBox="1"/>
          <p:nvPr/>
        </p:nvSpPr>
        <p:spPr>
          <a:xfrm>
            <a:off x="35496" y="5960313"/>
            <a:ext cx="92890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1045"/>
            <a:r>
              <a:rPr lang="en-U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Wang C. and </a:t>
            </a:r>
            <a:r>
              <a:rPr lang="en-US" sz="12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Balmforth</a:t>
            </a:r>
            <a:r>
              <a:rPr lang="en-U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 N. 2021 Nonlinear dynamics of forced baroclinic critical layers,</a:t>
            </a:r>
            <a:r>
              <a:rPr lang="en-GB" sz="1200" dirty="0">
                <a:solidFill>
                  <a:srgbClr val="5959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J. Fluid Mech.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883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A12.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0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to full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sz="2200" dirty="0"/>
              <a:t>Good agreements </a:t>
            </a:r>
            <a:r>
              <a:rPr lang="en-US" sz="2000" dirty="0"/>
              <a:t>in</a:t>
            </a:r>
            <a:r>
              <a:rPr lang="en-US" sz="2200" dirty="0"/>
              <a:t> early evolution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6"/>
            <a:endParaRPr lang="en-US" sz="1200" dirty="0"/>
          </a:p>
          <a:p>
            <a:pPr lvl="8"/>
            <a:endParaRPr lang="en-US" sz="1000" dirty="0"/>
          </a:p>
          <a:p>
            <a:r>
              <a:rPr lang="en-US" sz="2000" dirty="0"/>
              <a:t>Subsequent nonlinear dynamics</a:t>
            </a:r>
          </a:p>
          <a:p>
            <a:pPr lvl="1"/>
            <a:r>
              <a:rPr lang="en-US" sz="1800" dirty="0"/>
              <a:t>Nonlinear feedback to fundamental wave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Secondary instability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8"/>
          <p:cNvSpPr/>
          <p:nvPr/>
        </p:nvSpPr>
        <p:spPr>
          <a:xfrm>
            <a:off x="1945568" y="4437112"/>
            <a:ext cx="536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Numerical simulation for the evolution of vorticity field, Wang (2016)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C35F89-B550-E042-8233-726A09D0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501008"/>
            <a:ext cx="3024336" cy="7978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DE5175-9362-F64E-9DCE-A3A17FB29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77" y="2633216"/>
            <a:ext cx="3051499" cy="797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432099-897B-004D-96F1-0B4568EEE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633216"/>
            <a:ext cx="3051499" cy="797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F224BC-BD00-3141-95B9-EAA8DEE61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477" y="3501008"/>
            <a:ext cx="3051499" cy="797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4C4D5-A916-03FC-079A-AF0848A3CA41}"/>
              </a:ext>
            </a:extLst>
          </p:cNvPr>
          <p:cNvSpPr txBox="1"/>
          <p:nvPr/>
        </p:nvSpPr>
        <p:spPr>
          <a:xfrm>
            <a:off x="35496" y="6176337"/>
            <a:ext cx="92890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1045"/>
            <a:r>
              <a:rPr lang="en-U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Wang C. and </a:t>
            </a:r>
            <a:r>
              <a:rPr lang="en-US" sz="12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Balmforth</a:t>
            </a:r>
            <a:r>
              <a:rPr lang="en-U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 N. 2021 Nonlinear dynamics of forced baroclinic critical layers II,</a:t>
            </a:r>
            <a:r>
              <a:rPr lang="en-GB" sz="1200" dirty="0">
                <a:solidFill>
                  <a:srgbClr val="5959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J. Fluid Mech.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917, A48.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5E2A4-B5FB-B14F-3F58-2501001C3027}"/>
              </a:ext>
            </a:extLst>
          </p:cNvPr>
          <p:cNvSpPr txBox="1"/>
          <p:nvPr/>
        </p:nvSpPr>
        <p:spPr>
          <a:xfrm>
            <a:off x="35496" y="5960313"/>
            <a:ext cx="92890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1045"/>
            <a:r>
              <a:rPr lang="en-U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Wang C. and </a:t>
            </a:r>
            <a:r>
              <a:rPr lang="en-US" sz="12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Balmforth</a:t>
            </a:r>
            <a:r>
              <a:rPr lang="en-U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 N. 2021 Nonlinear dynamics of forced baroclinic critical layers,</a:t>
            </a:r>
            <a:r>
              <a:rPr lang="en-GB" sz="1200" dirty="0">
                <a:solidFill>
                  <a:srgbClr val="5959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J. Fluid Mech.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883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A12.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9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C7E2-2751-8945-9D8E-951D485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ctr"/>
            <a:r>
              <a:rPr lang="en-US"/>
              <a:t>Secondary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2A00D-DA08-AA4B-A186-6FCE811A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0160"/>
            <a:ext cx="8229600" cy="4389120"/>
          </a:xfrm>
        </p:spPr>
        <p:txBody>
          <a:bodyPr/>
          <a:lstStyle/>
          <a:p>
            <a:r>
              <a:rPr lang="en-US" sz="2200" dirty="0"/>
              <a:t>Linear shear flow with a defect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8"/>
            <a:endParaRPr lang="en-US" sz="1000" dirty="0"/>
          </a:p>
          <a:p>
            <a:pPr lvl="6"/>
            <a:endParaRPr lang="en-US" sz="1200" dirty="0"/>
          </a:p>
          <a:p>
            <a:r>
              <a:rPr lang="en-US" sz="2200" dirty="0"/>
              <a:t>Secondary instability arises when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9821BF-9440-654E-8B2C-C0D26FEE15A7}"/>
              </a:ext>
            </a:extLst>
          </p:cNvPr>
          <p:cNvGrpSpPr/>
          <p:nvPr/>
        </p:nvGrpSpPr>
        <p:grpSpPr>
          <a:xfrm>
            <a:off x="2079961" y="2132856"/>
            <a:ext cx="4796295" cy="2009555"/>
            <a:chOff x="2123728" y="2564904"/>
            <a:chExt cx="4124754" cy="17281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CFC633-997C-4843-B585-65A42A45B1E6}"/>
                </a:ext>
              </a:extLst>
            </p:cNvPr>
            <p:cNvGrpSpPr/>
            <p:nvPr/>
          </p:nvGrpSpPr>
          <p:grpSpPr>
            <a:xfrm>
              <a:off x="2123728" y="2564904"/>
              <a:ext cx="2026687" cy="1728192"/>
              <a:chOff x="3847560" y="4510479"/>
              <a:chExt cx="2339014" cy="201486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2B54B46-2851-5941-811C-F0076DB49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313"/>
              <a:stretch/>
            </p:blipFill>
            <p:spPr>
              <a:xfrm>
                <a:off x="4059957" y="4510479"/>
                <a:ext cx="2126617" cy="179884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B2802A1-8379-024B-869D-F5D5F6C669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r="90079" b="17355"/>
              <a:stretch/>
            </p:blipFill>
            <p:spPr>
              <a:xfrm>
                <a:off x="3847560" y="5241591"/>
                <a:ext cx="110208" cy="15598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4DFBC2B-B8FB-994B-8A19-19E0813C6B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6552" r="65333" b="5130"/>
              <a:stretch/>
            </p:blipFill>
            <p:spPr>
              <a:xfrm>
                <a:off x="5120558" y="6327684"/>
                <a:ext cx="99514" cy="19766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377AE20-D8CA-B947-B23D-C5267358E56D}"/>
                </a:ext>
              </a:extLst>
            </p:cNvPr>
            <p:cNvGrpSpPr/>
            <p:nvPr/>
          </p:nvGrpSpPr>
          <p:grpSpPr>
            <a:xfrm>
              <a:off x="4311252" y="2564904"/>
              <a:ext cx="1937230" cy="1728192"/>
              <a:chOff x="6307490" y="4496455"/>
              <a:chExt cx="2354080" cy="202888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CAFB192-FFEB-B74A-AF67-3E7B429F7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7640"/>
              <a:stretch/>
            </p:blipFill>
            <p:spPr>
              <a:xfrm>
                <a:off x="6580502" y="4496455"/>
                <a:ext cx="2081068" cy="174085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B4414D0-E2E3-3345-9997-BAF2D3B05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307490" y="5241591"/>
                <a:ext cx="226605" cy="18797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F37CCBD-C497-FC43-9EAC-E70B082EB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/>
              <a:srcRect l="26552" r="65333" b="5130"/>
              <a:stretch/>
            </p:blipFill>
            <p:spPr>
              <a:xfrm>
                <a:off x="7571279" y="6327684"/>
                <a:ext cx="99514" cy="197660"/>
              </a:xfrm>
              <a:prstGeom prst="rect">
                <a:avLst/>
              </a:prstGeom>
            </p:spPr>
          </p:pic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9E28B44-34C7-0043-856A-B9FE38A0A8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7263" y="5513864"/>
            <a:ext cx="1531765" cy="6514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9F2FB3C-4EFC-0B48-AE4B-8DA8E330A8D4}"/>
              </a:ext>
            </a:extLst>
          </p:cNvPr>
          <p:cNvSpPr/>
          <p:nvPr/>
        </p:nvSpPr>
        <p:spPr>
          <a:xfrm>
            <a:off x="468110" y="6176337"/>
            <a:ext cx="85986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Balmforth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, N. J., del Castillo-Negrete D. &amp; Young, W.R. Dynamics of vorticity defects in shear. </a:t>
            </a:r>
            <a:r>
              <a:rPr lang="en-GB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J. Fluid Mech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., 33:197–230, 1997.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E5C031-5C39-8240-A039-F6C92434F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1395" y="4781757"/>
            <a:ext cx="6541307" cy="695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34706E-6FE8-4F4C-AC8C-D955FCEF6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0032" y="4221088"/>
            <a:ext cx="1192240" cy="5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28" y="254793"/>
            <a:ext cx="8229600" cy="1272222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Reduced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28" y="1628800"/>
            <a:ext cx="8229600" cy="3885064"/>
          </a:xfrm>
        </p:spPr>
        <p:txBody>
          <a:bodyPr>
            <a:normAutofit/>
          </a:bodyPr>
          <a:lstStyle/>
          <a:p>
            <a:r>
              <a:rPr lang="en-US" sz="2200"/>
              <a:t>Rescaling</a:t>
            </a:r>
          </a:p>
          <a:p>
            <a:pPr lvl="8"/>
            <a:endParaRPr lang="en-US" sz="1000"/>
          </a:p>
          <a:p>
            <a:pPr marL="393192" lvl="1" indent="0">
              <a:buNone/>
            </a:pPr>
            <a:r>
              <a:rPr lang="en-US" sz="800"/>
              <a:t>	</a:t>
            </a:r>
            <a:r>
              <a:rPr lang="en-US" sz="2000"/>
              <a:t>					</a:t>
            </a:r>
          </a:p>
          <a:p>
            <a:r>
              <a:rPr lang="en-US" sz="2000"/>
              <a:t>Mean-flow defect</a:t>
            </a:r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marL="393192" lvl="1" indent="0">
              <a:buNone/>
            </a:pPr>
            <a:endParaRPr lang="en-US" sz="1800"/>
          </a:p>
          <a:p>
            <a:pPr lvl="1"/>
            <a:endParaRPr lang="en-US" sz="1800"/>
          </a:p>
          <a:p>
            <a:pPr lvl="8"/>
            <a:endParaRPr lang="en-US" sz="1000"/>
          </a:p>
          <a:p>
            <a:pPr lvl="2"/>
            <a:endParaRPr lang="en-US" sz="15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A500A2-4C63-E647-83B4-7F48F589E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068960"/>
            <a:ext cx="6419828" cy="12961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3812D-053A-3047-9B06-2AEB3C079AF3}"/>
              </a:ext>
            </a:extLst>
          </p:cNvPr>
          <p:cNvGrpSpPr/>
          <p:nvPr/>
        </p:nvGrpSpPr>
        <p:grpSpPr>
          <a:xfrm>
            <a:off x="2051114" y="4509120"/>
            <a:ext cx="5077217" cy="1955584"/>
            <a:chOff x="827584" y="4264551"/>
            <a:chExt cx="5760640" cy="22843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B09BD5-C40F-654D-ABF1-A452978C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4264551"/>
              <a:ext cx="5760640" cy="19202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DB6810-F10A-334A-9095-757D27EE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5656" y="6232489"/>
              <a:ext cx="4896544" cy="316443"/>
            </a:xfrm>
            <a:prstGeom prst="rect">
              <a:avLst/>
            </a:prstGeom>
          </p:spPr>
        </p:pic>
      </p:grpSp>
      <p:sp>
        <p:nvSpPr>
          <p:cNvPr id="10" name="Down Arrow 9">
            <a:extLst>
              <a:ext uri="{FF2B5EF4-FFF2-40B4-BE49-F238E27FC236}">
                <a16:creationId xmlns:a16="http://schemas.microsoft.com/office/drawing/2014/main" id="{EACAF2F7-A14C-0D4F-B69C-5572A6C118B5}"/>
              </a:ext>
            </a:extLst>
          </p:cNvPr>
          <p:cNvSpPr/>
          <p:nvPr/>
        </p:nvSpPr>
        <p:spPr>
          <a:xfrm rot="16200000">
            <a:off x="1799388" y="3897356"/>
            <a:ext cx="72008" cy="287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813F7-A838-5547-B2F9-4706042BC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22" y="2094422"/>
            <a:ext cx="7508102" cy="4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Reduced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2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US" sz="2200"/>
              <a:t>Outer region: quasi-steady waves</a:t>
            </a:r>
          </a:p>
          <a:p>
            <a:pPr marL="393192" lvl="1" indent="0">
              <a:buNone/>
            </a:pPr>
            <a:endParaRPr lang="en-US" sz="2000"/>
          </a:p>
          <a:p>
            <a:pPr lvl="1"/>
            <a:endParaRPr lang="en-US" sz="2000"/>
          </a:p>
          <a:p>
            <a:endParaRPr lang="en-US" sz="22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marL="393192" lvl="1" indent="0">
              <a:buNone/>
            </a:pPr>
            <a:endParaRPr lang="en-US" sz="1800"/>
          </a:p>
          <a:p>
            <a:pPr lvl="1"/>
            <a:endParaRPr lang="en-US" sz="1800"/>
          </a:p>
          <a:p>
            <a:pPr lvl="8"/>
            <a:endParaRPr lang="en-US" sz="1000"/>
          </a:p>
          <a:p>
            <a:pPr lvl="2"/>
            <a:endParaRPr lang="en-US" sz="15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C485C-3C35-174F-A300-20182326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581128"/>
            <a:ext cx="4914546" cy="1930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3A34F-34C2-A14A-B75B-63D4A3573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60848"/>
            <a:ext cx="6936060" cy="23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Reduced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2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US" sz="2200"/>
              <a:t>Inner solution</a:t>
            </a:r>
          </a:p>
          <a:p>
            <a:pPr lvl="1"/>
            <a:r>
              <a:rPr lang="en-US" sz="2000"/>
              <a:t> Two-dimensional horizontal shear instability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Vorticity equation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Matching condition</a:t>
            </a:r>
          </a:p>
          <a:p>
            <a:pPr lvl="1"/>
            <a:endParaRPr lang="en-US" sz="2000"/>
          </a:p>
          <a:p>
            <a:endParaRPr lang="en-US" sz="22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marL="393192" lvl="1" indent="0">
              <a:buNone/>
            </a:pPr>
            <a:endParaRPr lang="en-US" sz="1800"/>
          </a:p>
          <a:p>
            <a:pPr lvl="1"/>
            <a:endParaRPr lang="en-US" sz="1800"/>
          </a:p>
          <a:p>
            <a:pPr lvl="8"/>
            <a:endParaRPr lang="en-US" sz="1000"/>
          </a:p>
          <a:p>
            <a:pPr lvl="2"/>
            <a:endParaRPr lang="en-US" sz="15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011B6-396B-9043-80D1-1BE3CE975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22"/>
          <a:stretch/>
        </p:blipFill>
        <p:spPr>
          <a:xfrm>
            <a:off x="899592" y="2423119"/>
            <a:ext cx="6934029" cy="440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C1D647-C4F4-F142-B7AD-2B36742F9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5" b="45977"/>
          <a:stretch/>
        </p:blipFill>
        <p:spPr>
          <a:xfrm>
            <a:off x="1496052" y="3641742"/>
            <a:ext cx="6244300" cy="396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6FBF6D-2188-9A45-915E-F0E98256B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87"/>
          <a:stretch/>
        </p:blipFill>
        <p:spPr>
          <a:xfrm>
            <a:off x="1418645" y="4818776"/>
            <a:ext cx="6306709" cy="6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8D8E-02FD-9143-B5BA-1B847555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13" y="4144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ea typeface="SimHei" panose="02010609060101010101" pitchFamily="49" charset="-122"/>
              </a:rPr>
              <a:t>Critical level and critical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3673-0983-CE42-881B-329C91D9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8498"/>
            <a:ext cx="8229600" cy="5119502"/>
          </a:xfrm>
        </p:spPr>
        <p:txBody>
          <a:bodyPr>
            <a:normAutofit/>
          </a:bodyPr>
          <a:lstStyle/>
          <a:p>
            <a:r>
              <a:rPr lang="en-GB" sz="2200" dirty="0"/>
              <a:t>Critical level: singularities of waves in shear flows</a:t>
            </a:r>
          </a:p>
          <a:p>
            <a:pPr lvl="1"/>
            <a:r>
              <a:rPr lang="en-US" sz="2000" dirty="0"/>
              <a:t>Rayleigh equation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classical critical level</a:t>
            </a:r>
          </a:p>
          <a:p>
            <a:pPr lvl="1"/>
            <a:endParaRPr lang="en-US" sz="2000" dirty="0"/>
          </a:p>
          <a:p>
            <a:pPr lvl="8"/>
            <a:endParaRPr lang="en-US" sz="1000" dirty="0"/>
          </a:p>
          <a:p>
            <a:pPr lvl="1"/>
            <a:r>
              <a:rPr lang="en-US" sz="2000" dirty="0"/>
              <a:t>Other critical levels</a:t>
            </a:r>
          </a:p>
          <a:p>
            <a:pPr lvl="1"/>
            <a:endParaRPr lang="en-US" sz="2000" dirty="0"/>
          </a:p>
          <a:p>
            <a:pPr lvl="8"/>
            <a:endParaRPr lang="en-US" sz="1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Viscosity, unsteadiness or nonlinearity resolves singularity</a:t>
            </a:r>
          </a:p>
          <a:p>
            <a:pPr lvl="1"/>
            <a:r>
              <a:rPr lang="en-US" sz="2000" dirty="0"/>
              <a:t>Critical layer: locally strong wave amplitudes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8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FF1D2-4DEE-5746-B4AA-38019183D7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8326" y="3789040"/>
            <a:ext cx="198424" cy="144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3C70E-DB16-EE4D-A962-313936270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8"/>
            <a:ext cx="1541333" cy="1108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8B35BD-A7A2-0249-A149-AC93BA303C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041" y="2570743"/>
            <a:ext cx="161355" cy="2469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32DF2C-7BDC-0F43-87BD-7A0C4BF95F56}"/>
              </a:ext>
            </a:extLst>
          </p:cNvPr>
          <p:cNvCxnSpPr/>
          <p:nvPr/>
        </p:nvCxnSpPr>
        <p:spPr>
          <a:xfrm>
            <a:off x="5927496" y="2969120"/>
            <a:ext cx="20478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57F81-560B-A246-8B56-954C7A5D1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064" y="2825798"/>
            <a:ext cx="230018" cy="24316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469D85-C9FD-0042-A15D-A8AD21C219AB}"/>
              </a:ext>
            </a:extLst>
          </p:cNvPr>
          <p:cNvCxnSpPr/>
          <p:nvPr/>
        </p:nvCxnSpPr>
        <p:spPr>
          <a:xfrm>
            <a:off x="7575246" y="3789040"/>
            <a:ext cx="238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6B35D3-3C2C-1A49-8279-14E1C329CEEB}"/>
              </a:ext>
            </a:extLst>
          </p:cNvPr>
          <p:cNvCxnSpPr/>
          <p:nvPr/>
        </p:nvCxnSpPr>
        <p:spPr>
          <a:xfrm flipV="1">
            <a:off x="6412536" y="2545072"/>
            <a:ext cx="0" cy="1257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028798D-336F-454D-8476-FB3DB7549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7" y="2492896"/>
            <a:ext cx="2622513" cy="704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8AC64D-A930-264D-992A-B484DB3E5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2564904"/>
            <a:ext cx="2166553" cy="601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7509C-EC11-E543-A054-D0BA0A4C82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216" y="3690242"/>
            <a:ext cx="1397317" cy="397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A6C100-A84D-F9AB-7BDA-2CC873E847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6432" y="2283158"/>
            <a:ext cx="199784" cy="281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53855-D49F-4ADD-BBDF-57A92F5A4C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4704" y="4580605"/>
            <a:ext cx="6225152" cy="778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538056-27EA-433C-B525-A9BAC59BE2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7442" y="3679301"/>
            <a:ext cx="1886120" cy="4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"/>
    </mc:Choice>
    <mc:Fallback xmlns="">
      <p:transition spd="slow" advTm="7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ea typeface="SimHei" panose="02010609060101010101" pitchFamily="49" charset="-122"/>
              </a:rPr>
              <a:t>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lvl="3"/>
            <a:endParaRPr lang="en-US" sz="1600" dirty="0"/>
          </a:p>
          <a:p>
            <a:r>
              <a:rPr lang="en-US" sz="1800" dirty="0"/>
              <a:t>Non-dissipative flows </a:t>
            </a:r>
          </a:p>
          <a:p>
            <a:pPr lvl="1"/>
            <a:r>
              <a:rPr lang="en-US" sz="1600" dirty="0"/>
              <a:t>Normal mode solution (quasi-steady approximation, non-dissipative)</a:t>
            </a:r>
          </a:p>
          <a:p>
            <a:pPr marL="0" indent="0">
              <a:buNone/>
            </a:pPr>
            <a:endParaRPr lang="en-US" sz="2200" dirty="0"/>
          </a:p>
          <a:p>
            <a:pPr lvl="8"/>
            <a:endParaRPr lang="en-US" sz="1000" dirty="0"/>
          </a:p>
          <a:p>
            <a:pPr lvl="8"/>
            <a:endParaRPr lang="en-US" sz="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Time-dependent solution (non-dissipative)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lvl="8"/>
            <a:endParaRPr lang="en-CA" sz="1000" dirty="0"/>
          </a:p>
          <a:p>
            <a:pPr marL="0" indent="0">
              <a:buNone/>
            </a:pPr>
            <a:endParaRPr lang="en-CA" sz="2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02560-90E2-33FB-64D0-5BF399869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5" r="29463" b="45971"/>
          <a:stretch/>
        </p:blipFill>
        <p:spPr>
          <a:xfrm>
            <a:off x="755576" y="1718291"/>
            <a:ext cx="4032448" cy="3633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95D4A-4785-51B7-932D-FDFDD60D3ED8}"/>
              </a:ext>
            </a:extLst>
          </p:cNvPr>
          <p:cNvCxnSpPr/>
          <p:nvPr/>
        </p:nvCxnSpPr>
        <p:spPr>
          <a:xfrm>
            <a:off x="2887790" y="1675104"/>
            <a:ext cx="360040" cy="4436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7F5BB38-3DD2-CF37-7D3E-982544A7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80" y="1568234"/>
            <a:ext cx="2376264" cy="712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6C2F29-1427-90EC-42BC-4FC087208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750" y="3614167"/>
            <a:ext cx="2841950" cy="6133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4918CE-6C2A-CF51-7B5D-20A9B0EB0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494" y="2920256"/>
            <a:ext cx="2974552" cy="564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98B640-35ED-0F6C-4952-15D4DF997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810" y="4798585"/>
            <a:ext cx="2870049" cy="5026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4FD0AE-1601-02DB-A4CE-10721190E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970" y="5301208"/>
            <a:ext cx="4049213" cy="7420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2B3A5F-F629-15D5-6C82-3A5C92C66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5157" y="3569106"/>
            <a:ext cx="2546843" cy="6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"/>
    </mc:Choice>
    <mc:Fallback xmlns="">
      <p:transition spd="slow" advTm="16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US"/>
              <a:t>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r>
              <a:rPr lang="en-US" sz="2200"/>
              <a:t>Dissipative flow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Thermal diffusion merely delays the instability</a:t>
            </a:r>
          </a:p>
          <a:p>
            <a:pPr lvl="1"/>
            <a:r>
              <a:rPr lang="en-US" sz="2000"/>
              <a:t>Viscosity has a dramatic stabilizing effect</a:t>
            </a:r>
          </a:p>
          <a:p>
            <a:pPr lvl="1"/>
            <a:endParaRPr lang="en-US" sz="2000"/>
          </a:p>
          <a:p>
            <a:endParaRPr lang="en-US" sz="2200"/>
          </a:p>
          <a:p>
            <a:pPr lvl="4"/>
            <a:endParaRPr lang="en-US" sz="1600"/>
          </a:p>
          <a:p>
            <a:endParaRPr lang="en-US" sz="2200"/>
          </a:p>
          <a:p>
            <a:pPr lvl="8"/>
            <a:endParaRPr lang="en-US" sz="10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4FBC4-F61A-6746-A687-B60B0136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17032"/>
            <a:ext cx="3116106" cy="2736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1E1E75-8C54-7548-8650-AFDB292E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847885"/>
            <a:ext cx="3276364" cy="2677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63FCEB-BA25-894D-931F-4D82053BF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30"/>
          <a:stretch/>
        </p:blipFill>
        <p:spPr>
          <a:xfrm>
            <a:off x="457200" y="2119361"/>
            <a:ext cx="8229600" cy="6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66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ea typeface="SimHei" panose="02010609060101010101" pitchFamily="49" charset="-122"/>
              </a:rPr>
              <a:t>Nonlinear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000" dirty="0"/>
              <a:t>Numerical method</a:t>
            </a:r>
          </a:p>
          <a:p>
            <a:pPr lvl="1"/>
            <a:r>
              <a:rPr lang="en-US" sz="1800" dirty="0"/>
              <a:t>Cheng &amp; Knorr (1976)</a:t>
            </a:r>
          </a:p>
          <a:p>
            <a:r>
              <a:rPr lang="en-US" sz="2000" dirty="0"/>
              <a:t>Single mode excitation</a:t>
            </a:r>
          </a:p>
          <a:p>
            <a:endParaRPr lang="en-US" sz="2000" dirty="0"/>
          </a:p>
          <a:p>
            <a:endParaRPr lang="en-US" sz="2000" dirty="0"/>
          </a:p>
          <a:p>
            <a:pPr lvl="8"/>
            <a:endParaRPr lang="en-US" sz="800" dirty="0"/>
          </a:p>
          <a:p>
            <a:r>
              <a:rPr lang="en-US" sz="2000" dirty="0"/>
              <a:t>Roll up</a:t>
            </a:r>
          </a:p>
          <a:p>
            <a:r>
              <a:rPr lang="en-US" sz="2000" dirty="0"/>
              <a:t>Bellows fade</a:t>
            </a:r>
          </a:p>
          <a:p>
            <a:r>
              <a:rPr lang="en-US" sz="2000" dirty="0"/>
              <a:t>Vortex + shear layer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200" dirty="0"/>
          </a:p>
          <a:p>
            <a:pPr lvl="8"/>
            <a:endParaRPr lang="en-CA" sz="1000" dirty="0"/>
          </a:p>
          <a:p>
            <a:pPr marL="0" indent="0">
              <a:buNone/>
            </a:pPr>
            <a:endParaRPr lang="en-CA" sz="2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F1BEE-B04F-826A-7A14-3099A0BB6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587" r="25091" b="-844"/>
          <a:stretch/>
        </p:blipFill>
        <p:spPr>
          <a:xfrm>
            <a:off x="4359984" y="1834807"/>
            <a:ext cx="4289970" cy="645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A5B6A-5C2D-A59C-9817-8B4A6605B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45" r="30183" b="47534"/>
          <a:stretch/>
        </p:blipFill>
        <p:spPr>
          <a:xfrm>
            <a:off x="84003" y="1936244"/>
            <a:ext cx="4289967" cy="365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A605D-08FB-45E2-B7A2-1A27714E7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697"/>
          <a:stretch/>
        </p:blipFill>
        <p:spPr>
          <a:xfrm>
            <a:off x="3771663" y="2809874"/>
            <a:ext cx="5149602" cy="2847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9C125-95CB-6B52-BBB0-38926CCB22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799"/>
          <a:stretch/>
        </p:blipFill>
        <p:spPr>
          <a:xfrm>
            <a:off x="539552" y="3595058"/>
            <a:ext cx="2746648" cy="736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88A0E-E2A7-9E32-F87E-EA3DED8F6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785" y="5816297"/>
            <a:ext cx="1352471" cy="2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66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ea typeface="SimHei" panose="02010609060101010101" pitchFamily="49" charset="-122"/>
              </a:rPr>
              <a:t>Nonlinear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r>
              <a:rPr lang="en-US" sz="2000" dirty="0"/>
              <a:t>An example of weak dissipation</a:t>
            </a:r>
          </a:p>
          <a:p>
            <a:pPr lvl="1"/>
            <a:r>
              <a:rPr lang="en-US" sz="1800" dirty="0"/>
              <a:t>Long thin billows</a:t>
            </a:r>
          </a:p>
          <a:p>
            <a:pPr lvl="1"/>
            <a:r>
              <a:rPr lang="en-US" sz="1800" dirty="0"/>
              <a:t>Tertiary instability</a:t>
            </a:r>
          </a:p>
          <a:p>
            <a:pPr marL="0" indent="0">
              <a:buNone/>
            </a:pPr>
            <a:endParaRPr lang="en-US" sz="2200" dirty="0"/>
          </a:p>
          <a:p>
            <a:pPr lvl="8"/>
            <a:endParaRPr lang="en-CA" sz="1000" dirty="0"/>
          </a:p>
          <a:p>
            <a:pPr marL="0" indent="0">
              <a:buNone/>
            </a:pPr>
            <a:endParaRPr lang="en-CA" sz="2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51B72-A65A-875A-8359-A0F130CE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312" y="2420888"/>
            <a:ext cx="5501634" cy="345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F78FB2-F61F-960C-8477-15B239C49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5" y="1640250"/>
            <a:ext cx="2160240" cy="5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66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ea typeface="SimHei" panose="02010609060101010101" pitchFamily="49" charset="-122"/>
              </a:rPr>
              <a:t>Nonlinear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r>
              <a:rPr lang="en-US" sz="2200" dirty="0"/>
              <a:t>Multiple mode excitation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Vortex paring</a:t>
            </a:r>
          </a:p>
          <a:p>
            <a:pPr lvl="1"/>
            <a:r>
              <a:rPr lang="en-US" sz="1800" dirty="0"/>
              <a:t>Vortex merging</a:t>
            </a:r>
          </a:p>
          <a:p>
            <a:pPr marL="0" indent="0">
              <a:buNone/>
            </a:pPr>
            <a:endParaRPr lang="en-US" sz="2200" dirty="0"/>
          </a:p>
          <a:p>
            <a:pPr lvl="8"/>
            <a:endParaRPr lang="en-CA" sz="1000" dirty="0"/>
          </a:p>
          <a:p>
            <a:pPr marL="0" indent="0">
              <a:buNone/>
            </a:pPr>
            <a:endParaRPr lang="en-CA" sz="2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0" name="Picture 1" descr="page21image60483744">
            <a:extLst>
              <a:ext uri="{FF2B5EF4-FFF2-40B4-BE49-F238E27FC236}">
                <a16:creationId xmlns:a16="http://schemas.microsoft.com/office/drawing/2014/main" id="{C76031A6-E809-0D45-B1DA-5CB24734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61217" cy="34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7EB58-3182-451F-BF44-C61BB7169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64" y="2492896"/>
            <a:ext cx="2160240" cy="5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85" y="341784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en-US" sz="2200" dirty="0"/>
              <a:t>Secondary instability has a new phase velocity: </a:t>
            </a:r>
          </a:p>
          <a:p>
            <a:r>
              <a:rPr lang="en-US" sz="2200" dirty="0"/>
              <a:t>It can excite new critical levels at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D4039B-1A2A-944B-BCF0-CFDD0E27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587" y="5394380"/>
            <a:ext cx="556426" cy="1912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AF8B4B-F75C-401B-855F-A5626297D684}"/>
              </a:ext>
            </a:extLst>
          </p:cNvPr>
          <p:cNvGrpSpPr/>
          <p:nvPr/>
        </p:nvGrpSpPr>
        <p:grpSpPr>
          <a:xfrm>
            <a:off x="557161" y="2348880"/>
            <a:ext cx="8213404" cy="3965221"/>
            <a:chOff x="535060" y="1916832"/>
            <a:chExt cx="8213404" cy="39652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F88F256-8CC4-9844-8F60-10EA2A4E8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060" y="2780928"/>
              <a:ext cx="3676900" cy="2746123"/>
            </a:xfrm>
            <a:prstGeom prst="rect">
              <a:avLst/>
            </a:prstGeom>
          </p:spPr>
        </p:pic>
        <p:pic>
          <p:nvPicPr>
            <p:cNvPr id="22" name="Picture 21" descr="Chart, diagram&#10;&#10;Description automatically generated">
              <a:extLst>
                <a:ext uri="{FF2B5EF4-FFF2-40B4-BE49-F238E27FC236}">
                  <a16:creationId xmlns:a16="http://schemas.microsoft.com/office/drawing/2014/main" id="{BB30573F-3D42-464F-8125-BF488190E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503" y="1916832"/>
              <a:ext cx="5286961" cy="3965221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8C78A41-17E5-C349-B06E-A19A51F71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319" y="4376968"/>
            <a:ext cx="576524" cy="209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3F0DA2-4B6F-49A8-A826-90D194A740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2017" y="1466388"/>
            <a:ext cx="2520280" cy="428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F8906C-A8F5-4456-B84A-220946F84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185" y="1908683"/>
            <a:ext cx="1080120" cy="3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"/>
    </mc:Choice>
    <mc:Fallback xmlns="">
      <p:transition spd="slow" advTm="2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Thank you</a:t>
            </a:r>
            <a:endParaRPr lang="zh-CN" alt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sky, person, ground&#10;&#10;Description automatically generated">
            <a:extLst>
              <a:ext uri="{FF2B5EF4-FFF2-40B4-BE49-F238E27FC236}">
                <a16:creationId xmlns:a16="http://schemas.microsoft.com/office/drawing/2014/main" id="{93F4E818-9FE5-A644-B5B0-25B616B20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441489" cy="33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35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Feedback to fundamental wave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/>
          </a:bodyPr>
          <a:lstStyle/>
          <a:p>
            <a:r>
              <a:rPr lang="en-US" sz="2200" dirty="0"/>
              <a:t>Modified mean flow</a:t>
            </a:r>
          </a:p>
          <a:p>
            <a:pPr lvl="8"/>
            <a:endParaRPr lang="en-US" sz="10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Modified evolution equation</a:t>
            </a:r>
          </a:p>
          <a:p>
            <a:endParaRPr lang="en-US" sz="2200" dirty="0"/>
          </a:p>
          <a:p>
            <a:pPr lvl="8"/>
            <a:endParaRPr lang="en-US" sz="10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Starting time of nonlinearity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9101" r="51851" b="23786"/>
          <a:stretch/>
        </p:blipFill>
        <p:spPr>
          <a:xfrm>
            <a:off x="3455876" y="2369687"/>
            <a:ext cx="1872208" cy="448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207184"/>
            <a:ext cx="3744416" cy="517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8021" b="2685"/>
          <a:stretch/>
        </p:blipFill>
        <p:spPr>
          <a:xfrm>
            <a:off x="3635896" y="5234180"/>
            <a:ext cx="1512168" cy="5782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0E495B-D486-F446-ABF8-1FFA7C38E079}"/>
              </a:ext>
            </a:extLst>
          </p:cNvPr>
          <p:cNvSpPr/>
          <p:nvPr/>
        </p:nvSpPr>
        <p:spPr>
          <a:xfrm>
            <a:off x="971600" y="5960313"/>
            <a:ext cx="8118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Wang, C.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Balmforth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2020 Nonlinear dynamics of forced baroclinic critical layers.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Fluid Mech.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A12.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2C413-8790-1045-951F-6D385FDD1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436611"/>
            <a:ext cx="4320480" cy="7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43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C7E2-2751-8945-9D8E-951D485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ctr"/>
            <a:r>
              <a:rPr lang="en-US"/>
              <a:t>Secondary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2A00D-DA08-AA4B-A186-6FCE811A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0160"/>
            <a:ext cx="8229600" cy="4389120"/>
          </a:xfrm>
        </p:spPr>
        <p:txBody>
          <a:bodyPr/>
          <a:lstStyle/>
          <a:p>
            <a:r>
              <a:rPr lang="en-US" sz="2200" dirty="0"/>
              <a:t>Linear shear flow with a defect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8"/>
            <a:endParaRPr lang="en-US" sz="1000" dirty="0"/>
          </a:p>
          <a:p>
            <a:pPr lvl="6"/>
            <a:endParaRPr lang="en-US" sz="1200" dirty="0"/>
          </a:p>
          <a:p>
            <a:r>
              <a:rPr lang="en-US" sz="2200" dirty="0"/>
              <a:t>Secondary instability arises when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9821BF-9440-654E-8B2C-C0D26FEE15A7}"/>
              </a:ext>
            </a:extLst>
          </p:cNvPr>
          <p:cNvGrpSpPr/>
          <p:nvPr/>
        </p:nvGrpSpPr>
        <p:grpSpPr>
          <a:xfrm>
            <a:off x="2079961" y="2132856"/>
            <a:ext cx="4796295" cy="2009555"/>
            <a:chOff x="2123728" y="2564904"/>
            <a:chExt cx="4124754" cy="17281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CFC633-997C-4843-B585-65A42A45B1E6}"/>
                </a:ext>
              </a:extLst>
            </p:cNvPr>
            <p:cNvGrpSpPr/>
            <p:nvPr/>
          </p:nvGrpSpPr>
          <p:grpSpPr>
            <a:xfrm>
              <a:off x="2123728" y="2564904"/>
              <a:ext cx="2026687" cy="1728192"/>
              <a:chOff x="3847560" y="4510479"/>
              <a:chExt cx="2339014" cy="201486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2B54B46-2851-5941-811C-F0076DB49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313"/>
              <a:stretch/>
            </p:blipFill>
            <p:spPr>
              <a:xfrm>
                <a:off x="4059957" y="4510479"/>
                <a:ext cx="2126617" cy="179884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B2802A1-8379-024B-869D-F5D5F6C669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r="90079" b="17355"/>
              <a:stretch/>
            </p:blipFill>
            <p:spPr>
              <a:xfrm>
                <a:off x="3847560" y="5241591"/>
                <a:ext cx="110208" cy="15598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4DFBC2B-B8FB-994B-8A19-19E0813C6B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6552" r="65333" b="5130"/>
              <a:stretch/>
            </p:blipFill>
            <p:spPr>
              <a:xfrm>
                <a:off x="5120558" y="6327684"/>
                <a:ext cx="99514" cy="19766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377AE20-D8CA-B947-B23D-C5267358E56D}"/>
                </a:ext>
              </a:extLst>
            </p:cNvPr>
            <p:cNvGrpSpPr/>
            <p:nvPr/>
          </p:nvGrpSpPr>
          <p:grpSpPr>
            <a:xfrm>
              <a:off x="4311252" y="2564904"/>
              <a:ext cx="1937230" cy="1728192"/>
              <a:chOff x="6307490" y="4496455"/>
              <a:chExt cx="2354080" cy="202888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CAFB192-FFEB-B74A-AF67-3E7B429F7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7640"/>
              <a:stretch/>
            </p:blipFill>
            <p:spPr>
              <a:xfrm>
                <a:off x="6580502" y="4496455"/>
                <a:ext cx="2081068" cy="174085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B4414D0-E2E3-3345-9997-BAF2D3B05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307490" y="5241591"/>
                <a:ext cx="226605" cy="18797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F37CCBD-C497-FC43-9EAC-E70B082EB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/>
              <a:srcRect l="26552" r="65333" b="5130"/>
              <a:stretch/>
            </p:blipFill>
            <p:spPr>
              <a:xfrm>
                <a:off x="7571279" y="6327684"/>
                <a:ext cx="99514" cy="197660"/>
              </a:xfrm>
              <a:prstGeom prst="rect">
                <a:avLst/>
              </a:prstGeom>
            </p:spPr>
          </p:pic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9E28B44-34C7-0043-856A-B9FE38A0A8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7263" y="5513864"/>
            <a:ext cx="1531765" cy="6514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9F2FB3C-4EFC-0B48-AE4B-8DA8E330A8D4}"/>
              </a:ext>
            </a:extLst>
          </p:cNvPr>
          <p:cNvSpPr/>
          <p:nvPr/>
        </p:nvSpPr>
        <p:spPr>
          <a:xfrm>
            <a:off x="468110" y="6176337"/>
            <a:ext cx="85986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Balmforth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, N. J., del Castillo-Negrete D. &amp; Young, W.R. Dynamics of vorticity defects in shear. </a:t>
            </a:r>
            <a:r>
              <a:rPr lang="en-GB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J. Fluid Mech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., 33:197–230, 1997.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E5C031-5C39-8240-A039-F6C92434F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1395" y="4781757"/>
            <a:ext cx="6541307" cy="6951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7CA7414-A10D-7544-80BD-49000CFFDD06}"/>
              </a:ext>
            </a:extLst>
          </p:cNvPr>
          <p:cNvSpPr txBox="1"/>
          <p:nvPr/>
        </p:nvSpPr>
        <p:spPr>
          <a:xfrm>
            <a:off x="6588224" y="5651956"/>
            <a:ext cx="9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Earlier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4706E-6FE8-4F4C-AC8C-D955FCEF6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0032" y="4221088"/>
            <a:ext cx="1192240" cy="5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C7E2-2751-8945-9D8E-951D485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Instability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2A00D-DA08-AA4B-A186-6FCE811A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0160"/>
            <a:ext cx="8229600" cy="4605144"/>
          </a:xfrm>
        </p:spPr>
        <p:txBody>
          <a:bodyPr/>
          <a:lstStyle/>
          <a:p>
            <a:r>
              <a:rPr lang="en-US" sz="2200"/>
              <a:t>Heuristic explanation by normal mode</a:t>
            </a:r>
          </a:p>
          <a:p>
            <a:pPr marL="393192" lvl="1" indent="0">
              <a:buNone/>
            </a:pPr>
            <a:endParaRPr lang="en-US" sz="2000"/>
          </a:p>
          <a:p>
            <a:pPr lvl="8"/>
            <a:endParaRPr lang="en-US" sz="1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marL="393192" lvl="1" indent="0">
              <a:buNone/>
            </a:pPr>
            <a:endParaRPr lang="en-US" sz="2000"/>
          </a:p>
          <a:p>
            <a:pPr marL="393192" lvl="1" indent="0">
              <a:buNone/>
            </a:pPr>
            <a:endParaRPr lang="en-US" sz="2000"/>
          </a:p>
          <a:p>
            <a:pPr marL="393192" lvl="1" indent="0">
              <a:buNone/>
            </a:pPr>
            <a:endParaRPr lang="en-US" sz="2000"/>
          </a:p>
          <a:p>
            <a:r>
              <a:rPr lang="en-US" sz="2200"/>
              <a:t>Important properties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8"/>
            <a:endParaRPr lang="en-US" sz="1000"/>
          </a:p>
          <a:p>
            <a:pPr lvl="6"/>
            <a:endParaRPr lang="en-US" sz="1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AC151-23A4-6548-A868-8B5958907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13" y="2852936"/>
            <a:ext cx="3441154" cy="2526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9129FC-BEEC-BC45-94E4-9FC0DF523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5877272"/>
            <a:ext cx="3672408" cy="373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791B38-E8DC-5246-B3D4-80794B3BC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175" y="2260193"/>
            <a:ext cx="5489922" cy="3667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92BD57-C3C4-6D47-AF39-731D44073642}"/>
              </a:ext>
            </a:extLst>
          </p:cNvPr>
          <p:cNvCxnSpPr/>
          <p:nvPr/>
        </p:nvCxnSpPr>
        <p:spPr>
          <a:xfrm>
            <a:off x="3563888" y="4077072"/>
            <a:ext cx="0" cy="5760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9FAFB5D-BA95-4C4F-BF1E-A33163EF3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927" y="4581128"/>
            <a:ext cx="515993" cy="238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F69D5D-DB2D-CB42-9E94-DA19BD354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3212976"/>
            <a:ext cx="2534157" cy="15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8D8E-02FD-9143-B5BA-1B847555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73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ea typeface="SimHei" panose="02010609060101010101" pitchFamily="49" charset="-122"/>
              </a:rPr>
              <a:t>Vortices in critical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3673-0983-CE42-881B-329C91D9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7118278" cy="3512942"/>
          </a:xfrm>
        </p:spPr>
        <p:txBody>
          <a:bodyPr>
            <a:normAutofit/>
          </a:bodyPr>
          <a:lstStyle/>
          <a:p>
            <a:endParaRPr lang="en-GB" altLang="zh-CN" sz="2000" dirty="0"/>
          </a:p>
          <a:p>
            <a:r>
              <a:rPr lang="en-GB" altLang="zh-CN" sz="2000" dirty="0"/>
              <a:t>Kelvin’s cat’s eye</a:t>
            </a:r>
          </a:p>
          <a:p>
            <a:endParaRPr lang="en-GB" altLang="zh-CN" sz="2000" dirty="0"/>
          </a:p>
          <a:p>
            <a:endParaRPr lang="en-GB" altLang="zh-CN" sz="2000" dirty="0"/>
          </a:p>
          <a:p>
            <a:endParaRPr lang="en-GB" altLang="zh-CN" sz="2000" dirty="0"/>
          </a:p>
          <a:p>
            <a:endParaRPr lang="en-GB" altLang="zh-CN" sz="2000" dirty="0"/>
          </a:p>
          <a:p>
            <a:r>
              <a:rPr lang="en-GB" altLang="zh-CN" sz="2000" dirty="0"/>
              <a:t>Critical layer of internal gravity waves (Thorpe 1981)</a:t>
            </a:r>
          </a:p>
        </p:txBody>
      </p:sp>
      <p:pic>
        <p:nvPicPr>
          <p:cNvPr id="1026" name="Picture 2" descr="File:Kelvins cat eye pattern streamlines.svg">
            <a:extLst>
              <a:ext uri="{FF2B5EF4-FFF2-40B4-BE49-F238E27FC236}">
                <a16:creationId xmlns:a16="http://schemas.microsoft.com/office/drawing/2014/main" id="{2AAE014C-2C9C-451C-8B09-8D89742F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80" y="2482286"/>
            <a:ext cx="4048679" cy="10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4E9032-6FA8-4AFA-B209-88BBAD703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869"/>
          <a:stretch/>
        </p:blipFill>
        <p:spPr>
          <a:xfrm>
            <a:off x="1205829" y="4263390"/>
            <a:ext cx="2955463" cy="706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43DE9C-0F52-4AF2-8CA6-6FE363E4F7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507" b="33914"/>
          <a:stretch/>
        </p:blipFill>
        <p:spPr>
          <a:xfrm>
            <a:off x="4406820" y="4249935"/>
            <a:ext cx="2923129" cy="687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24CBF6-D566-4392-BDD3-8BA04F1F3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704"/>
          <a:stretch/>
        </p:blipFill>
        <p:spPr>
          <a:xfrm>
            <a:off x="2835343" y="5052424"/>
            <a:ext cx="3028670" cy="7056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BDC958-4761-4CD4-8FB5-80396A736787}"/>
              </a:ext>
            </a:extLst>
          </p:cNvPr>
          <p:cNvSpPr/>
          <p:nvPr/>
        </p:nvSpPr>
        <p:spPr>
          <a:xfrm>
            <a:off x="323528" y="6248345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Thorpe, S.A., 1981. An experimental study of critical layers. </a:t>
            </a:r>
            <a:r>
              <a:rPr lang="en-US" sz="1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Fluid Mech.</a:t>
            </a:r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pp.321-344.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A86609-CBF8-4E16-8B0C-1F326B6021D1}"/>
              </a:ext>
            </a:extLst>
          </p:cNvPr>
          <p:cNvSpPr/>
          <p:nvPr/>
        </p:nvSpPr>
        <p:spPr>
          <a:xfrm>
            <a:off x="323528" y="6021975"/>
            <a:ext cx="9376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Kelvin, Lord 1880. On a disturbing infinity in Lord Rayleigh's solution for waves in a plane vortex stratum",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 (576): 45–6</a:t>
            </a:r>
          </a:p>
        </p:txBody>
      </p:sp>
    </p:spTree>
    <p:extLst>
      <p:ext uri="{BB962C8B-B14F-4D97-AF65-F5344CB8AC3E}">
        <p14:creationId xmlns:p14="http://schemas.microsoft.com/office/powerpoint/2010/main" val="3707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"/>
    </mc:Choice>
    <mc:Fallback xmlns="">
      <p:transition spd="slow" advTm="7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28" y="254793"/>
            <a:ext cx="8229600" cy="1272222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Reduced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28" y="1628800"/>
            <a:ext cx="8229600" cy="3885064"/>
          </a:xfrm>
        </p:spPr>
        <p:txBody>
          <a:bodyPr>
            <a:normAutofit/>
          </a:bodyPr>
          <a:lstStyle/>
          <a:p>
            <a:r>
              <a:rPr lang="en-US" sz="2200"/>
              <a:t>Rescaling</a:t>
            </a:r>
          </a:p>
          <a:p>
            <a:pPr lvl="8"/>
            <a:endParaRPr lang="en-US" sz="1000"/>
          </a:p>
          <a:p>
            <a:pPr marL="393192" lvl="1" indent="0">
              <a:buNone/>
            </a:pPr>
            <a:r>
              <a:rPr lang="en-US" sz="800"/>
              <a:t>	</a:t>
            </a:r>
            <a:r>
              <a:rPr lang="en-US" sz="2000"/>
              <a:t>					</a:t>
            </a:r>
          </a:p>
          <a:p>
            <a:r>
              <a:rPr lang="en-US" sz="2000"/>
              <a:t>Mean-flow defect</a:t>
            </a:r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marL="393192" lvl="1" indent="0">
              <a:buNone/>
            </a:pPr>
            <a:endParaRPr lang="en-US" sz="1800"/>
          </a:p>
          <a:p>
            <a:pPr lvl="1"/>
            <a:endParaRPr lang="en-US" sz="1800"/>
          </a:p>
          <a:p>
            <a:pPr lvl="8"/>
            <a:endParaRPr lang="en-US" sz="1000"/>
          </a:p>
          <a:p>
            <a:pPr lvl="2"/>
            <a:endParaRPr lang="en-US" sz="15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A500A2-4C63-E647-83B4-7F48F589E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068960"/>
            <a:ext cx="6419828" cy="12961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73812D-053A-3047-9B06-2AEB3C079AF3}"/>
              </a:ext>
            </a:extLst>
          </p:cNvPr>
          <p:cNvGrpSpPr/>
          <p:nvPr/>
        </p:nvGrpSpPr>
        <p:grpSpPr>
          <a:xfrm>
            <a:off x="2051114" y="4509120"/>
            <a:ext cx="5077217" cy="1955584"/>
            <a:chOff x="827584" y="4264551"/>
            <a:chExt cx="5760640" cy="22843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B09BD5-C40F-654D-ABF1-A452978C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4264551"/>
              <a:ext cx="5760640" cy="19202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DB6810-F10A-334A-9095-757D27EE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5656" y="6232489"/>
              <a:ext cx="4896544" cy="316443"/>
            </a:xfrm>
            <a:prstGeom prst="rect">
              <a:avLst/>
            </a:prstGeom>
          </p:spPr>
        </p:pic>
      </p:grpSp>
      <p:sp>
        <p:nvSpPr>
          <p:cNvPr id="10" name="Down Arrow 9">
            <a:extLst>
              <a:ext uri="{FF2B5EF4-FFF2-40B4-BE49-F238E27FC236}">
                <a16:creationId xmlns:a16="http://schemas.microsoft.com/office/drawing/2014/main" id="{EACAF2F7-A14C-0D4F-B69C-5572A6C118B5}"/>
              </a:ext>
            </a:extLst>
          </p:cNvPr>
          <p:cNvSpPr/>
          <p:nvPr/>
        </p:nvSpPr>
        <p:spPr>
          <a:xfrm rot="16200000">
            <a:off x="1799388" y="3897356"/>
            <a:ext cx="72008" cy="287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813F7-A838-5547-B2F9-4706042BC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22" y="2094422"/>
            <a:ext cx="7508102" cy="4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Reduced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2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US" sz="2200"/>
              <a:t>Outer region: quasi-steady waves</a:t>
            </a:r>
          </a:p>
          <a:p>
            <a:pPr marL="393192" lvl="1" indent="0">
              <a:buNone/>
            </a:pPr>
            <a:endParaRPr lang="en-US" sz="2000"/>
          </a:p>
          <a:p>
            <a:pPr lvl="1"/>
            <a:endParaRPr lang="en-US" sz="2000"/>
          </a:p>
          <a:p>
            <a:endParaRPr lang="en-US" sz="22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marL="393192" lvl="1" indent="0">
              <a:buNone/>
            </a:pPr>
            <a:endParaRPr lang="en-US" sz="1800"/>
          </a:p>
          <a:p>
            <a:pPr lvl="1"/>
            <a:endParaRPr lang="en-US" sz="1800"/>
          </a:p>
          <a:p>
            <a:pPr lvl="8"/>
            <a:endParaRPr lang="en-US" sz="1000"/>
          </a:p>
          <a:p>
            <a:pPr lvl="2"/>
            <a:endParaRPr lang="en-US" sz="15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C485C-3C35-174F-A300-20182326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581128"/>
            <a:ext cx="4914546" cy="1930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3A34F-34C2-A14A-B75B-63D4A3573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60848"/>
            <a:ext cx="6936060" cy="23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Reduced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2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US" sz="2200"/>
              <a:t>Inner solution</a:t>
            </a:r>
          </a:p>
          <a:p>
            <a:pPr lvl="1"/>
            <a:r>
              <a:rPr lang="en-US" sz="2000"/>
              <a:t> Two-dimensional horizontal shear instability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Vorticity equation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Matching condition</a:t>
            </a:r>
          </a:p>
          <a:p>
            <a:pPr lvl="1"/>
            <a:endParaRPr lang="en-US" sz="2000"/>
          </a:p>
          <a:p>
            <a:endParaRPr lang="en-US" sz="22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marL="393192" lvl="1" indent="0">
              <a:buNone/>
            </a:pPr>
            <a:endParaRPr lang="en-US" sz="1800"/>
          </a:p>
          <a:p>
            <a:pPr lvl="1"/>
            <a:endParaRPr lang="en-US" sz="1800"/>
          </a:p>
          <a:p>
            <a:pPr lvl="8"/>
            <a:endParaRPr lang="en-US" sz="1000"/>
          </a:p>
          <a:p>
            <a:pPr lvl="2"/>
            <a:endParaRPr lang="en-US" sz="15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  <a:p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011B6-396B-9043-80D1-1BE3CE975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22"/>
          <a:stretch/>
        </p:blipFill>
        <p:spPr>
          <a:xfrm>
            <a:off x="899592" y="2423119"/>
            <a:ext cx="6934029" cy="440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C1D647-C4F4-F142-B7AD-2B36742F9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5" b="45977"/>
          <a:stretch/>
        </p:blipFill>
        <p:spPr>
          <a:xfrm>
            <a:off x="1496052" y="3641742"/>
            <a:ext cx="6244300" cy="396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6FBF6D-2188-9A45-915E-F0E98256B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87"/>
          <a:stretch/>
        </p:blipFill>
        <p:spPr>
          <a:xfrm>
            <a:off x="1418645" y="4818776"/>
            <a:ext cx="6306709" cy="6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US"/>
              <a:t>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r>
              <a:rPr lang="en-US" sz="2200"/>
              <a:t>Analyze one Fourier component</a:t>
            </a:r>
          </a:p>
          <a:p>
            <a:endParaRPr lang="en-US" sz="2200"/>
          </a:p>
          <a:p>
            <a:endParaRPr lang="en-US" sz="2200"/>
          </a:p>
          <a:p>
            <a:r>
              <a:rPr lang="en-US" sz="2200"/>
              <a:t>Linearized equations</a:t>
            </a:r>
          </a:p>
          <a:p>
            <a:endParaRPr lang="en-US" sz="2200"/>
          </a:p>
          <a:p>
            <a:pPr marL="0" indent="0">
              <a:buNone/>
            </a:pPr>
            <a:endParaRPr lang="en-US" sz="2200"/>
          </a:p>
          <a:p>
            <a:pPr lvl="8"/>
            <a:endParaRPr lang="en-CA" sz="1000"/>
          </a:p>
          <a:p>
            <a:pPr marL="0" indent="0">
              <a:buNone/>
            </a:pPr>
            <a:endParaRPr lang="en-CA" sz="2200"/>
          </a:p>
          <a:p>
            <a:r>
              <a:rPr lang="en-CA" sz="2200"/>
              <a:t>Integral equation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endParaRPr lang="en-US" sz="2200"/>
          </a:p>
          <a:p>
            <a:endParaRPr lang="en-US" sz="2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DBEF6-26BC-7A4F-9835-6CF94B18F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86"/>
          <a:stretch/>
        </p:blipFill>
        <p:spPr>
          <a:xfrm>
            <a:off x="1187624" y="2204864"/>
            <a:ext cx="5651280" cy="504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9B519-FE7C-E54D-8737-F1EFC5169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30"/>
          <a:stretch/>
        </p:blipFill>
        <p:spPr>
          <a:xfrm>
            <a:off x="521132" y="5301208"/>
            <a:ext cx="8227332" cy="674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A4322-3017-1349-86AA-89B44668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17" b="8980"/>
          <a:stretch/>
        </p:blipFill>
        <p:spPr>
          <a:xfrm>
            <a:off x="1331640" y="3559381"/>
            <a:ext cx="5651280" cy="10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US"/>
              <a:t>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r>
              <a:rPr lang="en-US" sz="2200"/>
              <a:t>Non-dissipative limit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/>
              <a:t>WKB solution</a:t>
            </a:r>
          </a:p>
          <a:p>
            <a:endParaRPr lang="en-US" sz="2200"/>
          </a:p>
          <a:p>
            <a:endParaRPr lang="en-US" sz="2200"/>
          </a:p>
          <a:p>
            <a:pPr lvl="1"/>
            <a:r>
              <a:rPr lang="en-US" sz="2000"/>
              <a:t>Non-normal mode growth</a:t>
            </a:r>
          </a:p>
          <a:p>
            <a:pPr lvl="1"/>
            <a:r>
              <a:rPr lang="en-US" sz="2000"/>
              <a:t>Growth rate divergence</a:t>
            </a:r>
          </a:p>
          <a:p>
            <a:endParaRPr lang="en-US" sz="2200"/>
          </a:p>
          <a:p>
            <a:endParaRPr lang="en-US" sz="2200"/>
          </a:p>
          <a:p>
            <a:pPr marL="0" indent="0">
              <a:buNone/>
            </a:pPr>
            <a:endParaRPr lang="en-US" sz="2200"/>
          </a:p>
          <a:p>
            <a:pPr lvl="8"/>
            <a:endParaRPr lang="en-CA" sz="1000"/>
          </a:p>
          <a:p>
            <a:pPr marL="0" indent="0">
              <a:buNone/>
            </a:pPr>
            <a:endParaRPr lang="en-CA" sz="22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endParaRPr lang="en-US" sz="2200"/>
          </a:p>
          <a:p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73610-AE1C-6140-807E-07B05AF6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60848"/>
            <a:ext cx="4104456" cy="471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8846B-D94E-C740-B306-DD8EFEF03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948666"/>
            <a:ext cx="50546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9B31F4-6275-0A4B-A684-FFB9FF23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78"/>
          <a:stretch/>
        </p:blipFill>
        <p:spPr>
          <a:xfrm>
            <a:off x="5004048" y="3853330"/>
            <a:ext cx="2905211" cy="2736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B5AFF-B5F4-C740-AB3D-0EF1047BD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568" y="2948666"/>
            <a:ext cx="1930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US"/>
              <a:t>Linear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r>
              <a:rPr lang="en-US" sz="2200"/>
              <a:t>Dissipative flow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Thermal diffusion merely delays the instability</a:t>
            </a:r>
          </a:p>
          <a:p>
            <a:pPr lvl="1"/>
            <a:r>
              <a:rPr lang="en-US" sz="2000"/>
              <a:t>Viscosity has a dramatic stabilizing effect</a:t>
            </a:r>
          </a:p>
          <a:p>
            <a:pPr lvl="1"/>
            <a:endParaRPr lang="en-US" sz="2000"/>
          </a:p>
          <a:p>
            <a:endParaRPr lang="en-US" sz="2200"/>
          </a:p>
          <a:p>
            <a:pPr lvl="4"/>
            <a:endParaRPr lang="en-US" sz="1600"/>
          </a:p>
          <a:p>
            <a:endParaRPr lang="en-US" sz="2200"/>
          </a:p>
          <a:p>
            <a:pPr lvl="8"/>
            <a:endParaRPr lang="en-US" sz="10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4FBC4-F61A-6746-A687-B60B0136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17032"/>
            <a:ext cx="3116106" cy="2736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1E1E75-8C54-7548-8650-AFDB292E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847885"/>
            <a:ext cx="3276364" cy="2677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63FCEB-BA25-894D-931F-4D82053BF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30"/>
          <a:stretch/>
        </p:blipFill>
        <p:spPr>
          <a:xfrm>
            <a:off x="457200" y="2119361"/>
            <a:ext cx="8229600" cy="6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US"/>
              <a:t>Nonlinear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Numerical method: Cheng &amp; Knorr (1976)</a:t>
            </a:r>
          </a:p>
          <a:p>
            <a:pPr lvl="1"/>
            <a:r>
              <a:rPr lang="en-US" sz="2000" dirty="0"/>
              <a:t>Initial conditions</a:t>
            </a:r>
          </a:p>
          <a:p>
            <a:pPr lvl="2"/>
            <a:r>
              <a:rPr lang="en-US" sz="1700" dirty="0"/>
              <a:t>Single mode excitation </a:t>
            </a:r>
          </a:p>
          <a:p>
            <a:pPr lvl="2"/>
            <a:endParaRPr lang="en-US" sz="1700" dirty="0"/>
          </a:p>
          <a:p>
            <a:pPr lvl="2"/>
            <a:endParaRPr lang="en-US" sz="1700" dirty="0"/>
          </a:p>
          <a:p>
            <a:pPr lvl="2"/>
            <a:r>
              <a:rPr lang="en-US" sz="1700" dirty="0"/>
              <a:t>Multiple mode excitation</a:t>
            </a:r>
          </a:p>
          <a:p>
            <a:pPr lvl="1"/>
            <a:endParaRPr lang="en-US" sz="2000" dirty="0"/>
          </a:p>
          <a:p>
            <a:endParaRPr lang="en-US" sz="2200" dirty="0"/>
          </a:p>
          <a:p>
            <a:pPr lvl="4"/>
            <a:endParaRPr lang="en-US" sz="1600" dirty="0"/>
          </a:p>
          <a:p>
            <a:endParaRPr lang="en-US" sz="2200" dirty="0"/>
          </a:p>
          <a:p>
            <a:pPr lvl="8"/>
            <a:endParaRPr lang="en-US" sz="10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521CB-597C-6645-8E5B-05AF0140C2FA}"/>
              </a:ext>
            </a:extLst>
          </p:cNvPr>
          <p:cNvSpPr/>
          <p:nvPr/>
        </p:nvSpPr>
        <p:spPr>
          <a:xfrm>
            <a:off x="1115616" y="5991671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cs typeface="Times New Roman" panose="02020603050405020304" pitchFamily="18" charset="0"/>
              </a:rPr>
              <a:t>Cheng, </a:t>
            </a:r>
            <a:r>
              <a:rPr lang="en-GB" sz="1200" dirty="0" err="1">
                <a:cs typeface="Times New Roman" panose="02020603050405020304" pitchFamily="18" charset="0"/>
              </a:rPr>
              <a:t>Chio-Zong</a:t>
            </a:r>
            <a:r>
              <a:rPr lang="en-GB" sz="1200" dirty="0">
                <a:cs typeface="Times New Roman" panose="02020603050405020304" pitchFamily="18" charset="0"/>
              </a:rPr>
              <a:t> &amp; Knorr, Georg 1976 The integration of the </a:t>
            </a:r>
            <a:r>
              <a:rPr lang="en-GB" sz="1200" dirty="0" err="1">
                <a:cs typeface="Times New Roman" panose="02020603050405020304" pitchFamily="18" charset="0"/>
              </a:rPr>
              <a:t>Vlasov</a:t>
            </a:r>
            <a:r>
              <a:rPr lang="en-GB" sz="1200" dirty="0">
                <a:cs typeface="Times New Roman" panose="02020603050405020304" pitchFamily="18" charset="0"/>
              </a:rPr>
              <a:t> equation in configuration space. Journal of Computational Physics 22 (3), 330–351.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87A10-3BA5-F746-BC1D-164CB690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34" y="4152262"/>
            <a:ext cx="2706107" cy="72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929F7-9667-2D42-8C02-48DB9D877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54" y="5161880"/>
            <a:ext cx="2506774" cy="709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7778D-7356-0144-A2B7-471A3C3B5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739783"/>
            <a:ext cx="4971713" cy="11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US"/>
              <a:t>Nonlinear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r>
              <a:rPr lang="en-US" sz="2200"/>
              <a:t>Evolution of stream function</a:t>
            </a:r>
          </a:p>
          <a:p>
            <a:pPr lvl="1"/>
            <a:r>
              <a:rPr lang="en-US" sz="2000"/>
              <a:t>Amplitude saturation &amp; secular growth</a:t>
            </a:r>
          </a:p>
          <a:p>
            <a:pPr lvl="2"/>
            <a:endParaRPr lang="en-US" sz="17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marL="393192" lvl="1" indent="0">
              <a:buNone/>
            </a:pPr>
            <a:endParaRPr lang="en-US" sz="2000"/>
          </a:p>
          <a:p>
            <a:pPr lvl="1"/>
            <a:endParaRPr lang="en-US" sz="2000"/>
          </a:p>
          <a:p>
            <a:endParaRPr lang="en-US" sz="2200"/>
          </a:p>
          <a:p>
            <a:pPr lvl="4"/>
            <a:endParaRPr lang="en-US" sz="1600"/>
          </a:p>
          <a:p>
            <a:endParaRPr lang="en-US" sz="2200"/>
          </a:p>
          <a:p>
            <a:pPr lvl="8"/>
            <a:endParaRPr lang="en-US" sz="10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701A7-46FD-6348-8FBA-557C7C27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6784392" cy="24933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DE5B49-D433-C841-9510-5FC3E9972937}"/>
              </a:ext>
            </a:extLst>
          </p:cNvPr>
          <p:cNvSpPr/>
          <p:nvPr/>
        </p:nvSpPr>
        <p:spPr>
          <a:xfrm>
            <a:off x="2555776" y="5487615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cs typeface="Times New Roman" panose="02020603050405020304" pitchFamily="18" charset="0"/>
              </a:rPr>
              <a:t>Solid line: numerical solution of nonlinear evolution</a:t>
            </a:r>
          </a:p>
          <a:p>
            <a:r>
              <a:rPr lang="en-GB" sz="1200" dirty="0">
                <a:cs typeface="Times New Roman" panose="02020603050405020304" pitchFamily="18" charset="0"/>
              </a:rPr>
              <a:t>Dotted line: linear instability </a:t>
            </a:r>
          </a:p>
        </p:txBody>
      </p:sp>
    </p:spTree>
    <p:extLst>
      <p:ext uri="{BB962C8B-B14F-4D97-AF65-F5344CB8AC3E}">
        <p14:creationId xmlns:p14="http://schemas.microsoft.com/office/powerpoint/2010/main" val="13234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US"/>
              <a:t>Nonlinear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r>
              <a:rPr lang="en-US" sz="2200"/>
              <a:t>Evolution of vorticity</a:t>
            </a:r>
          </a:p>
          <a:p>
            <a:pPr lvl="1"/>
            <a:r>
              <a:rPr lang="en-US" sz="1700"/>
              <a:t>Medium &amp; high viscosity: rollup into billows</a:t>
            </a:r>
          </a:p>
          <a:p>
            <a:pPr lvl="2"/>
            <a:endParaRPr lang="en-US" sz="17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marL="393192" lvl="1" indent="0">
              <a:buNone/>
            </a:pPr>
            <a:endParaRPr lang="en-US" sz="2000"/>
          </a:p>
          <a:p>
            <a:pPr lvl="1"/>
            <a:endParaRPr lang="en-US" sz="2000"/>
          </a:p>
          <a:p>
            <a:endParaRPr lang="en-US" sz="2200"/>
          </a:p>
          <a:p>
            <a:pPr lvl="4"/>
            <a:endParaRPr lang="en-US" sz="1600"/>
          </a:p>
          <a:p>
            <a:endParaRPr lang="en-US" sz="2200"/>
          </a:p>
          <a:p>
            <a:pPr lvl="8"/>
            <a:endParaRPr lang="en-US" sz="10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4303F-0E6F-8546-AB09-52CF43D58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98" y="2564904"/>
            <a:ext cx="5226234" cy="3888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DABB7-C128-FF41-BBB2-254ABFD18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458" y="2609666"/>
            <a:ext cx="1645358" cy="315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5E8291-CC4F-634B-95D3-30950EE6C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458" y="5472470"/>
            <a:ext cx="1357326" cy="2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US"/>
              <a:t>Nonlinear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pPr lvl="1"/>
            <a:r>
              <a:rPr lang="en-US" sz="2000"/>
              <a:t>Evolution of vorticity</a:t>
            </a:r>
          </a:p>
          <a:p>
            <a:pPr lvl="2"/>
            <a:r>
              <a:rPr lang="en-US" sz="1700"/>
              <a:t>Low viscosity: rollup &amp; tertiary instability</a:t>
            </a:r>
          </a:p>
          <a:p>
            <a:pPr lvl="2"/>
            <a:endParaRPr lang="en-US" sz="17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marL="393192" lvl="1" indent="0">
              <a:buNone/>
            </a:pPr>
            <a:endParaRPr lang="en-US" sz="2000"/>
          </a:p>
          <a:p>
            <a:pPr lvl="1"/>
            <a:endParaRPr lang="en-US" sz="2000"/>
          </a:p>
          <a:p>
            <a:endParaRPr lang="en-US" sz="2200"/>
          </a:p>
          <a:p>
            <a:pPr lvl="4"/>
            <a:endParaRPr lang="en-US" sz="1600"/>
          </a:p>
          <a:p>
            <a:endParaRPr lang="en-US" sz="2200"/>
          </a:p>
          <a:p>
            <a:pPr lvl="8"/>
            <a:endParaRPr lang="en-US" sz="10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1FCED-A08A-D64B-9655-345FE59B3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67" y="2520705"/>
            <a:ext cx="5508266" cy="368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461BA6-7DA6-3246-BC93-BB9B576A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780928"/>
            <a:ext cx="1728192" cy="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8D8E-02FD-9143-B5BA-1B847555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73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ea typeface="SimHei" panose="02010609060101010101" pitchFamily="49" charset="-122"/>
              </a:rPr>
              <a:t>Vortices in critical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3673-0983-CE42-881B-329C91D9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3512942"/>
          </a:xfrm>
        </p:spPr>
        <p:txBody>
          <a:bodyPr>
            <a:normAutofit/>
          </a:bodyPr>
          <a:lstStyle/>
          <a:p>
            <a:endParaRPr lang="en-GB" altLang="zh-CN" sz="2000" dirty="0"/>
          </a:p>
          <a:p>
            <a:r>
              <a:rPr lang="en-GB" altLang="zh-CN" sz="2000" dirty="0"/>
              <a:t>Rossby wave critical layer</a:t>
            </a:r>
          </a:p>
          <a:p>
            <a:pPr lvl="1"/>
            <a:r>
              <a:rPr lang="en-GB" altLang="zh-CN" sz="1800" dirty="0" err="1"/>
              <a:t>Stewartson</a:t>
            </a:r>
            <a:r>
              <a:rPr lang="en-GB" altLang="zh-CN" sz="1800" dirty="0"/>
              <a:t> (1978), Warn &amp; Warn (1978) </a:t>
            </a:r>
            <a:r>
              <a:rPr lang="en-US" altLang="zh-CN" sz="1800" dirty="0" err="1">
                <a:cs typeface="Times New Roman" pitchFamily="18" charset="0"/>
              </a:rPr>
              <a:t>Killworth</a:t>
            </a:r>
            <a:r>
              <a:rPr lang="en-US" altLang="zh-CN" sz="1800" dirty="0">
                <a:cs typeface="Times New Roman" pitchFamily="18" charset="0"/>
              </a:rPr>
              <a:t> &amp; McIntyre (1985)</a:t>
            </a:r>
          </a:p>
          <a:p>
            <a:pPr lvl="1"/>
            <a:r>
              <a:rPr lang="en-US" altLang="zh-CN" sz="1800" dirty="0">
                <a:cs typeface="Times New Roman" pitchFamily="18" charset="0"/>
              </a:rPr>
              <a:t> Matched asymptotic expansions</a:t>
            </a:r>
            <a:endParaRPr lang="en-GB" altLang="zh-CN" sz="1800" dirty="0"/>
          </a:p>
          <a:p>
            <a:endParaRPr lang="en-GB" altLang="zh-CN" sz="2000" dirty="0"/>
          </a:p>
          <a:p>
            <a:endParaRPr lang="en-GB" altLang="zh-CN" sz="2000" dirty="0"/>
          </a:p>
          <a:p>
            <a:endParaRPr lang="en-GB" altLang="zh-CN" sz="2000" dirty="0"/>
          </a:p>
          <a:p>
            <a:endParaRPr lang="en-GB" altLang="zh-CN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1A2D15-274C-4664-B9D8-5E8785189F01}"/>
              </a:ext>
            </a:extLst>
          </p:cNvPr>
          <p:cNvGrpSpPr/>
          <p:nvPr/>
        </p:nvGrpSpPr>
        <p:grpSpPr>
          <a:xfrm>
            <a:off x="755576" y="3163158"/>
            <a:ext cx="7776864" cy="1359429"/>
            <a:chOff x="1335945" y="3010860"/>
            <a:chExt cx="6188383" cy="93561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3782880-5CE1-4E0C-B272-B6A6E51F6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5945" y="3010860"/>
              <a:ext cx="1543029" cy="84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65A36007-A83A-4621-8971-A9859240D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6987" y="3052202"/>
              <a:ext cx="1469338" cy="80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DDBC897-49C1-424B-AF36-1F2AF7E3F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6325" y="3030473"/>
              <a:ext cx="1543029" cy="81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48F94B3E-28F8-49FD-9842-CAE4BBA16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9179" y="3030473"/>
              <a:ext cx="1615149" cy="916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7E77D78-8782-40BD-9C50-8030DC056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4717136"/>
            <a:ext cx="3146139" cy="5840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4997A8-B3A3-4A5F-84A4-85FA2229AAA3}"/>
              </a:ext>
            </a:extLst>
          </p:cNvPr>
          <p:cNvSpPr/>
          <p:nvPr/>
        </p:nvSpPr>
        <p:spPr>
          <a:xfrm>
            <a:off x="826296" y="5599400"/>
            <a:ext cx="7475041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Stewartson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1978. The evolution of the critical layer of a Rossby wave.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Astrophys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Fluid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9:185–200.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Warn, T. and Warn, H. 1978. The evolution of a nonlinear critical level.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Appl.Math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59:37–71.</a:t>
            </a:r>
          </a:p>
          <a:p>
            <a:pPr>
              <a:lnSpc>
                <a:spcPct val="110000"/>
              </a:lnSpc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Killworth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P.D.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McINTYRE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M.E., 1985. Do Rossby-wave critical layers absorb, reflect, or over-reflect?.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Fluid Mech.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161, 449-492.</a:t>
            </a:r>
          </a:p>
        </p:txBody>
      </p:sp>
    </p:spTree>
    <p:extLst>
      <p:ext uri="{BB962C8B-B14F-4D97-AF65-F5344CB8AC3E}">
        <p14:creationId xmlns:p14="http://schemas.microsoft.com/office/powerpoint/2010/main" val="20945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"/>
    </mc:Choice>
    <mc:Fallback xmlns="">
      <p:transition spd="slow" advTm="7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US"/>
              <a:t>Nonlinear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pPr lvl="1"/>
            <a:r>
              <a:rPr lang="en-US" sz="2000" dirty="0"/>
              <a:t>Evolution of vorticity</a:t>
            </a:r>
          </a:p>
          <a:p>
            <a:pPr lvl="2"/>
            <a:r>
              <a:rPr lang="en-US" sz="1700" dirty="0"/>
              <a:t>Multiple mode excitation: vortex pairing and merging</a:t>
            </a:r>
          </a:p>
          <a:p>
            <a:pPr lvl="2"/>
            <a:endParaRPr lang="en-US" sz="17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200" dirty="0"/>
          </a:p>
          <a:p>
            <a:pPr lvl="4"/>
            <a:endParaRPr lang="en-US" sz="1600" dirty="0"/>
          </a:p>
          <a:p>
            <a:endParaRPr lang="en-US" sz="2200" dirty="0"/>
          </a:p>
          <a:p>
            <a:pPr lvl="8"/>
            <a:endParaRPr lang="en-US" sz="10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0F700-4A47-5E46-BC95-8BCB33C9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76" y="4327587"/>
            <a:ext cx="1584176" cy="341207"/>
          </a:xfrm>
          <a:prstGeom prst="rect">
            <a:avLst/>
          </a:prstGeom>
        </p:spPr>
      </p:pic>
      <p:pic>
        <p:nvPicPr>
          <p:cNvPr id="1025" name="Picture 1" descr="page21image60483744">
            <a:extLst>
              <a:ext uri="{FF2B5EF4-FFF2-40B4-BE49-F238E27FC236}">
                <a16:creationId xmlns:a16="http://schemas.microsoft.com/office/drawing/2014/main" id="{0BCE588E-19C9-B142-A589-5EDFD4BB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41331"/>
            <a:ext cx="4943091" cy="3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A43062-F558-354A-B671-F5CE3F4D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514276"/>
            <a:ext cx="2160240" cy="5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85" y="341784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en-US" sz="2200" dirty="0"/>
              <a:t>Excitation of new critical levels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D4039B-1A2A-944B-BCF0-CFDD0E27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5397969"/>
            <a:ext cx="556426" cy="1912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88F256-8CC4-9844-8F60-10EA2A4E8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0" y="2915125"/>
            <a:ext cx="3676900" cy="2746123"/>
          </a:xfrm>
          <a:prstGeom prst="rect">
            <a:avLst/>
          </a:prstGeom>
        </p:spPr>
      </p:pic>
      <p:pic>
        <p:nvPicPr>
          <p:cNvPr id="22" name="Picture 21" descr="Chart, diagram&#10;&#10;Description automatically generated">
            <a:extLst>
              <a:ext uri="{FF2B5EF4-FFF2-40B4-BE49-F238E27FC236}">
                <a16:creationId xmlns:a16="http://schemas.microsoft.com/office/drawing/2014/main" id="{BB30573F-3D42-464F-8125-BF488190E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03" y="2132856"/>
            <a:ext cx="5286961" cy="39652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C78A41-17E5-C349-B06E-A19A51F71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224" y="4156035"/>
            <a:ext cx="576524" cy="20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"/>
    </mc:Choice>
    <mc:Fallback xmlns="">
      <p:transition spd="slow" advTm="95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Thank you</a:t>
            </a:r>
            <a:endParaRPr lang="zh-CN" alt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sky, person, ground&#10;&#10;Description automatically generated">
            <a:extLst>
              <a:ext uri="{FF2B5EF4-FFF2-40B4-BE49-F238E27FC236}">
                <a16:creationId xmlns:a16="http://schemas.microsoft.com/office/drawing/2014/main" id="{93F4E818-9FE5-A644-B5B0-25B616B20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441489" cy="33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8D8E-02FD-9143-B5BA-1B847555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28" y="43339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dirty="0">
                <a:ea typeface="SimHei" panose="02010609060101010101" pitchFamily="49" charset="-122"/>
              </a:rPr>
            </a:br>
            <a:r>
              <a:rPr lang="en-US" sz="4800" dirty="0">
                <a:ea typeface="SimHei" panose="02010609060101010101" pitchFamily="49" charset="-122"/>
              </a:rPr>
              <a:t> ‘Zombie Vortices’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3673-0983-CE42-881B-329C91D9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8498"/>
            <a:ext cx="8229600" cy="5119502"/>
          </a:xfrm>
        </p:spPr>
        <p:txBody>
          <a:bodyPr>
            <a:normAutofit/>
          </a:bodyPr>
          <a:lstStyle/>
          <a:p>
            <a:r>
              <a:rPr lang="en-GB" sz="2000" dirty="0"/>
              <a:t>Marcus et al. (2013): vortices replicate by exciting </a:t>
            </a:r>
            <a:r>
              <a:rPr lang="en-GB" sz="2000"/>
              <a:t>critical layers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lvl="2"/>
            <a:endParaRPr lang="en-GB" sz="1500" dirty="0"/>
          </a:p>
          <a:p>
            <a:endParaRPr lang="en-GB" sz="2000" dirty="0"/>
          </a:p>
          <a:p>
            <a:pPr marL="393192" lvl="1" indent="0">
              <a:buNone/>
            </a:pPr>
            <a:endParaRPr lang="en-CA" sz="1600" dirty="0"/>
          </a:p>
          <a:p>
            <a:r>
              <a:rPr lang="en-GB" sz="2000" dirty="0"/>
              <a:t>Baroclinic critical layers</a:t>
            </a:r>
          </a:p>
          <a:p>
            <a:pPr lvl="1"/>
            <a:r>
              <a:rPr lang="en-GB" sz="1800" dirty="0"/>
              <a:t>Horizontal shear velocity </a:t>
            </a:r>
          </a:p>
          <a:p>
            <a:pPr lvl="1"/>
            <a:r>
              <a:rPr lang="en-GB" sz="1800" dirty="0"/>
              <a:t>Vertical density stratification</a:t>
            </a:r>
          </a:p>
          <a:p>
            <a:pPr lvl="1"/>
            <a:endParaRPr lang="en-GB" sz="18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E6A41-4B14-9148-8E84-1CAB6D43A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5024" y="2852936"/>
            <a:ext cx="3240360" cy="177207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F641BAC-8EC8-5A40-9DC9-F96F0204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613" y="2164874"/>
            <a:ext cx="3088563" cy="17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CE966-BDA0-4BE9-5567-FF5DF3E6D8AD}"/>
              </a:ext>
            </a:extLst>
          </p:cNvPr>
          <p:cNvSpPr/>
          <p:nvPr/>
        </p:nvSpPr>
        <p:spPr>
          <a:xfrm>
            <a:off x="662880" y="6053226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Marcus, P. S., Pei, S., Jiang, C-H. &amp;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Hassanzadeh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2013 Three-Dimensional Vortices Generated by Self-Replication in Stably Stratified Rotating Shear Flows.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084501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E693D-B9C9-486B-8CDE-C29F6572DE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9" t="-1" r="39850" b="117"/>
          <a:stretch/>
        </p:blipFill>
        <p:spPr>
          <a:xfrm>
            <a:off x="3747798" y="5161954"/>
            <a:ext cx="1728192" cy="777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50703-F84E-49F8-BC35-A540D91EF4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6719" y="5161955"/>
            <a:ext cx="1691625" cy="7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"/>
    </mc:Choice>
    <mc:Fallback xmlns="">
      <p:transition spd="slow" advTm="1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Potential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8634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Protoplanetary disk</a:t>
            </a:r>
          </a:p>
          <a:p>
            <a:pPr lvl="1"/>
            <a:r>
              <a:rPr lang="en-US" sz="2000" dirty="0"/>
              <a:t>Instability required for the disk to accretion mass onto the star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667512" lvl="2" indent="0">
              <a:buNone/>
            </a:pPr>
            <a:endParaRPr lang="en-US" sz="1700" dirty="0"/>
          </a:p>
          <a:p>
            <a:pPr marL="667512" lvl="2" indent="0">
              <a:buNone/>
            </a:pPr>
            <a:r>
              <a:rPr lang="en-US" sz="1700" dirty="0"/>
              <a:t>Magneto-rotational instability, </a:t>
            </a:r>
            <a:r>
              <a:rPr lang="en-GB" sz="1700" dirty="0"/>
              <a:t> gravitational instability, convective over instability, wind-driven accretion, horizontal shear instability, vertical shear instability, </a:t>
            </a:r>
            <a:r>
              <a:rPr lang="en-GB" sz="1700" dirty="0" err="1"/>
              <a:t>strato</a:t>
            </a:r>
            <a:r>
              <a:rPr lang="en-GB" sz="1700" dirty="0"/>
              <a:t>-rotational instability, </a:t>
            </a:r>
            <a:r>
              <a:rPr lang="en-GB" sz="1700" dirty="0">
                <a:solidFill>
                  <a:srgbClr val="FF0000"/>
                </a:solidFill>
              </a:rPr>
              <a:t>zombie vortex instability</a:t>
            </a:r>
            <a:r>
              <a:rPr lang="en-GB" sz="1700" dirty="0"/>
              <a:t>…</a:t>
            </a:r>
            <a:endParaRPr lang="en-US" sz="1700" dirty="0"/>
          </a:p>
          <a:p>
            <a:endParaRPr lang="en-US" sz="2200" dirty="0"/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80254"/>
            <a:ext cx="4946157" cy="27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8D8E-02FD-9143-B5BA-1B847555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ea typeface="SimHei" panose="02010609060101010101" pitchFamily="49" charset="-122"/>
              </a:rPr>
              <a:t>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3673-0983-CE42-881B-329C91D9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>
            <a:normAutofit/>
          </a:bodyPr>
          <a:lstStyle/>
          <a:p>
            <a:r>
              <a:rPr lang="en-GB" sz="2000" dirty="0"/>
              <a:t>An theoretical study of baroclinic critical layers and zombie vortices</a:t>
            </a:r>
          </a:p>
          <a:p>
            <a:pPr lvl="1"/>
            <a:r>
              <a:rPr lang="en-GB" sz="1800" dirty="0"/>
              <a:t>Matched asymptotic expansions</a:t>
            </a:r>
          </a:p>
          <a:p>
            <a:pPr lvl="1"/>
            <a:r>
              <a:rPr lang="en-GB" sz="1800" dirty="0"/>
              <a:t>Asymptotic solution</a:t>
            </a:r>
          </a:p>
          <a:p>
            <a:pPr lvl="1"/>
            <a:r>
              <a:rPr lang="en-GB" sz="1800" dirty="0"/>
              <a:t>Reduced model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958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"/>
    </mc:Choice>
    <mc:Fallback xmlns="">
      <p:transition spd="slow" advTm="14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85" y="3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en-US" sz="2200" dirty="0"/>
              <a:t>Horizontal shear, vertical stratification, planetary rotation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6250647" cy="28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373216"/>
            <a:ext cx="3312368" cy="791987"/>
          </a:xfrm>
          <a:prstGeom prst="rect">
            <a:avLst/>
          </a:prstGeom>
        </p:spPr>
      </p:pic>
      <p:pic>
        <p:nvPicPr>
          <p:cNvPr id="4" name="Picture 2" descr="C:\Users\dell\Documents\Corel User Files\group meeting\schematic diagram 2.png">
            <a:extLst>
              <a:ext uri="{FF2B5EF4-FFF2-40B4-BE49-F238E27FC236}">
                <a16:creationId xmlns:a16="http://schemas.microsoft.com/office/drawing/2014/main" id="{DC849886-7E4E-518A-0D7C-0FCCEC797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5982"/>
          <a:stretch/>
        </p:blipFill>
        <p:spPr bwMode="auto">
          <a:xfrm>
            <a:off x="6444208" y="2276872"/>
            <a:ext cx="932639" cy="184563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3773F-36DC-2469-569B-EF83F140FB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9882" y="2564904"/>
            <a:ext cx="1298549" cy="5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5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Governing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err="1"/>
              <a:t>Boussinesq</a:t>
            </a:r>
            <a:r>
              <a:rPr lang="en-US" sz="2200"/>
              <a:t> approximation for disturbances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r>
              <a:rPr lang="en-US" sz="2200"/>
              <a:t>Initial state </a:t>
            </a:r>
          </a:p>
          <a:p>
            <a:endParaRPr lang="en-US"/>
          </a:p>
          <a:p>
            <a:r>
              <a:rPr lang="en-US" sz="2200"/>
              <a:t>Forcing condition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1" y="4769967"/>
            <a:ext cx="3888432" cy="31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88" y="5733256"/>
            <a:ext cx="6549288" cy="597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B806D-12A6-4EE8-8363-0F2B20A3A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392238"/>
            <a:ext cx="6505864" cy="18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74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|0.1|0.1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|0.1|0.1|0.1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38884</TotalTime>
  <Words>1110</Words>
  <Application>Microsoft Macintosh PowerPoint</Application>
  <PresentationFormat>On-screen Show (4:3)</PresentationFormat>
  <Paragraphs>626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Constantia</vt:lpstr>
      <vt:lpstr>Times New Roman</vt:lpstr>
      <vt:lpstr>Wingdings 2</vt:lpstr>
      <vt:lpstr>流畅</vt:lpstr>
      <vt:lpstr>Nonlinear dynamics of forced baroclinic critical layers</vt:lpstr>
      <vt:lpstr>Critical level and critical layer</vt:lpstr>
      <vt:lpstr>Vortices in critical layers</vt:lpstr>
      <vt:lpstr>Vortices in critical layers</vt:lpstr>
      <vt:lpstr>  ‘Zombie Vortices’</vt:lpstr>
      <vt:lpstr>Potential application</vt:lpstr>
      <vt:lpstr>Our work</vt:lpstr>
      <vt:lpstr>Model</vt:lpstr>
      <vt:lpstr>Governing equations</vt:lpstr>
      <vt:lpstr>Linear waves in shear flow</vt:lpstr>
      <vt:lpstr>Linear critical layer</vt:lpstr>
      <vt:lpstr>Linear critical layer</vt:lpstr>
      <vt:lpstr> Mean-flow response</vt:lpstr>
      <vt:lpstr>Comparison to full simulation</vt:lpstr>
      <vt:lpstr>Comparison to full simulation</vt:lpstr>
      <vt:lpstr>Secondary instability</vt:lpstr>
      <vt:lpstr>Reduced model</vt:lpstr>
      <vt:lpstr>Reduced model</vt:lpstr>
      <vt:lpstr>Reduced model</vt:lpstr>
      <vt:lpstr>Linear instability</vt:lpstr>
      <vt:lpstr>Linear instability</vt:lpstr>
      <vt:lpstr>Nonlinear instability</vt:lpstr>
      <vt:lpstr>Nonlinear instability</vt:lpstr>
      <vt:lpstr>Nonlinear instability</vt:lpstr>
      <vt:lpstr>Replication</vt:lpstr>
      <vt:lpstr>Thank you</vt:lpstr>
      <vt:lpstr>Feedback to fundamental wave </vt:lpstr>
      <vt:lpstr>Secondary instability</vt:lpstr>
      <vt:lpstr>Instability Mechanism</vt:lpstr>
      <vt:lpstr>Reduced model</vt:lpstr>
      <vt:lpstr>Reduced model</vt:lpstr>
      <vt:lpstr>Reduced model</vt:lpstr>
      <vt:lpstr>Linear instability</vt:lpstr>
      <vt:lpstr>Linear instability</vt:lpstr>
      <vt:lpstr>Linear instability</vt:lpstr>
      <vt:lpstr>Nonlinear evolution</vt:lpstr>
      <vt:lpstr>Nonlinear evolution</vt:lpstr>
      <vt:lpstr>Nonlinear evolution</vt:lpstr>
      <vt:lpstr>Nonlinear evolution</vt:lpstr>
      <vt:lpstr>Nonlinear evolution</vt:lpstr>
      <vt:lpstr>Replication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Srato-rotational instability</dc:title>
  <dc:subject/>
  <dc:creator>dell</dc:creator>
  <cp:keywords/>
  <dc:description/>
  <cp:lastModifiedBy>Chen Wang</cp:lastModifiedBy>
  <cp:revision>348</cp:revision>
  <dcterms:created xsi:type="dcterms:W3CDTF">2018-07-12T00:44:03Z</dcterms:created>
  <dcterms:modified xsi:type="dcterms:W3CDTF">2023-12-04T14:29:11Z</dcterms:modified>
  <cp:category/>
</cp:coreProperties>
</file>