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957" r:id="rId1"/>
  </p:sldMasterIdLst>
  <p:notesMasterIdLst>
    <p:notesMasterId r:id="rId31"/>
  </p:notesMasterIdLst>
  <p:sldIdLst>
    <p:sldId id="449" r:id="rId2"/>
    <p:sldId id="903" r:id="rId3"/>
    <p:sldId id="886" r:id="rId4"/>
    <p:sldId id="882" r:id="rId5"/>
    <p:sldId id="873" r:id="rId6"/>
    <p:sldId id="874" r:id="rId7"/>
    <p:sldId id="876" r:id="rId8"/>
    <p:sldId id="890" r:id="rId9"/>
    <p:sldId id="891" r:id="rId10"/>
    <p:sldId id="893" r:id="rId11"/>
    <p:sldId id="820" r:id="rId12"/>
    <p:sldId id="904" r:id="rId13"/>
    <p:sldId id="894" r:id="rId14"/>
    <p:sldId id="895" r:id="rId15"/>
    <p:sldId id="896" r:id="rId16"/>
    <p:sldId id="897" r:id="rId17"/>
    <p:sldId id="892" r:id="rId18"/>
    <p:sldId id="900" r:id="rId19"/>
    <p:sldId id="901" r:id="rId20"/>
    <p:sldId id="821" r:id="rId21"/>
    <p:sldId id="877" r:id="rId22"/>
    <p:sldId id="880" r:id="rId23"/>
    <p:sldId id="823" r:id="rId24"/>
    <p:sldId id="824" r:id="rId25"/>
    <p:sldId id="899" r:id="rId26"/>
    <p:sldId id="898" r:id="rId27"/>
    <p:sldId id="825" r:id="rId28"/>
    <p:sldId id="902" r:id="rId29"/>
    <p:sldId id="881" r:id="rId30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  <p:embeddedFont>
      <p:font typeface="Cambria Math" panose="02040503050406030204" pitchFamily="18" charset="0"/>
      <p:regular r:id="rId37"/>
    </p:embeddedFont>
    <p:embeddedFont>
      <p:font typeface="ＭＳ Ｐゴシック" panose="020B0600070205080204" pitchFamily="34" charset="-128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FFFF66"/>
        </a:solidFill>
        <a:latin typeface="Comic Sans MS" pitchFamily="66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33"/>
    <a:srgbClr val="000B22"/>
    <a:srgbClr val="28F84B"/>
    <a:srgbClr val="143818"/>
    <a:srgbClr val="891381"/>
    <a:srgbClr val="66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60"/>
  </p:normalViewPr>
  <p:slideViewPr>
    <p:cSldViewPr>
      <p:cViewPr>
        <p:scale>
          <a:sx n="75" d="100"/>
          <a:sy n="75" d="100"/>
        </p:scale>
        <p:origin x="-3066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3960"/>
    </p:cViewPr>
  </p:sorterViewPr>
  <p:notesViewPr>
    <p:cSldViewPr>
      <p:cViewPr varScale="1">
        <p:scale>
          <a:sx n="86" d="100"/>
          <a:sy n="86" d="100"/>
        </p:scale>
        <p:origin x="-132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111EDFF-D40B-4D88-BB66-D83670CD8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0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A7DC0-A9A0-4ADC-91F8-857CE48DD4D1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a6c808ca4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a6c808ca4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F0807-6A65-4DA8-91A3-E5AC7BA04BBA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4A5EA-2474-42B5-83FA-3A7459E241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8DA11-7354-45A9-8F93-4A7D37350199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93E3-ACBC-4FAF-B2E7-068AA58173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81694-712B-4F07-AA42-E851A6952B3A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6CC88-B551-4748-83AC-73510D343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80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F05DF-C2D8-44B3-BD62-AED7424DA492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93C55-CF6A-4215-86DC-9463FED0F3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750DC-FAB6-4715-976A-BF4218654BAB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A2660-51F2-4530-9791-73D35AE3E9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994FB-737C-40BD-9C5E-A2E9ADC4D29D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31758-817E-4E17-AD69-4CBBCB9A0B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E7653-6CC8-4E80-8CB6-EF79B4B8E68E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40F9-EC7A-4D2F-9311-3D335A9BC7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44E96-9416-4EE0-813D-50E07FC15145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BA4C3-F3A1-402A-A32A-0077FA31F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9EFE6-EC2B-4D75-B9AD-1DC7536D7916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FB074-4443-4C01-A35D-09642B48EA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0E880-BDAD-4C34-820C-5E9838E2D05A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982FD-E068-4DB4-BFF1-17F039BD70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86299-5EEC-457D-A1D6-53C575AE2BEF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AC883F5-56A6-4E93-A052-848B0132F7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4789F1B-1A67-4051-B299-11EB67DDECCE}" type="datetimeFigureOut">
              <a:rPr lang="en-US" smtClean="0"/>
              <a:pPr>
                <a:defRPr/>
              </a:pPr>
              <a:t>9/4/2018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7EE969C-3B80-48A8-A2E3-A21BB3C469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  <p:sldLayoutId id="214748496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image" Target="../media/image700.png"/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12" Type="http://schemas.openxmlformats.org/officeDocument/2006/relationships/image" Target="../media/image69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680.png"/><Relationship Id="rId5" Type="http://schemas.openxmlformats.org/officeDocument/2006/relationships/image" Target="../media/image620.png"/><Relationship Id="rId10" Type="http://schemas.openxmlformats.org/officeDocument/2006/relationships/image" Target="../media/image670.png"/><Relationship Id="rId4" Type="http://schemas.openxmlformats.org/officeDocument/2006/relationships/image" Target="../media/image611.png"/><Relationship Id="rId9" Type="http://schemas.openxmlformats.org/officeDocument/2006/relationships/image" Target="../media/image660.png"/><Relationship Id="rId14" Type="http://schemas.openxmlformats.org/officeDocument/2006/relationships/image" Target="../media/image7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image" Target="../media/image700.png"/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12" Type="http://schemas.openxmlformats.org/officeDocument/2006/relationships/image" Target="../media/image69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680.png"/><Relationship Id="rId5" Type="http://schemas.openxmlformats.org/officeDocument/2006/relationships/image" Target="../media/image620.png"/><Relationship Id="rId10" Type="http://schemas.openxmlformats.org/officeDocument/2006/relationships/image" Target="../media/image670.png"/><Relationship Id="rId4" Type="http://schemas.openxmlformats.org/officeDocument/2006/relationships/image" Target="../media/image611.png"/><Relationship Id="rId9" Type="http://schemas.openxmlformats.org/officeDocument/2006/relationships/image" Target="../media/image660.png"/><Relationship Id="rId14" Type="http://schemas.openxmlformats.org/officeDocument/2006/relationships/image" Target="../media/image7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5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7" Type="http://schemas.openxmlformats.org/officeDocument/2006/relationships/image" Target="../media/image78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4.jpeg"/><Relationship Id="rId7" Type="http://schemas.openxmlformats.org/officeDocument/2006/relationships/image" Target="../media/image90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880.png"/><Relationship Id="rId10" Type="http://schemas.openxmlformats.org/officeDocument/2006/relationships/image" Target="../media/image930.png"/><Relationship Id="rId4" Type="http://schemas.openxmlformats.org/officeDocument/2006/relationships/image" Target="../media/image870.png"/><Relationship Id="rId9" Type="http://schemas.openxmlformats.org/officeDocument/2006/relationships/image" Target="../media/image9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92696"/>
            <a:ext cx="8568952" cy="28575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CA" sz="4800" dirty="0" smtClean="0">
                <a:solidFill>
                  <a:schemeClr val="bg1"/>
                </a:solidFill>
                <a:effectLst/>
              </a:rPr>
              <a:t>Proof  complexity </a:t>
            </a:r>
            <a:br>
              <a:rPr lang="en-CA" sz="4800" dirty="0" smtClean="0">
                <a:solidFill>
                  <a:schemeClr val="bg1"/>
                </a:solidFill>
                <a:effectLst/>
              </a:rPr>
            </a:br>
            <a:r>
              <a:rPr lang="en-CA" sz="4800" dirty="0" smtClean="0">
                <a:solidFill>
                  <a:schemeClr val="bg1"/>
                </a:solidFill>
                <a:effectLst/>
              </a:rPr>
              <a:t>of  </a:t>
            </a:r>
            <a:br>
              <a:rPr lang="en-CA" sz="4800" dirty="0" smtClean="0">
                <a:solidFill>
                  <a:schemeClr val="bg1"/>
                </a:solidFill>
                <a:effectLst/>
              </a:rPr>
            </a:br>
            <a:r>
              <a:rPr lang="en-CA" sz="4800" dirty="0" smtClean="0">
                <a:solidFill>
                  <a:schemeClr val="bg1"/>
                </a:solidFill>
                <a:effectLst/>
              </a:rPr>
              <a:t>Satisfiability Modulo Theories</a:t>
            </a:r>
            <a:r>
              <a:rPr lang="en-US" sz="6700" dirty="0" smtClean="0">
                <a:ea typeface="ＭＳ Ｐゴシック" charset="-128"/>
              </a:rPr>
              <a:t/>
            </a:r>
            <a:br>
              <a:rPr lang="en-US" sz="6700" dirty="0" smtClean="0">
                <a:ea typeface="ＭＳ Ｐゴシック" charset="-128"/>
              </a:rPr>
            </a:br>
            <a:endParaRPr lang="en-US" sz="4800" i="1" dirty="0" smtClean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98" y="4502086"/>
            <a:ext cx="8238418" cy="202325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Robert </a:t>
            </a:r>
            <a:r>
              <a:rPr lang="en-US" sz="2800" dirty="0" err="1" smtClean="0">
                <a:solidFill>
                  <a:schemeClr val="bg1"/>
                </a:solidFill>
                <a:ea typeface="ＭＳ Ｐゴシック" charset="-128"/>
              </a:rPr>
              <a:t>Robere</a:t>
            </a:r>
            <a:endParaRPr lang="en-US" sz="2800" dirty="0" smtClean="0">
              <a:solidFill>
                <a:schemeClr val="bg1"/>
              </a:solidFill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bg1"/>
                </a:solidFill>
                <a:ea typeface="ＭＳ Ｐゴシック" charset="-128"/>
              </a:rPr>
              <a:t>Antonina </a:t>
            </a:r>
            <a:r>
              <a:rPr lang="en-US" sz="2800" b="1" dirty="0" err="1" smtClean="0">
                <a:solidFill>
                  <a:schemeClr val="bg1"/>
                </a:solidFill>
                <a:ea typeface="ＭＳ Ｐゴシック" charset="-128"/>
              </a:rPr>
              <a:t>Kolokolova</a:t>
            </a:r>
            <a:endParaRPr lang="en-US" sz="2800" b="1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Vijay Ganesh </a:t>
            </a:r>
            <a:endParaRPr lang="en-US" sz="2800" dirty="0">
              <a:solidFill>
                <a:schemeClr val="tx2"/>
              </a:solidFill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</a:pP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Oaxaca, Aug 30, 2018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1440160" cy="15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63391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22843" y="224148"/>
                <a:ext cx="264848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CA" sz="2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∨</m:t>
                          </m:r>
                          <m:r>
                            <a:rPr lang="en-CA" sz="2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2"/>
                          </a:solidFill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CA" sz="2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CA" sz="2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∨¬</m:t>
                          </m:r>
                          <m:r>
                            <a:rPr lang="en-CA" sz="2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2000" b="0" i="1" dirty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r>
                  <a:rPr lang="en-CA" sz="2000" b="0" i="1" dirty="0" smtClean="0">
                    <a:solidFill>
                      <a:schemeClr val="tx2"/>
                    </a:solidFill>
                    <a:latin typeface="Cambria Math"/>
                  </a:rPr>
                  <a:t>-----------------------------</a:t>
                </a:r>
                <a:endParaRPr lang="en-CA" sz="2000" b="0" i="1" dirty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 algn="l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2000" b="0" i="1">
                          <a:solidFill>
                            <a:schemeClr val="tx2"/>
                          </a:solidFill>
                          <a:latin typeface="Cambria Math"/>
                        </a:rPr>
                        <m:t>𝐶</m:t>
                      </m:r>
                      <m:r>
                        <a:rPr lang="en-CA" sz="2000" b="0" i="1">
                          <a:solidFill>
                            <a:schemeClr val="tx2"/>
                          </a:solidFill>
                          <a:latin typeface="Cambria Math"/>
                        </a:rPr>
                        <m:t>∨</m:t>
                      </m:r>
                      <m:r>
                        <a:rPr lang="en-CA" sz="2000" b="0" i="1">
                          <a:solidFill>
                            <a:schemeClr val="tx2"/>
                          </a:solidFill>
                          <a:latin typeface="Cambria Math"/>
                        </a:rPr>
                        <m:t>𝐷</m:t>
                      </m:r>
                      <m:r>
                        <a:rPr lang="en-CA" sz="2000" b="0" i="1">
                          <a:solidFill>
                            <a:schemeClr val="tx2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CA" sz="20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43" y="224148"/>
                <a:ext cx="2648481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2304" r="-2304" b="-60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CDCL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pic>
        <p:nvPicPr>
          <p:cNvPr id="2050" name="Picture 2" descr="C:\cygwin64\home\kol\theory\vijay\marijn-cdcl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12"/>
            <a:ext cx="5496877" cy="34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6184" y="3441392"/>
            <a:ext cx="5527815" cy="34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CDCL, CDCL(T) and CDCL*(T)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247687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CDCL:   </a:t>
            </a:r>
          </a:p>
          <a:p>
            <a:pPr lvl="1"/>
            <a:r>
              <a:rPr lang="en-CA" dirty="0" smtClean="0"/>
              <a:t>Repeat: </a:t>
            </a:r>
          </a:p>
          <a:p>
            <a:pPr lvl="2"/>
            <a:r>
              <a:rPr lang="en-US" b="1" dirty="0" smtClean="0"/>
              <a:t>Decision</a:t>
            </a:r>
            <a:r>
              <a:rPr lang="en-US" dirty="0" smtClean="0"/>
              <a:t>:  set a variable</a:t>
            </a:r>
            <a:endParaRPr lang="en-CA" dirty="0" smtClean="0"/>
          </a:p>
          <a:p>
            <a:pPr lvl="2"/>
            <a:r>
              <a:rPr lang="en-CA" b="1" dirty="0" smtClean="0"/>
              <a:t>Propagate</a:t>
            </a:r>
            <a:r>
              <a:rPr lang="en-CA" dirty="0" smtClean="0"/>
              <a:t> unit clauses </a:t>
            </a:r>
          </a:p>
          <a:p>
            <a:pPr lvl="2"/>
            <a:r>
              <a:rPr lang="en-CA" dirty="0" smtClean="0"/>
              <a:t>If </a:t>
            </a:r>
            <a:r>
              <a:rPr lang="en-CA" dirty="0"/>
              <a:t> </a:t>
            </a:r>
            <a:r>
              <a:rPr lang="en-CA" dirty="0" smtClean="0"/>
              <a:t>there is a </a:t>
            </a:r>
            <a:r>
              <a:rPr lang="en-CA" b="1" dirty="0" smtClean="0"/>
              <a:t>conflict</a:t>
            </a:r>
            <a:r>
              <a:rPr lang="en-CA" dirty="0" smtClean="0"/>
              <a:t>, analyse it and learn</a:t>
            </a:r>
          </a:p>
          <a:p>
            <a:pPr lvl="2"/>
            <a:r>
              <a:rPr lang="en-CA" dirty="0" smtClean="0"/>
              <a:t>Maybe </a:t>
            </a:r>
            <a:r>
              <a:rPr lang="en-CA" b="1" dirty="0" smtClean="0"/>
              <a:t>restart</a:t>
            </a:r>
            <a:r>
              <a:rPr lang="en-CA" dirty="0"/>
              <a:t> </a:t>
            </a:r>
            <a:r>
              <a:rPr lang="en-CA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US" dirty="0"/>
          </a:p>
          <a:p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556792"/>
            <a:ext cx="4392488" cy="194421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b="0" dirty="0" smtClean="0"/>
              <a:t>CDCL (T):</a:t>
            </a:r>
            <a:endParaRPr lang="en-US" b="0" dirty="0" smtClean="0"/>
          </a:p>
          <a:p>
            <a:pPr lvl="1"/>
            <a:r>
              <a:rPr lang="en-CA" b="0" dirty="0"/>
              <a:t>Repeat: </a:t>
            </a:r>
          </a:p>
          <a:p>
            <a:pPr lvl="2"/>
            <a:r>
              <a:rPr lang="en-US" dirty="0" smtClean="0"/>
              <a:t>Decision</a:t>
            </a:r>
          </a:p>
          <a:p>
            <a:pPr lvl="2"/>
            <a:r>
              <a:rPr lang="en-CA" dirty="0" smtClean="0"/>
              <a:t>Propagation </a:t>
            </a:r>
            <a:r>
              <a:rPr lang="en-CA" b="0" dirty="0" smtClean="0"/>
              <a:t>and</a:t>
            </a:r>
            <a:r>
              <a:rPr lang="en-CA" dirty="0" smtClean="0"/>
              <a:t> T-Propagation </a:t>
            </a:r>
            <a:endParaRPr lang="en-CA" dirty="0"/>
          </a:p>
          <a:p>
            <a:pPr lvl="2"/>
            <a:r>
              <a:rPr lang="en-US" dirty="0" smtClean="0"/>
              <a:t>Conflict analysis </a:t>
            </a:r>
            <a:r>
              <a:rPr lang="en-US" b="0" dirty="0" smtClean="0"/>
              <a:t>and</a:t>
            </a:r>
            <a:r>
              <a:rPr lang="en-US" dirty="0" smtClean="0"/>
              <a:t> T-conflict</a:t>
            </a:r>
            <a:endParaRPr lang="en-CA" dirty="0"/>
          </a:p>
          <a:p>
            <a:pPr lvl="2"/>
            <a:r>
              <a:rPr lang="en-CA" b="0" dirty="0"/>
              <a:t>Maybe </a:t>
            </a:r>
            <a:r>
              <a:rPr lang="en-CA" dirty="0"/>
              <a:t>restart  </a:t>
            </a:r>
            <a:endParaRPr lang="en-US" dirty="0"/>
          </a:p>
          <a:p>
            <a:pPr lvl="1" fontAlgn="auto">
              <a:spcAft>
                <a:spcPts val="0"/>
              </a:spcAft>
            </a:pPr>
            <a:endParaRPr lang="en-US" b="0" dirty="0" smtClean="0"/>
          </a:p>
          <a:p>
            <a:pPr lvl="1" fontAlgn="auto">
              <a:spcAft>
                <a:spcPts val="0"/>
              </a:spcAft>
            </a:pPr>
            <a:endParaRPr lang="en-US" b="0" dirty="0" smtClean="0"/>
          </a:p>
          <a:p>
            <a:pPr lvl="1" fontAlgn="auto">
              <a:spcAft>
                <a:spcPts val="0"/>
              </a:spcAft>
            </a:pPr>
            <a:endParaRPr lang="en-US" b="0" dirty="0" smtClean="0"/>
          </a:p>
          <a:p>
            <a:pPr fontAlgn="auto">
              <a:spcAft>
                <a:spcPts val="0"/>
              </a:spcAft>
            </a:pPr>
            <a:endParaRPr lang="en-CA" b="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CA" b="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CA" b="0" dirty="0" smtClean="0"/>
          </a:p>
          <a:p>
            <a:pPr lvl="1" fontAlgn="auto">
              <a:spcAft>
                <a:spcPts val="0"/>
              </a:spcAft>
            </a:pPr>
            <a:endParaRPr lang="en-CA" b="0" dirty="0" smtClean="0"/>
          </a:p>
          <a:p>
            <a:pPr fontAlgn="auto">
              <a:spcAft>
                <a:spcPts val="0"/>
              </a:spcAft>
            </a:pPr>
            <a:endParaRPr lang="en-CA" b="0" dirty="0" smtClean="0"/>
          </a:p>
          <a:p>
            <a:pPr fontAlgn="auto">
              <a:spcAft>
                <a:spcPts val="0"/>
              </a:spcAft>
            </a:pPr>
            <a:endParaRPr lang="en-CA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419872" y="4147587"/>
            <a:ext cx="5748639" cy="2244010"/>
            <a:chOff x="1119419" y="3509161"/>
            <a:chExt cx="4885258" cy="2244010"/>
          </a:xfrm>
        </p:grpSpPr>
        <p:sp>
          <p:nvSpPr>
            <p:cNvPr id="7" name="Arc 6"/>
            <p:cNvSpPr/>
            <p:nvPr/>
          </p:nvSpPr>
          <p:spPr>
            <a:xfrm rot="1128949" flipH="1" flipV="1">
              <a:off x="3890628" y="3610550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b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6041" y="5071138"/>
              <a:ext cx="1790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0" dirty="0" smtClean="0">
                  <a:solidFill>
                    <a:schemeClr val="tx1"/>
                  </a:solidFill>
                  <a:latin typeface="+mj-lt"/>
                </a:rPr>
                <a:t> F over T-atoms</a:t>
              </a:r>
              <a:endParaRPr lang="en-CA" sz="20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55794" y="3685638"/>
              <a:ext cx="555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0" dirty="0" smtClean="0">
                  <a:solidFill>
                    <a:schemeClr val="tx1"/>
                  </a:solidFill>
                  <a:latin typeface="+mj-lt"/>
                </a:rPr>
                <a:t>SAT</a:t>
              </a:r>
              <a:endParaRPr lang="en-CA" sz="20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47209" y="3509161"/>
              <a:ext cx="1309297" cy="753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T solver</a:t>
              </a:r>
              <a:endParaRPr lang="en-CA" sz="2000" dirty="0"/>
            </a:p>
          </p:txBody>
        </p:sp>
        <p:sp>
          <p:nvSpPr>
            <p:cNvPr id="11" name="Arc 10"/>
            <p:cNvSpPr/>
            <p:nvPr/>
          </p:nvSpPr>
          <p:spPr>
            <a:xfrm rot="1128949" flipH="1" flipV="1">
              <a:off x="3738228" y="3608405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19419" y="4318752"/>
                  <a:ext cx="26911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i="1" dirty="0" smtClean="0">
                      <a:solidFill>
                        <a:schemeClr val="tx1"/>
                      </a:solidFill>
                      <a:latin typeface="+mj-lt"/>
                    </a:rPr>
                    <a:t>T-conflic</a:t>
                  </a:r>
                  <a:r>
                    <a:rPr lang="en-US" sz="1600" b="0" i="1" dirty="0" smtClean="0">
                      <a:solidFill>
                        <a:schemeClr val="tx1"/>
                      </a:solidFill>
                      <a:latin typeface="+mj-lt"/>
                    </a:rPr>
                    <a:t>t: is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a14:m>
                  <a:r>
                    <a:rPr lang="en-CA" sz="1600" b="0" i="1" dirty="0" smtClean="0">
                      <a:solidFill>
                        <a:schemeClr val="tx1"/>
                      </a:solidFill>
                      <a:latin typeface="+mj-lt"/>
                    </a:rPr>
                    <a:t> ok?</a:t>
                  </a:r>
                </a:p>
                <a:p>
                  <a:r>
                    <a:rPr lang="en-US" sz="1600" i="1" dirty="0" smtClean="0">
                      <a:solidFill>
                        <a:schemeClr val="tx1"/>
                      </a:solidFill>
                      <a:latin typeface="+mj-lt"/>
                    </a:rPr>
                    <a:t>T-Propagat</a:t>
                  </a:r>
                  <a:r>
                    <a:rPr lang="en-US" sz="1600" b="0" i="1" dirty="0" smtClean="0">
                      <a:solidFill>
                        <a:schemeClr val="tx1"/>
                      </a:solidFill>
                      <a:latin typeface="+mj-lt"/>
                    </a:rPr>
                    <a:t>e: anything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a14:m>
                  <a:r>
                    <a:rPr lang="en-CA" sz="1600" b="0" i="1" dirty="0" smtClean="0">
                      <a:solidFill>
                        <a:schemeClr val="tx1"/>
                      </a:solidFill>
                      <a:latin typeface="+mj-lt"/>
                    </a:rPr>
                    <a:t> forces?</a:t>
                  </a:r>
                  <a:endParaRPr lang="en-CA" sz="1600" b="0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419" y="4318752"/>
                  <a:ext cx="2691165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3497546" y="4965637"/>
              <a:ext cx="1346243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SAT solver</a:t>
              </a:r>
              <a:endParaRPr lang="en-CA" sz="2000" dirty="0"/>
            </a:p>
          </p:txBody>
        </p:sp>
        <p:sp>
          <p:nvSpPr>
            <p:cNvPr id="14" name="Arc 13"/>
            <p:cNvSpPr/>
            <p:nvPr/>
          </p:nvSpPr>
          <p:spPr>
            <a:xfrm rot="10800000" flipH="1" flipV="1">
              <a:off x="4088481" y="4244179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8553" y="4358029"/>
              <a:ext cx="8136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0" i="1" dirty="0" smtClean="0">
                  <a:solidFill>
                    <a:schemeClr val="tx1"/>
                  </a:solidFill>
                  <a:latin typeface="+mj-lt"/>
                </a:rPr>
                <a:t>Clause C</a:t>
              </a:r>
              <a:endParaRPr lang="en-CA" sz="1600" b="0" i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341529" y="5440470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89802" y="4002069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43789" y="5433281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58379" y="4996797"/>
              <a:ext cx="885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0" dirty="0" smtClean="0">
                  <a:solidFill>
                    <a:schemeClr val="tx1"/>
                  </a:solidFill>
                  <a:latin typeface="+mj-lt"/>
                </a:rPr>
                <a:t>UNSAT</a:t>
              </a:r>
              <a:endParaRPr lang="en-CA" sz="20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c 19"/>
            <p:cNvSpPr/>
            <p:nvPr/>
          </p:nvSpPr>
          <p:spPr>
            <a:xfrm rot="10800000" flipH="1" flipV="1">
              <a:off x="4006748" y="4258211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0" y="4160049"/>
                <a:ext cx="4104456" cy="3052914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fontAlgn="auto">
                  <a:spcAft>
                    <a:spcPts val="0"/>
                  </a:spcAft>
                </a:pPr>
                <a:r>
                  <a:rPr lang="en-CA" dirty="0" smtClean="0"/>
                  <a:t>T-Conflict:  </a:t>
                </a:r>
              </a:p>
              <a:p>
                <a:pPr lvl="2" fontAlgn="auto">
                  <a:spcAft>
                    <a:spcPts val="0"/>
                  </a:spcAft>
                </a:pPr>
                <a:r>
                  <a:rPr lang="en-CA" b="0" dirty="0" smtClean="0"/>
                  <a:t>If a partial assign.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b="0" dirty="0" smtClean="0"/>
                  <a:t>is inconsistent with T, </a:t>
                </a:r>
              </a:p>
              <a:p>
                <a:pPr lvl="2" fontAlgn="auto">
                  <a:spcAft>
                    <a:spcPts val="0"/>
                  </a:spcAft>
                </a:pPr>
                <a:r>
                  <a:rPr lang="en-CA" b="0" dirty="0"/>
                  <a:t>L</a:t>
                </a:r>
                <a:r>
                  <a:rPr lang="en-CA" b="0" dirty="0" smtClean="0"/>
                  <a:t>earn a 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⊆¬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endParaRPr lang="en-CA" b="0" dirty="0" smtClean="0"/>
              </a:p>
              <a:p>
                <a:pPr lvl="1" fontAlgn="auto">
                  <a:spcAft>
                    <a:spcPts val="0"/>
                  </a:spcAft>
                </a:pPr>
                <a:r>
                  <a:rPr lang="en-US" dirty="0" smtClean="0"/>
                  <a:t>T-propagation:  </a:t>
                </a:r>
              </a:p>
              <a:p>
                <a:pPr lvl="2" fontAlgn="auto">
                  <a:spcAft>
                    <a:spcPts val="0"/>
                  </a:spcAft>
                </a:pPr>
                <a:r>
                  <a:rPr lang="en-US" b="0" dirty="0" smtClean="0"/>
                  <a:t>Partial assign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endParaRPr lang="en-US" b="0" dirty="0" smtClean="0"/>
              </a:p>
              <a:p>
                <a:pPr lvl="2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⊢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endParaRPr lang="en-US" b="0" dirty="0" smtClean="0"/>
              </a:p>
              <a:p>
                <a:pPr lvl="2" fontAlgn="auto">
                  <a:spcAft>
                    <a:spcPts val="0"/>
                  </a:spcAft>
                </a:pPr>
                <a:r>
                  <a:rPr lang="en-US" b="0" dirty="0" smtClean="0"/>
                  <a:t>Learn </a:t>
                </a:r>
                <a:r>
                  <a:rPr lang="en-CA" b="0" dirty="0"/>
                  <a:t>a clause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𝐶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⊆(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∨¬</m:t>
                    </m:r>
                    <m:r>
                      <a:rPr lang="en-US" b="0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667512" lvl="2" indent="0" fontAlgn="auto">
                  <a:spcAft>
                    <a:spcPts val="0"/>
                  </a:spcAft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 </a:t>
                </a:r>
              </a:p>
              <a:p>
                <a:pPr lvl="1" fontAlgn="auto">
                  <a:spcAft>
                    <a:spcPts val="0"/>
                  </a:spcAft>
                </a:pPr>
                <a:endParaRPr lang="en-US" b="0" dirty="0"/>
              </a:p>
              <a:p>
                <a:pPr lvl="1" fontAlgn="auto">
                  <a:spcAft>
                    <a:spcPts val="0"/>
                  </a:spcAft>
                </a:pPr>
                <a:endParaRPr lang="en-US" b="0" dirty="0" smtClean="0"/>
              </a:p>
              <a:p>
                <a:pPr lvl="1" fontAlgn="auto">
                  <a:spcAft>
                    <a:spcPts val="0"/>
                  </a:spcAft>
                </a:pPr>
                <a:endParaRPr lang="en-US" b="0" dirty="0" smtClean="0"/>
              </a:p>
              <a:p>
                <a:pPr fontAlgn="auto">
                  <a:spcAft>
                    <a:spcPts val="0"/>
                  </a:spcAft>
                </a:pPr>
                <a:endParaRPr lang="en-CA" b="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CA" b="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CA" b="0" dirty="0" smtClean="0"/>
              </a:p>
              <a:p>
                <a:pPr lvl="1" fontAlgn="auto">
                  <a:spcAft>
                    <a:spcPts val="0"/>
                  </a:spcAft>
                </a:pPr>
                <a:endParaRPr lang="en-CA" b="0" dirty="0" smtClean="0"/>
              </a:p>
              <a:p>
                <a:pPr fontAlgn="auto">
                  <a:spcAft>
                    <a:spcPts val="0"/>
                  </a:spcAft>
                </a:pPr>
                <a:endParaRPr lang="en-CA" b="0" dirty="0" smtClean="0"/>
              </a:p>
              <a:p>
                <a:pPr fontAlgn="auto">
                  <a:spcAft>
                    <a:spcPts val="0"/>
                  </a:spcAft>
                </a:pPr>
                <a:endParaRPr lang="en-CA" b="0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60049"/>
                <a:ext cx="4104456" cy="3052914"/>
              </a:xfrm>
              <a:prstGeom prst="rect">
                <a:avLst/>
              </a:prstGeom>
              <a:blipFill rotWithShape="1">
                <a:blip r:embed="rId3"/>
                <a:stretch>
                  <a:fillRect t="-23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1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CDCL, CDCL(T) and CDCL*(T)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514116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CDCL:   </a:t>
            </a:r>
          </a:p>
          <a:p>
            <a:pPr lvl="1"/>
            <a:r>
              <a:rPr lang="en-CA" dirty="0" smtClean="0"/>
              <a:t>Repeat: </a:t>
            </a:r>
          </a:p>
          <a:p>
            <a:pPr lvl="2"/>
            <a:r>
              <a:rPr lang="en-US" b="1" dirty="0" smtClean="0"/>
              <a:t>Decision</a:t>
            </a:r>
            <a:r>
              <a:rPr lang="en-US" dirty="0" smtClean="0"/>
              <a:t>:  set a variable</a:t>
            </a:r>
            <a:endParaRPr lang="en-CA" dirty="0" smtClean="0"/>
          </a:p>
          <a:p>
            <a:pPr lvl="2"/>
            <a:r>
              <a:rPr lang="en-CA" b="1" dirty="0" smtClean="0"/>
              <a:t>Propagate</a:t>
            </a:r>
            <a:r>
              <a:rPr lang="en-CA" dirty="0" smtClean="0"/>
              <a:t> unit clauses </a:t>
            </a:r>
          </a:p>
          <a:p>
            <a:pPr lvl="2"/>
            <a:r>
              <a:rPr lang="en-CA" dirty="0" smtClean="0"/>
              <a:t>If </a:t>
            </a:r>
            <a:r>
              <a:rPr lang="en-CA" dirty="0"/>
              <a:t> </a:t>
            </a:r>
            <a:r>
              <a:rPr lang="en-CA" dirty="0" smtClean="0"/>
              <a:t>there is a </a:t>
            </a:r>
            <a:r>
              <a:rPr lang="en-CA" b="1" dirty="0" smtClean="0"/>
              <a:t>conflict</a:t>
            </a:r>
            <a:r>
              <a:rPr lang="en-CA" dirty="0" smtClean="0"/>
              <a:t>, analyse it and learn</a:t>
            </a:r>
          </a:p>
          <a:p>
            <a:pPr lvl="2"/>
            <a:r>
              <a:rPr lang="en-CA" dirty="0" smtClean="0"/>
              <a:t>Maybe </a:t>
            </a:r>
            <a:r>
              <a:rPr lang="en-CA" b="1" dirty="0" smtClean="0"/>
              <a:t>restart</a:t>
            </a:r>
            <a:r>
              <a:rPr lang="en-CA" dirty="0"/>
              <a:t> </a:t>
            </a:r>
            <a:r>
              <a:rPr lang="en-CA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Resolution captures CDCL</a:t>
            </a:r>
          </a:p>
          <a:p>
            <a:pPr lvl="1"/>
            <a:r>
              <a:rPr lang="en-CA" dirty="0" err="1" smtClean="0"/>
              <a:t>Pipatsrisawat</a:t>
            </a:r>
            <a:r>
              <a:rPr lang="en-CA" dirty="0" smtClean="0"/>
              <a:t>/</a:t>
            </a:r>
            <a:r>
              <a:rPr lang="en-CA" dirty="0" err="1" smtClean="0"/>
              <a:t>Darwiche</a:t>
            </a:r>
            <a:endParaRPr lang="en-CA" dirty="0"/>
          </a:p>
          <a:p>
            <a:pPr lvl="1"/>
            <a:r>
              <a:rPr lang="en-CA" dirty="0" err="1" smtClean="0"/>
              <a:t>Atserias</a:t>
            </a:r>
            <a:r>
              <a:rPr lang="en-CA" dirty="0" smtClean="0"/>
              <a:t>/Fichte/</a:t>
            </a:r>
            <a:r>
              <a:rPr lang="en-CA" dirty="0" err="1" smtClean="0"/>
              <a:t>Thurley</a:t>
            </a:r>
            <a:r>
              <a:rPr lang="en-CA" dirty="0" smtClean="0"/>
              <a:t>.</a:t>
            </a:r>
            <a:endParaRPr lang="en-US" dirty="0"/>
          </a:p>
          <a:p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556792"/>
            <a:ext cx="4572000" cy="547260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CA" b="0" dirty="0" smtClean="0"/>
              <a:t>CDCL (T):  CDCL plus </a:t>
            </a:r>
          </a:p>
          <a:p>
            <a:pPr lvl="1"/>
            <a:r>
              <a:rPr lang="en-CA" sz="3100" b="0" dirty="0"/>
              <a:t>Repeat: </a:t>
            </a:r>
          </a:p>
          <a:p>
            <a:pPr lvl="2"/>
            <a:r>
              <a:rPr lang="en-US" sz="2600" dirty="0"/>
              <a:t>Decision</a:t>
            </a:r>
          </a:p>
          <a:p>
            <a:pPr lvl="2"/>
            <a:r>
              <a:rPr lang="en-CA" sz="2600" dirty="0"/>
              <a:t>Propagation </a:t>
            </a:r>
            <a:r>
              <a:rPr lang="en-CA" sz="2600" b="0" dirty="0"/>
              <a:t>and</a:t>
            </a:r>
            <a:r>
              <a:rPr lang="en-CA" sz="2600" dirty="0"/>
              <a:t> T-Propagation </a:t>
            </a:r>
          </a:p>
          <a:p>
            <a:pPr lvl="2"/>
            <a:r>
              <a:rPr lang="en-US" sz="2600" dirty="0"/>
              <a:t>Conflict analysis </a:t>
            </a:r>
            <a:r>
              <a:rPr lang="en-US" sz="2600" b="0" dirty="0"/>
              <a:t>and</a:t>
            </a:r>
            <a:r>
              <a:rPr lang="en-US" sz="2600" dirty="0"/>
              <a:t> T-conflict</a:t>
            </a:r>
            <a:endParaRPr lang="en-CA" sz="2600" dirty="0"/>
          </a:p>
          <a:p>
            <a:pPr lvl="2"/>
            <a:r>
              <a:rPr lang="en-CA" sz="2600" b="0" dirty="0"/>
              <a:t>Maybe </a:t>
            </a:r>
            <a:r>
              <a:rPr lang="en-CA" sz="2600" dirty="0"/>
              <a:t>restart  </a:t>
            </a:r>
            <a:endParaRPr lang="en-US" sz="2600" dirty="0"/>
          </a:p>
          <a:p>
            <a:pPr fontAlgn="auto">
              <a:spcAft>
                <a:spcPts val="0"/>
              </a:spcAft>
            </a:pPr>
            <a:endParaRPr lang="en-US" b="0" dirty="0" smtClean="0"/>
          </a:p>
          <a:p>
            <a:pPr fontAlgn="auto">
              <a:spcAft>
                <a:spcPts val="0"/>
              </a:spcAft>
            </a:pPr>
            <a:r>
              <a:rPr lang="en-US" b="0" dirty="0" smtClean="0"/>
              <a:t>CDCL*(T):   </a:t>
            </a:r>
          </a:p>
          <a:p>
            <a:pPr lvl="1" fontAlgn="auto">
              <a:spcAft>
                <a:spcPts val="0"/>
              </a:spcAft>
            </a:pPr>
            <a:r>
              <a:rPr lang="en-US" b="0" dirty="0" smtClean="0"/>
              <a:t>T-conflict and T-propagation  can introduce new literals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b="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US" b="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CA" b="0" dirty="0" smtClean="0"/>
          </a:p>
          <a:p>
            <a:pPr fontAlgn="auto">
              <a:spcAft>
                <a:spcPts val="0"/>
              </a:spcAft>
            </a:pPr>
            <a:r>
              <a:rPr lang="en-C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Res(T) captures CDCL(T)   </a:t>
            </a:r>
          </a:p>
          <a:p>
            <a:pPr fontAlgn="auto">
              <a:spcAft>
                <a:spcPts val="0"/>
              </a:spcAft>
            </a:pPr>
            <a:r>
              <a:rPr lang="en-C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Res*(T)  captures CDCL*(T)</a:t>
            </a:r>
          </a:p>
          <a:p>
            <a:pPr lvl="1" fontAlgn="auto">
              <a:spcAft>
                <a:spcPts val="0"/>
              </a:spcAft>
            </a:pPr>
            <a:r>
              <a:rPr lang="en-CA" b="0" dirty="0" smtClean="0"/>
              <a:t>Generalizing PD’09, AFT’09</a:t>
            </a:r>
          </a:p>
          <a:p>
            <a:pPr lvl="1" fontAlgn="auto">
              <a:spcAft>
                <a:spcPts val="0"/>
              </a:spcAft>
            </a:pPr>
            <a:endParaRPr lang="en-CA" b="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CA" b="0" dirty="0" smtClean="0"/>
          </a:p>
        </p:txBody>
      </p:sp>
    </p:spTree>
    <p:extLst>
      <p:ext uri="{BB962C8B-B14F-4D97-AF65-F5344CB8AC3E}">
        <p14:creationId xmlns:p14="http://schemas.microsoft.com/office/powerpoint/2010/main" val="4084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4000" dirty="0" smtClean="0"/>
                  <a:t>CDCL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≈</m:t>
                    </m:r>
                  </m:oMath>
                </a14:m>
                <a:r>
                  <a:rPr lang="en-US" sz="4000" dirty="0" smtClean="0"/>
                  <a:t> Resolution:  [PD’09,AFT09]</a:t>
                </a:r>
                <a:br>
                  <a:rPr lang="en-US" sz="4000" dirty="0" smtClean="0"/>
                </a:br>
                <a:r>
                  <a:rPr lang="en-US" sz="4000" dirty="0" smtClean="0"/>
                  <a:t> </a:t>
                </a:r>
                <a:endParaRPr lang="en-CA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04" t="-203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507288" cy="4389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 a general resolution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 exists a solver run</a:t>
                </a:r>
              </a:p>
              <a:p>
                <a:pPr lvl="2"/>
                <a:r>
                  <a:rPr lang="en-US" dirty="0" smtClean="0"/>
                  <a:t>Sequence of decisions and restarts 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Such that every clause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CA" dirty="0" smtClean="0"/>
                  <a:t> is (implicitly) learned:</a:t>
                </a:r>
              </a:p>
              <a:p>
                <a:pPr lvl="2"/>
                <a:r>
                  <a:rPr lang="en-US" dirty="0" smtClean="0"/>
                  <a:t>A 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∨…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b="1" dirty="0" smtClean="0"/>
                  <a:t>absorbed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set of clauses S</a:t>
                </a:r>
              </a:p>
              <a:p>
                <a:pPr lvl="2"/>
                <a:r>
                  <a:rPr lang="en-US" dirty="0" smtClean="0"/>
                  <a:t>if whenever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except one are set to false, the remaining literal is set by unit-propagation  from S. </a:t>
                </a:r>
              </a:p>
              <a:p>
                <a:pPr lvl="2"/>
                <a:r>
                  <a:rPr lang="en-US" dirty="0" err="1" smtClean="0"/>
                  <a:t>Eg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¬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¬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en-CA" dirty="0" smtClean="0"/>
                  <a:t>  absorbs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CA" dirty="0" smtClean="0"/>
              </a:p>
              <a:p>
                <a:pPr lvl="2"/>
                <a:endParaRPr lang="en-CA" dirty="0" smtClean="0"/>
              </a:p>
              <a:p>
                <a:pPr lvl="1"/>
                <a:r>
                  <a:rPr lang="en-US" dirty="0" smtClean="0"/>
                  <a:t>In polynomial number of steps.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507288" cy="4389120"/>
              </a:xfrm>
              <a:blipFill rotWithShape="1">
                <a:blip r:embed="rId3"/>
                <a:stretch>
                  <a:fillRect l="-860" t="-20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8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04088"/>
                <a:ext cx="8686800" cy="11430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/>
                  <a:t>CDCL(T)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≈</m:t>
                    </m:r>
                  </m:oMath>
                </a14:m>
                <a:r>
                  <a:rPr lang="en-US" sz="4000" dirty="0" smtClean="0"/>
                  <a:t> Res(T)  and CDCL*(T)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≈</m:t>
                    </m:r>
                  </m:oMath>
                </a14:m>
                <a:r>
                  <a:rPr lang="en-US" sz="4000" dirty="0" smtClean="0"/>
                  <a:t> Res(T)</a:t>
                </a:r>
                <a:br>
                  <a:rPr lang="en-US" sz="4000" dirty="0" smtClean="0"/>
                </a:br>
                <a:r>
                  <a:rPr lang="en-US" sz="4000" dirty="0" smtClean="0"/>
                  <a:t> </a:t>
                </a:r>
                <a:endParaRPr lang="en-CA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04088"/>
                <a:ext cx="8686800" cy="1143000"/>
              </a:xfrm>
              <a:blipFill rotWithShape="1">
                <a:blip r:embed="rId2"/>
                <a:stretch>
                  <a:fillRect l="-3509" t="-203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507288" cy="4389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Consider a </a:t>
                </a:r>
                <a:r>
                  <a:rPr lang="en-US" strike="sngStrike" dirty="0" smtClean="0"/>
                  <a:t>general resolution </a:t>
                </a:r>
                <a:r>
                  <a:rPr lang="en-US" dirty="0" smtClean="0"/>
                  <a:t>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 exists a solver run</a:t>
                </a:r>
              </a:p>
              <a:p>
                <a:pPr lvl="2"/>
                <a:r>
                  <a:rPr lang="en-US" dirty="0" smtClean="0"/>
                  <a:t>Sequence of decisions and restarts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and theory clauses</a:t>
                </a:r>
              </a:p>
              <a:p>
                <a:pPr lvl="3"/>
                <a:r>
                  <a:rPr lang="en-US" dirty="0" smtClean="0">
                    <a:solidFill>
                      <a:srgbClr val="0070C0"/>
                    </a:solidFill>
                  </a:rPr>
                  <a:t>Produce theory clauses first </a:t>
                </a:r>
              </a:p>
              <a:p>
                <a:pPr lvl="1"/>
                <a:r>
                  <a:rPr lang="en-US" dirty="0" smtClean="0"/>
                  <a:t>Such that every clause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CA" dirty="0" smtClean="0"/>
                  <a:t> is (implicitly) learned:</a:t>
                </a:r>
              </a:p>
              <a:p>
                <a:pPr lvl="2"/>
                <a:r>
                  <a:rPr lang="en-US" dirty="0" smtClean="0"/>
                  <a:t>A 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∨…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b="1" dirty="0" smtClean="0"/>
                  <a:t>absorbed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set of clauses S</a:t>
                </a:r>
              </a:p>
              <a:p>
                <a:pPr lvl="2"/>
                <a:r>
                  <a:rPr lang="en-US" dirty="0" smtClean="0"/>
                  <a:t>if whenever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except one are set to false, the remaining literal is set by unit-propagation  from S. </a:t>
                </a:r>
              </a:p>
              <a:p>
                <a:pPr lvl="2"/>
                <a:r>
                  <a:rPr lang="en-US" dirty="0" err="1" smtClean="0"/>
                  <a:t>Eg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¬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¬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en-CA" dirty="0" smtClean="0"/>
                  <a:t>  absorbs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CA" dirty="0" smtClean="0"/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Enough to use </a:t>
                </a:r>
                <a:r>
                  <a:rPr lang="en-CA" dirty="0" smtClean="0">
                    <a:solidFill>
                      <a:srgbClr val="0070C0"/>
                    </a:solidFill>
                  </a:rPr>
                  <a:t>T-Propagation rule</a:t>
                </a:r>
              </a:p>
              <a:p>
                <a:pPr lvl="1"/>
                <a:r>
                  <a:rPr lang="en-US" dirty="0" smtClean="0"/>
                  <a:t>In polynomial number of steps.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507288" cy="4389120"/>
              </a:xfrm>
              <a:blipFill rotWithShape="1">
                <a:blip r:embed="rId3"/>
                <a:stretch>
                  <a:fillRect l="-860" t="-20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699792" y="1628800"/>
                <a:ext cx="2232248" cy="648072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b="0" dirty="0" smtClean="0">
                    <a:solidFill>
                      <a:srgbClr val="0070C0"/>
                    </a:solidFill>
                  </a:rPr>
                  <a:t>Res(T)/Res*(T)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628800"/>
                <a:ext cx="2232248" cy="648072"/>
              </a:xfrm>
              <a:prstGeom prst="rect">
                <a:avLst/>
              </a:prstGeom>
              <a:blipFill rotWithShape="1">
                <a:blip r:embed="rId4"/>
                <a:stretch>
                  <a:fillRect l="-4372" t="-74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1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 rot="2130689">
            <a:off x="1666325" y="5321973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9" name="TextBox 98"/>
          <p:cNvSpPr txBox="1"/>
          <p:nvPr/>
        </p:nvSpPr>
        <p:spPr>
          <a:xfrm rot="20125971">
            <a:off x="1684873" y="4938094"/>
            <a:ext cx="39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0" name="TextBox 99"/>
          <p:cNvSpPr txBox="1"/>
          <p:nvPr/>
        </p:nvSpPr>
        <p:spPr>
          <a:xfrm rot="1695413">
            <a:off x="2237231" y="4971964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 rot="19719156">
            <a:off x="2173223" y="5338027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 rot="2130689">
            <a:off x="2922027" y="5304376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 rot="20125971">
            <a:off x="2940575" y="4920497"/>
            <a:ext cx="39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 rot="1695413">
            <a:off x="3492933" y="4954367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 rot="19719156">
            <a:off x="3428925" y="5320430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New literals</a:t>
            </a:r>
            <a:br>
              <a:rPr lang="en-CA" dirty="0" smtClean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3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 smtClean="0"/>
                  <a:t>Theory solver might return a clause with literals  not in 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: 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=  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d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 ∧(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)∧(¬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 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CA" dirty="0" smtClean="0"/>
                  <a:t>T returns a clause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CA" b="0" i="1" smtClean="0">
                            <a:latin typeface="Cambria Math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CA" b="0" i="1" smtClean="0">
                            <a:latin typeface="Cambria Math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CA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CA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CA" dirty="0" smtClean="0"/>
                  <a:t>, </a:t>
                </a:r>
                <a:r>
                  <a:rPr lang="en-CA" dirty="0"/>
                  <a:t> </a:t>
                </a: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𝑎</m:t>
                    </m:r>
                    <m:r>
                      <a:rPr lang="en-CA" i="1" dirty="0" smtClean="0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r>
                      <a:rPr lang="en-CA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CA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CA" dirty="0"/>
                  <a:t> </a:t>
                </a:r>
                <a:r>
                  <a:rPr lang="en-CA" dirty="0" smtClean="0"/>
                  <a:t>not in F. </a:t>
                </a:r>
              </a:p>
              <a:p>
                <a:endParaRPr lang="en-CA" dirty="0" smtClean="0"/>
              </a:p>
              <a:p>
                <a:r>
                  <a:rPr lang="en-CA" dirty="0" smtClean="0"/>
                  <a:t>Diamond equalities [</a:t>
                </a:r>
                <a:r>
                  <a:rPr lang="en-CA" dirty="0" err="1" smtClean="0"/>
                  <a:t>Bj</a:t>
                </a:r>
                <a:r>
                  <a:rPr lang="en-CA" dirty="0" err="1"/>
                  <a:t>o</a:t>
                </a:r>
                <a:r>
                  <a:rPr lang="en-CA" dirty="0" err="1" smtClean="0"/>
                  <a:t>rner</a:t>
                </a:r>
                <a:r>
                  <a:rPr lang="en-CA" dirty="0" smtClean="0"/>
                  <a:t>, </a:t>
                </a:r>
                <a:r>
                  <a:rPr lang="en-CA" dirty="0" err="1" smtClean="0"/>
                  <a:t>Dutertre</a:t>
                </a:r>
                <a:r>
                  <a:rPr lang="en-CA" dirty="0" smtClean="0"/>
                  <a:t>, de Moura] </a:t>
                </a:r>
              </a:p>
              <a:p>
                <a:pPr lvl="1"/>
                <a:r>
                  <a:rPr lang="en-CA" dirty="0" smtClean="0"/>
                  <a:t>Over theory of equality. </a:t>
                </a:r>
              </a:p>
              <a:p>
                <a:pPr lvl="1"/>
                <a:r>
                  <a:rPr lang="en-CA" dirty="0" smtClean="0"/>
                  <a:t>Hard for resolution if not allowed to introduce new literals. </a:t>
                </a:r>
                <a:endParaRPr lang="en-CA" dirty="0"/>
              </a:p>
              <a:p>
                <a:pPr lvl="1"/>
                <a:r>
                  <a:rPr lang="en-CA" dirty="0" smtClean="0"/>
                  <a:t>Easy if T introduces literals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dirty="0" smtClean="0"/>
                  <a:t> 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 smtClean="0"/>
              </a:p>
              <a:p>
                <a:pPr lvl="1"/>
                <a:endParaRPr lang="en-CA" dirty="0" smtClean="0"/>
              </a:p>
              <a:p>
                <a:pPr lvl="1"/>
                <a:endParaRPr lang="en-CA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b="0" i="1" smtClean="0">
                            <a:latin typeface="Cambria Math"/>
                          </a:rPr>
                          <m:t>𝑖</m:t>
                        </m:r>
                        <m:r>
                          <a:rPr lang="en-CA" b="0" i="1" smtClean="0">
                            <a:latin typeface="Cambria Math"/>
                          </a:rPr>
                          <m:t>&lt;</m:t>
                        </m:r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  <m:r>
                          <a:rPr lang="en-CA" b="0" i="1" smtClean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CA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  <m:r>
                              <a:rPr lang="en-CA" i="1">
                                <a:latin typeface="Cambria Math"/>
                              </a:rPr>
                              <m:t>+1 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  <m:r>
                              <a:rPr lang="en-CA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CA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CA" b="0" i="1" smtClean="0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)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399"/>
              </a:xfrm>
              <a:blipFill rotWithShape="1">
                <a:blip r:embed="rId2"/>
                <a:stretch>
                  <a:fillRect l="-741" t="-2270" b="-87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7166" y="5117485"/>
                <a:ext cx="469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66" y="5117485"/>
                <a:ext cx="46993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0087" y="4748153"/>
                <a:ext cx="466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087" y="4748153"/>
                <a:ext cx="46673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80920" y="5559445"/>
                <a:ext cx="447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20" y="5559445"/>
                <a:ext cx="44749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22182" y="5117485"/>
                <a:ext cx="469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82" y="5117485"/>
                <a:ext cx="4699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19487" y="4758928"/>
                <a:ext cx="466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87" y="4758928"/>
                <a:ext cx="46673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20319" y="5570220"/>
                <a:ext cx="447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19" y="5570220"/>
                <a:ext cx="44749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88744" y="5128260"/>
                <a:ext cx="469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44" y="5128260"/>
                <a:ext cx="46993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17252" y="5107603"/>
                <a:ext cx="692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52" y="5107603"/>
                <a:ext cx="69275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179137" y="4738271"/>
                <a:ext cx="689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37" y="4738271"/>
                <a:ext cx="68954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79971" y="5549563"/>
                <a:ext cx="670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71" y="5549563"/>
                <a:ext cx="67031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918393" y="5118378"/>
                <a:ext cx="473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93" y="5118378"/>
                <a:ext cx="47314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4479769" y="513046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....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" name="Arc 80"/>
          <p:cNvSpPr/>
          <p:nvPr/>
        </p:nvSpPr>
        <p:spPr>
          <a:xfrm>
            <a:off x="1432911" y="4748153"/>
            <a:ext cx="5646133" cy="995958"/>
          </a:xfrm>
          <a:prstGeom prst="arc">
            <a:avLst>
              <a:gd name="adj1" fmla="val 10724767"/>
              <a:gd name="adj2" fmla="val 92003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99868" y="4692134"/>
                <a:ext cx="1005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68" y="4692134"/>
                <a:ext cx="1005275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 rot="2130689">
            <a:off x="6127957" y="5308627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 rot="20125971">
            <a:off x="6146505" y="4924748"/>
            <a:ext cx="39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 rot="1695413">
            <a:off x="6698863" y="4958618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TextBox 108"/>
          <p:cNvSpPr txBox="1"/>
          <p:nvPr/>
        </p:nvSpPr>
        <p:spPr>
          <a:xfrm rot="19719156">
            <a:off x="6634855" y="5324681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  <a:latin typeface="+mn-lt"/>
              </a:rPr>
              <a:t>=</a:t>
            </a: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6179137" y="5077737"/>
            <a:ext cx="761550" cy="504056"/>
          </a:xfrm>
          <a:prstGeom prst="diamon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Diamond 45"/>
          <p:cNvSpPr/>
          <p:nvPr/>
        </p:nvSpPr>
        <p:spPr>
          <a:xfrm>
            <a:off x="2960617" y="5077737"/>
            <a:ext cx="761550" cy="504056"/>
          </a:xfrm>
          <a:prstGeom prst="diamon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Diamond 47"/>
          <p:cNvSpPr/>
          <p:nvPr/>
        </p:nvSpPr>
        <p:spPr>
          <a:xfrm>
            <a:off x="1719100" y="5109414"/>
            <a:ext cx="761550" cy="504056"/>
          </a:xfrm>
          <a:prstGeom prst="diamon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9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New literals</a:t>
            </a:r>
            <a:br>
              <a:rPr lang="en-CA" dirty="0" smtClean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CA" dirty="0" smtClean="0"/>
                  <a:t>Diamond equalities [</a:t>
                </a:r>
                <a:r>
                  <a:rPr lang="en-CA" dirty="0" err="1" smtClean="0"/>
                  <a:t>Bj</a:t>
                </a:r>
                <a:r>
                  <a:rPr lang="en-CA" dirty="0" err="1"/>
                  <a:t>o</a:t>
                </a:r>
                <a:r>
                  <a:rPr lang="en-CA" dirty="0" err="1" smtClean="0"/>
                  <a:t>rner</a:t>
                </a:r>
                <a:r>
                  <a:rPr lang="en-CA" dirty="0" smtClean="0"/>
                  <a:t>, </a:t>
                </a:r>
                <a:r>
                  <a:rPr lang="en-CA" dirty="0" err="1" smtClean="0"/>
                  <a:t>Dutertre</a:t>
                </a:r>
                <a:r>
                  <a:rPr lang="en-CA" dirty="0" smtClean="0"/>
                  <a:t>, de Moura] </a:t>
                </a:r>
              </a:p>
              <a:p>
                <a:pPr lvl="1"/>
                <a:r>
                  <a:rPr lang="en-CA" dirty="0" smtClean="0"/>
                  <a:t> </a:t>
                </a:r>
              </a:p>
              <a:p>
                <a:pPr marL="393192" lvl="1" indent="0">
                  <a:buNone/>
                </a:pPr>
                <a:endParaRPr lang="en-US" dirty="0"/>
              </a:p>
              <a:p>
                <a:pPr marL="393192" lvl="1" indent="0">
                  <a:buNone/>
                </a:pPr>
                <a:endParaRPr lang="en-US" dirty="0" smtClean="0"/>
              </a:p>
              <a:p>
                <a:pPr marL="393192" lvl="1" indent="0">
                  <a:buNone/>
                </a:pPr>
                <a:endParaRPr lang="en-CA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b="0" i="1" smtClean="0">
                            <a:latin typeface="Cambria Math"/>
                          </a:rPr>
                          <m:t>𝑖</m:t>
                        </m:r>
                        <m:r>
                          <a:rPr lang="en-CA" b="0" i="1" smtClean="0">
                            <a:latin typeface="Cambria Math"/>
                          </a:rPr>
                          <m:t>&lt;</m:t>
                        </m:r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  <m:r>
                          <a:rPr lang="en-CA" b="0" i="1" smtClean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CA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  <m:r>
                              <a:rPr lang="en-CA" i="1">
                                <a:latin typeface="Cambria Math"/>
                              </a:rPr>
                              <m:t>+1 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i="1">
                                <a:latin typeface="Cambria Math"/>
                              </a:rPr>
                              <m:t>𝑖</m:t>
                            </m:r>
                            <m:r>
                              <a:rPr lang="en-CA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CA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CA" b="0" i="1" smtClean="0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Hadarean</a:t>
                </a:r>
                <a:r>
                  <a:rPr lang="en-US" dirty="0"/>
                  <a:t>, </a:t>
                </a:r>
                <a:r>
                  <a:rPr lang="en-US" dirty="0" smtClean="0"/>
                  <a:t>Horn, King’15] </a:t>
                </a:r>
              </a:p>
              <a:p>
                <a:pPr lvl="1"/>
                <a:r>
                  <a:rPr lang="en-US" dirty="0" smtClean="0"/>
                  <a:t>Suppose an </a:t>
                </a:r>
                <a:r>
                  <a:rPr lang="en-US" dirty="0" err="1" smtClean="0"/>
                  <a:t>unsatisfiable</a:t>
                </a:r>
                <a:r>
                  <a:rPr lang="en-US" dirty="0" smtClean="0"/>
                  <a:t>  formula F  over T has t “critical” assignments:  each  corresponding  to a different  theory conflict.</a:t>
                </a:r>
              </a:p>
              <a:p>
                <a:pPr lvl="1"/>
                <a:r>
                  <a:rPr lang="en-US" dirty="0" smtClean="0"/>
                  <a:t>Then a CDCL(T) solver needs to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CA" dirty="0" smtClean="0"/>
                  <a:t> theory clauses.</a:t>
                </a:r>
              </a:p>
              <a:p>
                <a:pPr lvl="1"/>
                <a:endParaRPr lang="en-CA" dirty="0" smtClean="0"/>
              </a:p>
              <a:p>
                <a:pPr lvl="1"/>
                <a:r>
                  <a:rPr lang="en-US" b="1" dirty="0" smtClean="0"/>
                  <a:t>Corollary</a:t>
                </a:r>
                <a:r>
                  <a:rPr lang="en-US" dirty="0" smtClean="0"/>
                  <a:t>:  then any  Res(T) proof has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CA" dirty="0"/>
                  <a:t> </a:t>
                </a:r>
                <a:endParaRPr lang="en-CA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In diamond equalities,  each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 smtClean="0"/>
                  <a:t> is a different critical  assignment</a:t>
                </a:r>
              </a:p>
              <a:p>
                <a:pPr lvl="1"/>
                <a:r>
                  <a:rPr lang="en-US" dirty="0" smtClean="0"/>
                  <a:t>So  need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≥2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 smtClean="0"/>
                  <a:t> theory solver calls  </a:t>
                </a:r>
              </a:p>
              <a:p>
                <a:pPr lvl="1"/>
                <a:r>
                  <a:rPr lang="en-US" dirty="0" smtClean="0"/>
                  <a:t>But if can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  then polynomial time. </a:t>
                </a: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296" t="-15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67166" y="1923109"/>
            <a:ext cx="6124369" cy="1247418"/>
            <a:chOff x="1267166" y="4692134"/>
            <a:chExt cx="6124369" cy="1247418"/>
          </a:xfrm>
        </p:grpSpPr>
        <p:sp>
          <p:nvSpPr>
            <p:cNvPr id="97" name="TextBox 96"/>
            <p:cNvSpPr txBox="1"/>
            <p:nvPr/>
          </p:nvSpPr>
          <p:spPr>
            <a:xfrm rot="2130689">
              <a:off x="1666325" y="5321973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20125971">
              <a:off x="1684873" y="4938094"/>
              <a:ext cx="39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 rot="1695413">
              <a:off x="2237231" y="4971964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 rot="19719156">
              <a:off x="2173223" y="5338027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rot="2130689">
              <a:off x="2922027" y="5304376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20125971">
              <a:off x="2940575" y="4920497"/>
              <a:ext cx="39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1695413">
              <a:off x="3492933" y="4954367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19719156">
              <a:off x="3428925" y="5320430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67166" y="5117485"/>
                  <a:ext cx="469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166" y="5117485"/>
                  <a:ext cx="46993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80087" y="4748153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087" y="4748153"/>
                  <a:ext cx="46673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80920" y="5559445"/>
                  <a:ext cx="4474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5559445"/>
                  <a:ext cx="44749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22182" y="5117485"/>
                  <a:ext cx="469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182" y="5117485"/>
                  <a:ext cx="46993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119487" y="4758928"/>
                  <a:ext cx="466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9487" y="4758928"/>
                  <a:ext cx="46673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120319" y="5570220"/>
                  <a:ext cx="4474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319" y="5570220"/>
                  <a:ext cx="44749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788744" y="5128260"/>
                  <a:ext cx="469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744" y="5128260"/>
                  <a:ext cx="46993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417252" y="5107603"/>
                  <a:ext cx="6927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252" y="5107603"/>
                  <a:ext cx="69275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179137" y="4738271"/>
                  <a:ext cx="6895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137" y="4738271"/>
                  <a:ext cx="68954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179971" y="5549563"/>
                  <a:ext cx="670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971" y="5549563"/>
                  <a:ext cx="670312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918393" y="5118378"/>
                  <a:ext cx="473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393" y="5118378"/>
                  <a:ext cx="47314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4479769" y="513046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....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Arc 80"/>
            <p:cNvSpPr/>
            <p:nvPr/>
          </p:nvSpPr>
          <p:spPr>
            <a:xfrm>
              <a:off x="1432911" y="4748153"/>
              <a:ext cx="5646133" cy="995958"/>
            </a:xfrm>
            <a:prstGeom prst="arc">
              <a:avLst>
                <a:gd name="adj1" fmla="val 10724767"/>
                <a:gd name="adj2" fmla="val 92003"/>
              </a:avLst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299868" y="4692134"/>
                  <a:ext cx="10052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CA" sz="18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868" y="4692134"/>
                  <a:ext cx="100527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TextBox 105"/>
            <p:cNvSpPr txBox="1"/>
            <p:nvPr/>
          </p:nvSpPr>
          <p:spPr>
            <a:xfrm rot="2130689">
              <a:off x="6127957" y="5308627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20125971">
              <a:off x="6146505" y="4924748"/>
              <a:ext cx="394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1695413">
              <a:off x="6698863" y="4958618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rot="19719156">
              <a:off x="6634855" y="5324681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 smtClean="0">
                  <a:solidFill>
                    <a:schemeClr val="tx1"/>
                  </a:solidFill>
                  <a:latin typeface="+mn-lt"/>
                </a:rPr>
                <a:t>=</a:t>
              </a:r>
              <a:endParaRPr lang="en-CA" sz="1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6179137" y="5077737"/>
              <a:ext cx="761550" cy="504056"/>
            </a:xfrm>
            <a:prstGeom prst="diamond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Diamond 45"/>
            <p:cNvSpPr/>
            <p:nvPr/>
          </p:nvSpPr>
          <p:spPr>
            <a:xfrm>
              <a:off x="2960617" y="5077737"/>
              <a:ext cx="761550" cy="504056"/>
            </a:xfrm>
            <a:prstGeom prst="diamond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Diamond 47"/>
            <p:cNvSpPr/>
            <p:nvPr/>
          </p:nvSpPr>
          <p:spPr>
            <a:xfrm>
              <a:off x="1719100" y="5109414"/>
              <a:ext cx="761550" cy="504056"/>
            </a:xfrm>
            <a:prstGeom prst="diamond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208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Res*(T)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9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70" y="338470"/>
            <a:ext cx="8229600" cy="1143000"/>
          </a:xfrm>
        </p:spPr>
        <p:txBody>
          <a:bodyPr/>
          <a:lstStyle/>
          <a:p>
            <a:r>
              <a:rPr lang="en-CA" dirty="0" err="1" smtClean="0"/>
              <a:t>PigeonHolePrinciple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40080" cy="54102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CA" dirty="0" smtClean="0"/>
              </a:p>
              <a:p>
                <a:r>
                  <a:rPr lang="en-CA" dirty="0" err="1" smtClean="0"/>
                  <a:t>PigeonHole</a:t>
                </a:r>
                <a:r>
                  <a:rPr lang="en-CA" dirty="0" smtClean="0"/>
                  <a:t> Principle:   there is no injective function from [n] to [n-1] </a:t>
                </a:r>
              </a:p>
              <a:p>
                <a:endParaRPr lang="en-CA" dirty="0" smtClean="0"/>
              </a:p>
              <a:p>
                <a:r>
                  <a:rPr lang="en-CA" dirty="0" smtClean="0"/>
                  <a:t>PHP: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⋀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≤</m:t>
                          </m:r>
                          <m:r>
                            <a:rPr lang="en-CA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∨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  <m:r>
                            <a:rPr lang="en-CA" i="1">
                              <a:latin typeface="Cambria Math"/>
                            </a:rPr>
                            <m:t>&lt;</m:t>
                          </m:r>
                          <m:r>
                            <a:rPr lang="en-CA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)∧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≠</m:t>
                          </m:r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i="1">
                              <a:latin typeface="Cambria Math"/>
                            </a:rPr>
                            <m:t>, 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(¬</m:t>
                          </m:r>
                        </m:e>
                      </m:nary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∨¬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endParaRPr lang="en-CA" dirty="0" smtClean="0"/>
              </a:p>
              <a:p>
                <a:r>
                  <a:rPr lang="en-CA" dirty="0"/>
                  <a:t>=</a:t>
                </a:r>
                <a:r>
                  <a:rPr lang="en-CA" dirty="0" smtClean="0"/>
                  <a:t>-PHP: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b="0" i="1" smtClean="0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∨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b="0" i="1" smtClean="0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CA" dirty="0" smtClean="0"/>
              </a:p>
              <a:p>
                <a:r>
                  <a:rPr lang="en-CA" dirty="0" smtClean="0"/>
                  <a:t>EUF-PHP: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𝑥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≠0) </m:t>
                      </m:r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→</m:t>
                      </m:r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r>
                        <a:rPr lang="en-CA" b="0" i="1" smtClean="0">
                          <a:latin typeface="Cambria Math"/>
                        </a:rPr>
                        <m:t>(</m:t>
                      </m:r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r>
                  <a:rPr lang="en-CA" dirty="0" smtClean="0"/>
                  <a:t>LA-PHP</a:t>
                </a:r>
                <a:r>
                  <a:rPr lang="en-CA" dirty="0"/>
                  <a:t>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i="1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CA" i="1">
                              <a:latin typeface="Cambria Math"/>
                            </a:rPr>
                            <m:t>≥1) </m:t>
                          </m:r>
                        </m:e>
                      </m:nary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CA" i="1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CA" i="1">
                              <a:latin typeface="Cambria Math"/>
                            </a:rPr>
                            <m:t>1) 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40080" cy="5410200"/>
              </a:xfrm>
              <a:blipFill rotWithShape="1"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522370"/>
            <a:ext cx="1362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07" y="1828801"/>
            <a:ext cx="1600200" cy="106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27" y="3580447"/>
            <a:ext cx="1118383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18" y="5334000"/>
            <a:ext cx="1184909" cy="11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55" y="401470"/>
            <a:ext cx="102890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522370"/>
            <a:ext cx="1362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799"/>
                <a:ext cx="7239000" cy="5653609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CA" dirty="0" smtClean="0"/>
              </a:p>
              <a:p>
                <a:r>
                  <a:rPr lang="en-CA" dirty="0" err="1" smtClean="0"/>
                  <a:t>PigeonHole</a:t>
                </a:r>
                <a:r>
                  <a:rPr lang="en-CA" dirty="0" smtClean="0"/>
                  <a:t> Principle:   there is no injective function from [n] to [n-1] </a:t>
                </a:r>
              </a:p>
              <a:p>
                <a:endParaRPr lang="en-CA" dirty="0" smtClean="0"/>
              </a:p>
              <a:p>
                <a:r>
                  <a:rPr lang="en-CA" dirty="0" smtClean="0"/>
                  <a:t>PHP: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⋀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≤</m:t>
                          </m:r>
                          <m:r>
                            <a:rPr lang="en-CA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∨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  <m:r>
                            <a:rPr lang="en-CA" i="1">
                              <a:latin typeface="Cambria Math"/>
                            </a:rPr>
                            <m:t>&lt;</m:t>
                          </m:r>
                          <m:r>
                            <a:rPr lang="en-CA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)∧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≠</m:t>
                          </m:r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i="1">
                              <a:latin typeface="Cambria Math"/>
                            </a:rPr>
                            <m:t>, 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(¬</m:t>
                          </m:r>
                        </m:e>
                      </m:nary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∨¬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endParaRPr lang="en-CA" dirty="0" smtClean="0"/>
              </a:p>
              <a:p>
                <a:r>
                  <a:rPr lang="en-CA" dirty="0"/>
                  <a:t>=</a:t>
                </a:r>
                <a:r>
                  <a:rPr lang="en-CA" dirty="0" smtClean="0"/>
                  <a:t>-PHP: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b="0" i="1" smtClean="0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∨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b="0" i="1" smtClean="0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CA" dirty="0" smtClean="0"/>
              </a:p>
              <a:p>
                <a:r>
                  <a:rPr lang="en-CA" dirty="0" smtClean="0"/>
                  <a:t>EUF-PHP: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𝑥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≠0) </m:t>
                      </m:r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→</m:t>
                      </m:r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r>
                        <a:rPr lang="en-CA" b="0" i="1" smtClean="0">
                          <a:latin typeface="Cambria Math"/>
                        </a:rPr>
                        <m:t>(</m:t>
                      </m:r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r>
                  <a:rPr lang="en-CA" dirty="0" smtClean="0"/>
                  <a:t>LA-PHP</a:t>
                </a:r>
                <a:r>
                  <a:rPr lang="en-CA" dirty="0"/>
                  <a:t>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i="1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CA" i="1">
                              <a:latin typeface="Cambria Math"/>
                            </a:rPr>
                            <m:t>≥1) </m:t>
                          </m:r>
                        </m:e>
                      </m:nary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CA" i="1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CA" i="1">
                              <a:latin typeface="Cambria Math"/>
                            </a:rPr>
                            <m:t>1) 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799"/>
                <a:ext cx="7239000" cy="5653609"/>
              </a:xfrm>
              <a:blipFill rotWithShape="1">
                <a:blip r:embed="rId3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5820462" y="2209800"/>
                <a:ext cx="3475937" cy="45259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000" b="0" dirty="0" smtClean="0"/>
                  <a:t>Propositional</a:t>
                </a:r>
              </a:p>
              <a:p>
                <a:endParaRPr lang="en-CA" sz="2000" b="0" dirty="0"/>
              </a:p>
              <a:p>
                <a:r>
                  <a:rPr lang="en-CA" sz="2000" b="0" dirty="0" smtClean="0"/>
                  <a:t>Theory of equality: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CA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/>
                          </a:rPr>
                          <m:t>𝑎</m:t>
                        </m:r>
                        <m:r>
                          <a:rPr lang="en-CA" sz="1800" b="0" i="1" smtClean="0">
                            <a:latin typeface="Cambria Math"/>
                          </a:rPr>
                          <m:t>=</m:t>
                        </m:r>
                        <m:r>
                          <a:rPr lang="en-CA" sz="1800" b="0" i="1" smtClean="0">
                            <a:latin typeface="Cambria Math"/>
                          </a:rPr>
                          <m:t>𝑏</m:t>
                        </m:r>
                        <m:r>
                          <a:rPr lang="en-CA" sz="1800" b="0" i="1" smtClean="0">
                            <a:latin typeface="Cambria Math"/>
                          </a:rPr>
                          <m:t>∧</m:t>
                        </m:r>
                        <m:r>
                          <a:rPr lang="en-CA" sz="1800" b="0" i="1" smtClean="0">
                            <a:latin typeface="Cambria Math"/>
                          </a:rPr>
                          <m:t>𝑏</m:t>
                        </m:r>
                        <m:r>
                          <a:rPr lang="en-CA" sz="1800" b="0" i="1" smtClean="0">
                            <a:latin typeface="Cambria Math"/>
                          </a:rPr>
                          <m:t>=</m:t>
                        </m:r>
                        <m:r>
                          <a:rPr lang="en-CA" sz="1800" b="0" i="1" smtClean="0">
                            <a:latin typeface="Cambria Math"/>
                          </a:rPr>
                          <m:t>𝑐</m:t>
                        </m:r>
                        <m:r>
                          <a:rPr lang="en-CA" sz="1800" b="0" i="1" smtClean="0">
                            <a:latin typeface="Cambria Math"/>
                          </a:rPr>
                          <m:t>→</m:t>
                        </m:r>
                        <m:r>
                          <a:rPr lang="en-CA" sz="1800" b="0" i="1" smtClean="0">
                            <a:latin typeface="Cambria Math"/>
                          </a:rPr>
                          <m:t>𝑎</m:t>
                        </m:r>
                        <m:r>
                          <a:rPr lang="en-CA" sz="1800" b="0" i="1" smtClean="0">
                            <a:latin typeface="Cambria Math"/>
                          </a:rPr>
                          <m:t>=</m:t>
                        </m:r>
                        <m:r>
                          <a:rPr lang="en-CA" sz="1800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CA" sz="2000" b="0" dirty="0" smtClean="0"/>
              </a:p>
              <a:p>
                <a:endParaRPr lang="en-CA" sz="2000" b="0" dirty="0"/>
              </a:p>
              <a:p>
                <a:r>
                  <a:rPr lang="en-CA" sz="2000" b="0" dirty="0" smtClean="0"/>
                  <a:t>Equality with </a:t>
                </a:r>
                <a:r>
                  <a:rPr lang="en-CA" sz="2000" b="0" dirty="0" err="1" smtClean="0"/>
                  <a:t>uninterpreted</a:t>
                </a:r>
                <a:r>
                  <a:rPr lang="en-CA" sz="2000" b="0" dirty="0" smtClean="0"/>
                  <a:t> functions  (EUF)</a:t>
                </a:r>
              </a:p>
              <a:p>
                <a:pPr lvl="1"/>
                <a:r>
                  <a:rPr lang="en-CA" sz="1800" b="0" dirty="0" smtClean="0"/>
                  <a:t>equality axioms</a:t>
                </a:r>
              </a:p>
              <a:p>
                <a:pPr lvl="1"/>
                <a:r>
                  <a:rPr lang="en-CA" sz="1800" b="0" dirty="0" smtClean="0"/>
                  <a:t>Ackermann axioms: (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latin typeface="Cambria Math"/>
                      </a:rPr>
                      <m:t>𝑎</m:t>
                    </m:r>
                    <m:r>
                      <a:rPr lang="en-CA" sz="1800" b="0" i="1" smtClean="0">
                        <a:latin typeface="Cambria Math"/>
                      </a:rPr>
                      <m:t>=</m:t>
                    </m:r>
                    <m:r>
                      <a:rPr lang="en-CA" sz="1800" b="0" i="1" smtClean="0">
                        <a:latin typeface="Cambria Math"/>
                      </a:rPr>
                      <m:t>𝑏</m:t>
                    </m:r>
                    <m:r>
                      <a:rPr lang="en-CA" sz="1800" b="0" i="1" smtClean="0">
                        <a:latin typeface="Cambria Math"/>
                      </a:rPr>
                      <m:t>→</m:t>
                    </m:r>
                    <m:r>
                      <a:rPr lang="en-CA" sz="1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CA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CA" sz="1800" b="0" i="1" smtClean="0">
                        <a:latin typeface="Cambria Math"/>
                      </a:rPr>
                      <m:t>=</m:t>
                    </m:r>
                    <m:r>
                      <a:rPr lang="en-CA" sz="1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CA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CA" sz="1800" b="0" i="1" smtClean="0">
                        <a:latin typeface="Cambria Math"/>
                      </a:rPr>
                      <m:t>) </m:t>
                    </m:r>
                  </m:oMath>
                </a14:m>
                <a:endParaRPr lang="en-CA" sz="1800" b="0" dirty="0" smtClean="0"/>
              </a:p>
              <a:p>
                <a:endParaRPr lang="en-CA" sz="2200" dirty="0"/>
              </a:p>
              <a:p>
                <a:r>
                  <a:rPr lang="en-CA" sz="2200" b="0" dirty="0" smtClean="0"/>
                  <a:t>Linear arithmetic</a:t>
                </a:r>
              </a:p>
              <a:p>
                <a:pPr marL="457200" lvl="1" indent="0">
                  <a:buNone/>
                </a:pPr>
                <a:endParaRPr lang="en-CA" sz="180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462" y="2209800"/>
                <a:ext cx="3475937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2105" t="-674" b="-2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Image result for lego ty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Image result for lego typ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1970" y="33847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CA" dirty="0" err="1" smtClean="0"/>
              <a:t>PigeonHolePrinciple</a:t>
            </a:r>
            <a:endParaRPr lang="en-CA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55" y="401470"/>
            <a:ext cx="102890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problems rarely start propositional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They talk about  programs,  circuits,  graphs,  numbers, strings...</a:t>
            </a:r>
          </a:p>
          <a:p>
            <a:endParaRPr lang="en-US" b="1" dirty="0"/>
          </a:p>
          <a:p>
            <a:r>
              <a:rPr lang="en-US" b="1" dirty="0" smtClean="0"/>
              <a:t>Domains with a lot of inherent structure! </a:t>
            </a:r>
            <a:endParaRPr lang="en-CA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468138" y="4239282"/>
            <a:ext cx="2293294" cy="1274582"/>
            <a:chOff x="6245097" y="2052356"/>
            <a:chExt cx="2920078" cy="16861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097" y="2052356"/>
              <a:ext cx="2920078" cy="1686190"/>
            </a:xfrm>
            <a:prstGeom prst="rect">
              <a:avLst/>
            </a:prstGeom>
          </p:spPr>
        </p:pic>
        <p:pic>
          <p:nvPicPr>
            <p:cNvPr id="6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657" y="2933794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5934" y="2507548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036" y="3130366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435" y="2601373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910" y="2103336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036" y="3096701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9248" y="2310976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066" y="2432488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961" y="2310976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039" y="2692593"/>
              <a:ext cx="278949" cy="393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96470"/>
            <a:ext cx="1881230" cy="10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84786"/>
            <a:ext cx="1815103" cy="10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17" y="5475328"/>
            <a:ext cx="2242042" cy="12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Image result for pythagorean triples monochroma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36" y="1844824"/>
            <a:ext cx="2451311" cy="111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90939"/>
            <a:ext cx="2016224" cy="15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0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Power of Res(T)</a:t>
            </a:r>
            <a:br>
              <a:rPr lang="en-CA" dirty="0" smtClean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429200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R</a:t>
                </a:r>
                <a:r>
                  <a:rPr lang="en-CA" dirty="0" smtClean="0"/>
                  <a:t>es(Theory of Equality) is no more powerful than Resolution</a:t>
                </a:r>
              </a:p>
              <a:p>
                <a:pPr lvl="1"/>
                <a:r>
                  <a:rPr lang="en-CA" dirty="0"/>
                  <a:t>A</a:t>
                </a:r>
                <a:r>
                  <a:rPr lang="en-CA" dirty="0" smtClean="0"/>
                  <a:t>dd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dirty="0" smtClean="0"/>
                  <a:t> equality axioms to F, then solve.  </a:t>
                </a:r>
              </a:p>
              <a:p>
                <a:pPr lvl="1"/>
                <a:endParaRPr lang="en-CA" dirty="0" smtClean="0"/>
              </a:p>
              <a:p>
                <a:r>
                  <a:rPr lang="en-CA" dirty="0" smtClean="0"/>
                  <a:t>Res(Linear Arithmetic)  </a:t>
                </a:r>
                <a:r>
                  <a:rPr lang="en-CA" dirty="0" err="1" smtClean="0"/>
                  <a:t>polynomially</a:t>
                </a:r>
                <a:r>
                  <a:rPr lang="en-CA" dirty="0" smtClean="0"/>
                  <a:t> simulates R(</a:t>
                </a:r>
                <a:r>
                  <a:rPr lang="en-CA" dirty="0" err="1" smtClean="0"/>
                  <a:t>lin</a:t>
                </a:r>
                <a:r>
                  <a:rPr lang="en-CA" dirty="0" smtClean="0"/>
                  <a:t>)  </a:t>
                </a:r>
              </a:p>
              <a:p>
                <a:endParaRPr lang="en-CA" dirty="0"/>
              </a:p>
              <a:p>
                <a:r>
                  <a:rPr lang="en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Resolution over Equality with </a:t>
                </a:r>
                <a:r>
                  <a:rPr lang="en-CA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Uninterpreted</a:t>
                </a:r>
                <a:r>
                  <a:rPr lang="en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Functions theory,  Res(EUF), can effectively p-simulate </a:t>
                </a:r>
                <a:r>
                  <a:rPr lang="en-CA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Frege</a:t>
                </a:r>
                <a:r>
                  <a:rPr lang="en-CA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</a:p>
              <a:p>
                <a:pPr lvl="1"/>
                <a:r>
                  <a:rPr lang="en-CA" dirty="0" smtClean="0"/>
                  <a:t>Even though conjunctions of EUF atoms are decidable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𝑂</m:t>
                    </m:r>
                    <m:r>
                      <a:rPr lang="en-CA" b="0" i="1" smtClean="0">
                        <a:latin typeface="Cambria Math"/>
                      </a:rPr>
                      <m:t>(</m:t>
                    </m:r>
                    <m:r>
                      <a:rPr lang="en-CA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CA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  <m:r>
                          <a:rPr lang="en-CA" b="0" i="1" smtClean="0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CA" dirty="0" smtClean="0"/>
                  <a:t>time! </a:t>
                </a:r>
              </a:p>
              <a:p>
                <a:pPr lvl="2"/>
                <a:r>
                  <a:rPr lang="en-CA" dirty="0" smtClean="0"/>
                  <a:t>Using a variant of Union-Find algorithm. </a:t>
                </a:r>
              </a:p>
              <a:p>
                <a:pPr lvl="1"/>
                <a:r>
                  <a:rPr lang="en-US" dirty="0" smtClean="0"/>
                  <a:t>E-Res calculus of [</a:t>
                </a:r>
                <a:r>
                  <a:rPr lang="en-US" dirty="0" err="1" smtClean="0"/>
                  <a:t>Bjorner</a:t>
                </a:r>
                <a:r>
                  <a:rPr lang="en-US" dirty="0" smtClean="0"/>
                  <a:t>, de Moura] is already enough</a:t>
                </a:r>
              </a:p>
              <a:p>
                <a:pPr lvl="2"/>
                <a:r>
                  <a:rPr lang="en-US" dirty="0" smtClean="0"/>
                  <a:t>Res*(EUF)  effectively simulates E-Res </a:t>
                </a:r>
                <a:endParaRPr lang="en-CA" dirty="0" smtClean="0"/>
              </a:p>
              <a:p>
                <a:endParaRPr lang="en-CA" dirty="0" smtClean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429200"/>
              </a:xfrm>
              <a:blipFill rotWithShape="1">
                <a:blip r:embed="rId2"/>
                <a:stretch>
                  <a:fillRect l="-929" t="-899" r="-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0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660232" y="2602745"/>
            <a:ext cx="720080" cy="463453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94085" y="3636521"/>
            <a:ext cx="720080" cy="576064"/>
          </a:xfrm>
          <a:prstGeom prst="ellipse">
            <a:avLst/>
          </a:prstGeom>
          <a:solidFill>
            <a:srgbClr val="FF99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200292" y="3284984"/>
                <a:ext cx="936104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292" y="3284984"/>
                <a:ext cx="936104" cy="576064"/>
              </a:xfrm>
              <a:prstGeom prst="ellipse">
                <a:avLst/>
              </a:prstGeom>
              <a:blipFill rotWithShape="1">
                <a:blip r:embed="rId2"/>
                <a:stretch>
                  <a:fillRect l="-3896" r="-1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67544" y="1844824"/>
                <a:ext cx="8229600" cy="53340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Signature: 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 err="1" smtClean="0"/>
                  <a:t>uninterpreted</a:t>
                </a:r>
                <a:r>
                  <a:rPr lang="en-CA" sz="1600" b="0" dirty="0" smtClean="0"/>
                  <a:t> function symbols of bounded arity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 smtClean="0"/>
                  <a:t>constants a, b, c...  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Terms:  constants, and inductively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1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CA" sz="1600" b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sz="1600" b="0" dirty="0" smtClean="0"/>
                  <a:t>for functions. 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Atoms:   </a:t>
                </a:r>
                <a:r>
                  <a:rPr lang="en-CA" sz="1600" b="0" dirty="0"/>
                  <a:t>e</a:t>
                </a:r>
                <a:r>
                  <a:rPr lang="en-CA" sz="1600" b="0" dirty="0" smtClean="0"/>
                  <a:t>qualities/</a:t>
                </a:r>
                <a:r>
                  <a:rPr lang="en-CA" sz="1600" b="0" dirty="0" err="1" smtClean="0"/>
                  <a:t>disequalities</a:t>
                </a:r>
                <a:r>
                  <a:rPr lang="en-CA" sz="1600" b="0" dirty="0" smtClean="0"/>
                  <a:t> over terms: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1600" b="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sz="1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sz="1600" b="0" i="1" dirty="0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CA" sz="1600" b="0" dirty="0"/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Formulas:  conjunctions of atoms</a:t>
                </a:r>
              </a:p>
              <a:p>
                <a:pPr marL="457200" lvl="1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1600" b="0" i="1" dirty="0" smtClean="0">
                  <a:latin typeface="Cambria Math"/>
                </a:endParaRPr>
              </a:p>
              <a:p>
                <a:pPr marL="457200" lvl="1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CA" sz="2000" b="0" i="1" smtClean="0">
                          <a:latin typeface="Cambria Math"/>
                        </a:rPr>
                        <m:t>=</m:t>
                      </m:r>
                      <m:r>
                        <a:rPr lang="en-CA" sz="2000" b="0" i="1" smtClean="0">
                          <a:latin typeface="Cambria Math"/>
                        </a:rPr>
                        <m:t>𝑏</m:t>
                      </m:r>
                      <m:r>
                        <a:rPr lang="en-CA" sz="2000" b="0" i="1" smtClean="0">
                          <a:latin typeface="Cambria Math"/>
                        </a:rPr>
                        <m:t>)∧(</m:t>
                      </m:r>
                      <m:r>
                        <a:rPr lang="en-CA" sz="2000" b="0" i="1" smtClean="0">
                          <a:latin typeface="Cambria Math"/>
                        </a:rPr>
                        <m:t>𝑔</m:t>
                      </m:r>
                      <m:r>
                        <a:rPr lang="en-CA" sz="2000" b="0" i="1" smtClean="0"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latin typeface="Cambria Math"/>
                        </a:rPr>
                        <m:t>𝑏</m:t>
                      </m:r>
                      <m:r>
                        <a:rPr lang="en-CA" sz="2000" b="0" i="1" smtClean="0">
                          <a:latin typeface="Cambria Math"/>
                        </a:rPr>
                        <m:t>)=</m:t>
                      </m:r>
                      <m:r>
                        <a:rPr lang="en-CA" sz="2000" b="0" i="1" smtClean="0">
                          <a:latin typeface="Cambria Math"/>
                        </a:rPr>
                        <m:t>𝑐</m:t>
                      </m:r>
                      <m:r>
                        <a:rPr lang="en-CA" sz="2000" b="0" i="1" smtClean="0">
                          <a:latin typeface="Cambria Math"/>
                        </a:rPr>
                        <m:t>)∧(</m:t>
                      </m:r>
                      <m:r>
                        <a:rPr lang="en-CA" sz="2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CA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/>
                        </a:rPr>
                        <m:t>≠</m:t>
                      </m:r>
                      <m:r>
                        <a:rPr lang="en-CA" sz="2000" b="0" i="1" smtClean="0">
                          <a:latin typeface="Cambria Math"/>
                        </a:rPr>
                        <m:t>𝑐</m:t>
                      </m:r>
                      <m:r>
                        <a:rPr lang="en-CA" sz="20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CA" sz="2000" b="0" dirty="0" smtClean="0"/>
              </a:p>
              <a:p>
                <a:pPr lvl="1" fontAlgn="auto">
                  <a:spcAft>
                    <a:spcPts val="0"/>
                  </a:spcAft>
                </a:pPr>
                <a:endParaRPr lang="en-CA" sz="1600" b="0" dirty="0"/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Axioms: 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/>
                  <a:t>E</a:t>
                </a:r>
                <a:r>
                  <a:rPr lang="en-CA" sz="1600" b="0" dirty="0" smtClean="0"/>
                  <a:t>quality: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1600" b="0" i="1" smtClean="0">
                            <a:latin typeface="Cambria Math"/>
                          </a:rPr>
                          <m:t>𝑎</m:t>
                        </m:r>
                        <m:r>
                          <a:rPr lang="en-CA" sz="1600" b="0" i="1" smtClean="0">
                            <a:latin typeface="Cambria Math"/>
                          </a:rPr>
                          <m:t>=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𝑏</m:t>
                        </m:r>
                        <m:r>
                          <a:rPr lang="en-CA" sz="1600" b="0" i="1" smtClean="0">
                            <a:latin typeface="Cambria Math"/>
                          </a:rPr>
                          <m:t>∧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𝑏</m:t>
                        </m:r>
                        <m:r>
                          <a:rPr lang="en-CA" sz="1600" b="0" i="1" smtClean="0">
                            <a:latin typeface="Cambria Math"/>
                          </a:rPr>
                          <m:t>=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𝑐</m:t>
                        </m:r>
                        <m:r>
                          <a:rPr lang="en-CA" sz="1600" b="0" i="1" smtClean="0">
                            <a:latin typeface="Cambria Math"/>
                          </a:rPr>
                          <m:t>→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𝑎</m:t>
                        </m:r>
                        <m:r>
                          <a:rPr lang="en-CA" sz="1600" b="0" i="1" smtClean="0">
                            <a:latin typeface="Cambria Math"/>
                          </a:rPr>
                          <m:t>=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CA" sz="1600" b="0" dirty="0" smtClean="0"/>
                  <a:t>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 smtClean="0"/>
                  <a:t>Ackermann: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16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CA" sz="1600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CA" sz="1600" b="0" i="1" dirty="0" smtClean="0">
                        <a:latin typeface="Cambria Math"/>
                      </a:rPr>
                      <m:t> →  </m:t>
                    </m:r>
                    <m:r>
                      <a:rPr lang="en-CA" sz="16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16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16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CA" sz="1600" b="0" i="1" dirty="0" smtClean="0">
                        <a:latin typeface="Cambria Math"/>
                      </a:rPr>
                      <m:t>=</m:t>
                    </m:r>
                    <m:r>
                      <a:rPr lang="en-CA" sz="1600" b="0" i="1" dirty="0" smtClean="0">
                        <a:latin typeface="Cambria Math"/>
                      </a:rPr>
                      <m:t>𝑓</m:t>
                    </m:r>
                    <m:r>
                      <a:rPr lang="en-CA" sz="1600" b="0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CA" sz="1600" b="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CA" sz="1600" b="0" dirty="0" smtClean="0"/>
              </a:p>
              <a:p>
                <a:pPr fontAlgn="auto">
                  <a:spcAft>
                    <a:spcPts val="0"/>
                  </a:spcAft>
                </a:pPr>
                <a:endParaRPr lang="en-CA" sz="1600" b="0" dirty="0" smtClean="0"/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Can decide very efficiently (time  </a:t>
                </a:r>
                <a14:m>
                  <m:oMath xmlns:m="http://schemas.openxmlformats.org/officeDocument/2006/math">
                    <m:r>
                      <a:rPr lang="en-CA" sz="1600" b="0" i="1" dirty="0" smtClean="0">
                        <a:latin typeface="Cambria Math"/>
                      </a:rPr>
                      <m:t>𝑂</m:t>
                    </m:r>
                    <m:r>
                      <a:rPr lang="en-CA" sz="1600" b="0" i="1" dirty="0" smtClean="0">
                        <a:latin typeface="Cambria Math"/>
                      </a:rPr>
                      <m:t>(</m:t>
                    </m:r>
                    <m:r>
                      <a:rPr lang="en-CA" sz="1600" b="0" i="1" dirty="0" smtClean="0">
                        <a:latin typeface="Cambria Math"/>
                      </a:rPr>
                      <m:t>𝑛</m:t>
                    </m:r>
                    <m:r>
                      <a:rPr lang="en-CA" sz="16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CA" sz="1600" b="0" i="1" dirty="0" smtClean="0">
                        <a:latin typeface="Cambria Math"/>
                      </a:rPr>
                      <m:t>log</m:t>
                    </m:r>
                    <m:r>
                      <a:rPr lang="en-CA" sz="1600" b="0" i="1" dirty="0" smtClean="0">
                        <a:latin typeface="Cambria Math"/>
                      </a:rPr>
                      <m:t>⁡</m:t>
                    </m:r>
                    <m:r>
                      <a:rPr lang="en-CA" sz="1600" b="0" i="1" dirty="0" smtClean="0">
                        <a:latin typeface="Cambria Math"/>
                      </a:rPr>
                      <m:t>𝑛</m:t>
                    </m:r>
                    <m:r>
                      <a:rPr lang="en-CA" sz="16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CA" sz="1600" b="0" dirty="0" smtClean="0"/>
                  <a:t>) if a given EUF formula is </a:t>
                </a:r>
                <a:r>
                  <a:rPr lang="en-CA" sz="1600" b="0" dirty="0" err="1" smtClean="0"/>
                  <a:t>satisfiable</a:t>
                </a:r>
                <a:r>
                  <a:rPr lang="en-CA" sz="1600" b="0" dirty="0" smtClean="0"/>
                  <a:t>: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 smtClean="0"/>
                  <a:t>Downey-</a:t>
                </a:r>
                <a:r>
                  <a:rPr lang="en-CA" sz="1600" b="0" dirty="0" err="1" smtClean="0"/>
                  <a:t>Sethi</a:t>
                </a:r>
                <a:r>
                  <a:rPr lang="en-CA" sz="1600" b="0" dirty="0" smtClean="0"/>
                  <a:t>-</a:t>
                </a:r>
                <a:r>
                  <a:rPr lang="en-CA" sz="1600" b="0" dirty="0" err="1" smtClean="0"/>
                  <a:t>Tarjan</a:t>
                </a:r>
                <a:r>
                  <a:rPr lang="en-CA" sz="1600" b="0" dirty="0" smtClean="0"/>
                  <a:t> congruence closure (based on Union-Find) </a:t>
                </a:r>
              </a:p>
              <a:p>
                <a:pPr lvl="1" fontAlgn="auto">
                  <a:spcAft>
                    <a:spcPts val="0"/>
                  </a:spcAft>
                </a:pPr>
                <a:endParaRPr lang="en-CA" sz="1600" b="0" dirty="0" smtClean="0"/>
              </a:p>
              <a:p>
                <a:pPr marL="457200" lvl="1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1600" b="0" dirty="0" smtClean="0"/>
              </a:p>
              <a:p>
                <a:pPr marL="457200" lvl="1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1600" b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4824"/>
                <a:ext cx="8229600" cy="5334000"/>
              </a:xfrm>
              <a:prstGeom prst="rect">
                <a:avLst/>
              </a:prstGeom>
              <a:blipFill rotWithShape="1">
                <a:blip r:embed="rId3"/>
                <a:stretch>
                  <a:fillRect l="-222" t="-3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153580" y="3256472"/>
            <a:ext cx="936104" cy="576064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Equality with </a:t>
            </a:r>
            <a:r>
              <a:rPr lang="en-CA" dirty="0" err="1" smtClean="0"/>
              <a:t>uninterpreted</a:t>
            </a:r>
            <a:r>
              <a:rPr lang="en-CA" dirty="0" smtClean="0"/>
              <a:t> functions  theory (EUF) 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230329" y="3861048"/>
            <a:ext cx="576064" cy="432048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086400" y="3790019"/>
            <a:ext cx="936104" cy="576064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987824" y="3937941"/>
            <a:ext cx="288032" cy="319437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438328" y="3934034"/>
            <a:ext cx="288032" cy="319437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238528" y="3935013"/>
            <a:ext cx="288032" cy="319437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7668344" y="2132856"/>
                <a:ext cx="576064" cy="43204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132856"/>
                <a:ext cx="576064" cy="432048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660232" y="2564904"/>
                <a:ext cx="720080" cy="46345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564904"/>
                <a:ext cx="720080" cy="46345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8244408" y="2708920"/>
                <a:ext cx="720080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000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708920"/>
                <a:ext cx="720080" cy="576064"/>
              </a:xfrm>
              <a:prstGeom prst="ellipse">
                <a:avLst/>
              </a:prstGeom>
              <a:blipFill rotWithShape="1">
                <a:blip r:embed="rId6"/>
                <a:stretch>
                  <a:fillRect l="-5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621632" y="2132856"/>
            <a:ext cx="576064" cy="432048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44408" y="2708920"/>
            <a:ext cx="720080" cy="576064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8316416" y="3637705"/>
                <a:ext cx="720080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000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3637705"/>
                <a:ext cx="720080" cy="576064"/>
              </a:xfrm>
              <a:prstGeom prst="ellipse">
                <a:avLst/>
              </a:prstGeom>
              <a:blipFill rotWithShape="1">
                <a:blip r:embed="rId7"/>
                <a:stretch>
                  <a:fillRect l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3635896" y="3861048"/>
            <a:ext cx="576064" cy="422953"/>
          </a:xfrm>
          <a:prstGeom prst="ellipse">
            <a:avLst/>
          </a:prstGeom>
          <a:solidFill>
            <a:srgbClr val="FF99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18" grpId="0"/>
      <p:bldP spid="22" grpId="0" animBg="1"/>
      <p:bldP spid="5" grpId="0" animBg="1"/>
      <p:bldP spid="7" grpId="0" animBg="1"/>
      <p:bldP spid="8" grpId="0" animBg="1"/>
      <p:bldP spid="10" grpId="0" animBg="1"/>
      <p:bldP spid="11" grpId="0" animBg="1"/>
      <p:bldP spid="15" grpId="0"/>
      <p:bldP spid="16" grpId="0"/>
      <p:bldP spid="17" grpId="0"/>
      <p:bldP spid="19" grpId="0" animBg="1"/>
      <p:bldP spid="21" grpId="0" animBg="1"/>
      <p:bldP spid="26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8294085" y="3636521"/>
            <a:ext cx="720080" cy="576064"/>
          </a:xfrm>
          <a:prstGeom prst="ellipse">
            <a:avLst/>
          </a:prstGeom>
          <a:solidFill>
            <a:srgbClr val="FF99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67544" y="1844824"/>
                <a:ext cx="8229600" cy="53340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Signature: 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 err="1" smtClean="0"/>
                  <a:t>uninterpreted</a:t>
                </a:r>
                <a:r>
                  <a:rPr lang="en-CA" sz="1600" b="0" dirty="0" smtClean="0"/>
                  <a:t> function symbols of bounded arity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 smtClean="0"/>
                  <a:t>constants a, b, c...  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Terms:  constants, and inductively </a:t>
                </a:r>
                <a14:m>
                  <m:oMath xmlns:m="http://schemas.openxmlformats.org/officeDocument/2006/math">
                    <m:r>
                      <a:rPr lang="en-CA" sz="1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1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CA" sz="1600" b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sz="1600" b="0" dirty="0" smtClean="0"/>
                  <a:t>for functions. 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Atoms:   </a:t>
                </a:r>
                <a:r>
                  <a:rPr lang="en-CA" sz="1600" b="0" dirty="0"/>
                  <a:t>e</a:t>
                </a:r>
                <a:r>
                  <a:rPr lang="en-CA" sz="1600" b="0" dirty="0" smtClean="0"/>
                  <a:t>qualities/</a:t>
                </a:r>
                <a:r>
                  <a:rPr lang="en-CA" sz="1600" b="0" dirty="0" err="1" smtClean="0"/>
                  <a:t>disequalities</a:t>
                </a:r>
                <a:r>
                  <a:rPr lang="en-CA" sz="1600" b="0" dirty="0" smtClean="0"/>
                  <a:t> over terms: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1600" b="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sz="1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sz="1600" b="0" i="1" dirty="0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CA" sz="1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CA" sz="1600" b="0" dirty="0"/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Formulas:  conjunctions of atoms</a:t>
                </a:r>
              </a:p>
              <a:p>
                <a:pPr marL="457200" lvl="1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1600" b="0" i="1" dirty="0" smtClean="0">
                  <a:latin typeface="Cambria Math"/>
                </a:endParaRPr>
              </a:p>
              <a:p>
                <a:pPr marL="457200" lvl="1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CA" sz="2000" b="0" i="1" smtClean="0">
                          <a:latin typeface="Cambria Math"/>
                        </a:rPr>
                        <m:t>=</m:t>
                      </m:r>
                      <m:r>
                        <a:rPr lang="en-CA" sz="2000" b="0" i="1" smtClean="0">
                          <a:latin typeface="Cambria Math"/>
                        </a:rPr>
                        <m:t>𝑏</m:t>
                      </m:r>
                      <m:r>
                        <a:rPr lang="en-CA" sz="2000" b="0" i="1" smtClean="0">
                          <a:latin typeface="Cambria Math"/>
                        </a:rPr>
                        <m:t>)∧(</m:t>
                      </m:r>
                      <m:r>
                        <a:rPr lang="en-CA" sz="2000" b="0" i="1" smtClean="0">
                          <a:latin typeface="Cambria Math"/>
                        </a:rPr>
                        <m:t>𝑔</m:t>
                      </m:r>
                      <m:r>
                        <a:rPr lang="en-CA" sz="2000" b="0" i="1" smtClean="0"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latin typeface="Cambria Math"/>
                        </a:rPr>
                        <m:t>𝑏</m:t>
                      </m:r>
                      <m:r>
                        <a:rPr lang="en-CA" sz="2000" b="0" i="1" smtClean="0">
                          <a:latin typeface="Cambria Math"/>
                        </a:rPr>
                        <m:t>)=</m:t>
                      </m:r>
                      <m:r>
                        <a:rPr lang="en-CA" sz="2000" b="0" i="1" smtClean="0">
                          <a:latin typeface="Cambria Math"/>
                        </a:rPr>
                        <m:t>𝑐</m:t>
                      </m:r>
                      <m:r>
                        <a:rPr lang="en-CA" sz="2000" b="0" i="1" smtClean="0">
                          <a:latin typeface="Cambria Math"/>
                        </a:rPr>
                        <m:t>)∧(</m:t>
                      </m:r>
                      <m:r>
                        <a:rPr lang="en-CA" sz="2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CA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/>
                        </a:rPr>
                        <m:t>≠</m:t>
                      </m:r>
                      <m:r>
                        <a:rPr lang="en-CA" sz="2000" b="0" i="1" smtClean="0">
                          <a:latin typeface="Cambria Math"/>
                        </a:rPr>
                        <m:t>𝑐</m:t>
                      </m:r>
                      <m:r>
                        <a:rPr lang="en-CA" sz="20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CA" sz="2000" b="0" dirty="0" smtClean="0"/>
              </a:p>
              <a:p>
                <a:pPr lvl="1" fontAlgn="auto">
                  <a:spcAft>
                    <a:spcPts val="0"/>
                  </a:spcAft>
                </a:pPr>
                <a:endParaRPr lang="en-CA" sz="1600" b="0" dirty="0"/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Axioms: 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/>
                  <a:t>E</a:t>
                </a:r>
                <a:r>
                  <a:rPr lang="en-CA" sz="1600" b="0" dirty="0" smtClean="0"/>
                  <a:t>quality: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1600" b="0" i="1" smtClean="0">
                            <a:latin typeface="Cambria Math"/>
                          </a:rPr>
                          <m:t>𝑎</m:t>
                        </m:r>
                        <m:r>
                          <a:rPr lang="en-CA" sz="1600" b="0" i="1" smtClean="0">
                            <a:latin typeface="Cambria Math"/>
                          </a:rPr>
                          <m:t>=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𝑏</m:t>
                        </m:r>
                        <m:r>
                          <a:rPr lang="en-CA" sz="1600" b="0" i="1" smtClean="0">
                            <a:latin typeface="Cambria Math"/>
                          </a:rPr>
                          <m:t>∧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𝑏</m:t>
                        </m:r>
                        <m:r>
                          <a:rPr lang="en-CA" sz="1600" b="0" i="1" smtClean="0">
                            <a:latin typeface="Cambria Math"/>
                          </a:rPr>
                          <m:t>=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𝑐</m:t>
                        </m:r>
                        <m:r>
                          <a:rPr lang="en-CA" sz="1600" b="0" i="1" smtClean="0">
                            <a:latin typeface="Cambria Math"/>
                          </a:rPr>
                          <m:t>→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𝑎</m:t>
                        </m:r>
                        <m:r>
                          <a:rPr lang="en-CA" sz="1600" b="0" i="1" smtClean="0">
                            <a:latin typeface="Cambria Math"/>
                          </a:rPr>
                          <m:t>=</m:t>
                        </m:r>
                        <m:r>
                          <a:rPr lang="en-CA" sz="1600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CA" sz="1600" b="0" dirty="0" smtClean="0"/>
                  <a:t>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 smtClean="0"/>
                  <a:t>Ackermann: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16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CA" sz="1600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CA" sz="1600" b="0" i="1" dirty="0" smtClean="0">
                        <a:latin typeface="Cambria Math"/>
                      </a:rPr>
                      <m:t> →  </m:t>
                    </m:r>
                    <m:r>
                      <a:rPr lang="en-CA" sz="16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1600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16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CA" sz="1600" b="0" i="1" dirty="0" smtClean="0">
                        <a:latin typeface="Cambria Math"/>
                      </a:rPr>
                      <m:t>=</m:t>
                    </m:r>
                    <m:r>
                      <a:rPr lang="en-CA" sz="1600" b="0" i="1" dirty="0" smtClean="0">
                        <a:latin typeface="Cambria Math"/>
                      </a:rPr>
                      <m:t>𝑓</m:t>
                    </m:r>
                    <m:r>
                      <a:rPr lang="en-CA" sz="1600" b="0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CA" sz="16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1600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CA" sz="1600" b="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CA" sz="1600" b="0" dirty="0" smtClean="0"/>
              </a:p>
              <a:p>
                <a:pPr fontAlgn="auto">
                  <a:spcAft>
                    <a:spcPts val="0"/>
                  </a:spcAft>
                </a:pPr>
                <a:endParaRPr lang="en-CA" sz="1600" b="0" dirty="0" smtClean="0"/>
              </a:p>
              <a:p>
                <a:pPr fontAlgn="auto">
                  <a:spcAft>
                    <a:spcPts val="0"/>
                  </a:spcAft>
                </a:pPr>
                <a:r>
                  <a:rPr lang="en-CA" sz="1600" b="0" dirty="0" smtClean="0"/>
                  <a:t>Can decide very efficiently (time  </a:t>
                </a:r>
                <a14:m>
                  <m:oMath xmlns:m="http://schemas.openxmlformats.org/officeDocument/2006/math">
                    <m:r>
                      <a:rPr lang="en-CA" sz="1600" b="0" i="1" dirty="0" smtClean="0">
                        <a:latin typeface="Cambria Math"/>
                      </a:rPr>
                      <m:t>𝑂</m:t>
                    </m:r>
                    <m:r>
                      <a:rPr lang="en-CA" sz="1600" b="0" i="1" dirty="0" smtClean="0">
                        <a:latin typeface="Cambria Math"/>
                      </a:rPr>
                      <m:t>(</m:t>
                    </m:r>
                    <m:r>
                      <a:rPr lang="en-CA" sz="1600" b="0" i="1" dirty="0" smtClean="0">
                        <a:latin typeface="Cambria Math"/>
                      </a:rPr>
                      <m:t>𝑛</m:t>
                    </m:r>
                    <m:r>
                      <a:rPr lang="en-CA" sz="16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CA" sz="1600" b="0" i="1" dirty="0" smtClean="0">
                        <a:latin typeface="Cambria Math"/>
                      </a:rPr>
                      <m:t>log</m:t>
                    </m:r>
                    <m:r>
                      <a:rPr lang="en-CA" sz="1600" b="0" i="1" dirty="0" smtClean="0">
                        <a:latin typeface="Cambria Math"/>
                      </a:rPr>
                      <m:t>⁡</m:t>
                    </m:r>
                    <m:r>
                      <a:rPr lang="en-CA" sz="1600" b="0" i="1" dirty="0" smtClean="0">
                        <a:latin typeface="Cambria Math"/>
                      </a:rPr>
                      <m:t>𝑛</m:t>
                    </m:r>
                    <m:r>
                      <a:rPr lang="en-CA" sz="16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CA" sz="1600" b="0" dirty="0" smtClean="0"/>
                  <a:t>) if a given EUF formula is </a:t>
                </a:r>
                <a:r>
                  <a:rPr lang="en-CA" sz="1600" b="0" dirty="0" err="1" smtClean="0"/>
                  <a:t>satisfiable</a:t>
                </a:r>
                <a:r>
                  <a:rPr lang="en-CA" sz="1600" b="0" dirty="0" smtClean="0"/>
                  <a:t>: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CA" sz="1600" b="0" dirty="0" smtClean="0"/>
                  <a:t>Downey-</a:t>
                </a:r>
                <a:r>
                  <a:rPr lang="en-CA" sz="1600" b="0" dirty="0" err="1" smtClean="0"/>
                  <a:t>Sethi</a:t>
                </a:r>
                <a:r>
                  <a:rPr lang="en-CA" sz="1600" b="0" dirty="0" smtClean="0"/>
                  <a:t>-</a:t>
                </a:r>
                <a:r>
                  <a:rPr lang="en-CA" sz="1600" b="0" dirty="0" err="1" smtClean="0"/>
                  <a:t>Tarjan</a:t>
                </a:r>
                <a:r>
                  <a:rPr lang="en-CA" sz="1600" b="0" dirty="0" smtClean="0"/>
                  <a:t> congruence closure (based on Union-Find) </a:t>
                </a:r>
              </a:p>
              <a:p>
                <a:pPr lvl="1" fontAlgn="auto">
                  <a:spcAft>
                    <a:spcPts val="0"/>
                  </a:spcAft>
                </a:pPr>
                <a:endParaRPr lang="en-CA" sz="1600" b="0" dirty="0" smtClean="0"/>
              </a:p>
              <a:p>
                <a:pPr marL="457200" lvl="1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1600" b="0" dirty="0" smtClean="0"/>
              </a:p>
              <a:p>
                <a:pPr marL="457200" lvl="1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1600" b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4824"/>
                <a:ext cx="8229600" cy="5334000"/>
              </a:xfrm>
              <a:prstGeom prst="rect">
                <a:avLst/>
              </a:prstGeom>
              <a:blipFill rotWithShape="1">
                <a:blip r:embed="rId2"/>
                <a:stretch>
                  <a:fillRect l="-222" t="-3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7153580" y="3256472"/>
            <a:ext cx="936104" cy="576064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Equality with </a:t>
            </a:r>
            <a:r>
              <a:rPr lang="en-CA" dirty="0" err="1" smtClean="0"/>
              <a:t>uninterpreted</a:t>
            </a:r>
            <a:r>
              <a:rPr lang="en-CA" dirty="0" smtClean="0"/>
              <a:t> functions  theory (EUF) 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230329" y="3861048"/>
            <a:ext cx="576064" cy="432048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086400" y="3790019"/>
            <a:ext cx="936104" cy="576064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987824" y="3937941"/>
            <a:ext cx="288032" cy="319437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438328" y="3934034"/>
            <a:ext cx="288032" cy="319437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6238528" y="3935013"/>
            <a:ext cx="288032" cy="319437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230329" y="3851953"/>
            <a:ext cx="576064" cy="432048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7668344" y="2132856"/>
                <a:ext cx="576064" cy="43204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132856"/>
                <a:ext cx="576064" cy="432048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660232" y="2564904"/>
                <a:ext cx="720080" cy="46345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564904"/>
                <a:ext cx="720080" cy="46345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8244408" y="2708920"/>
                <a:ext cx="720080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000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708920"/>
                <a:ext cx="720080" cy="576064"/>
              </a:xfrm>
              <a:prstGeom prst="ellipse">
                <a:avLst/>
              </a:prstGeom>
              <a:blipFill rotWithShape="1">
                <a:blip r:embed="rId5"/>
                <a:stretch>
                  <a:fillRect l="-5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200292" y="3284984"/>
                <a:ext cx="936104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292" y="3284984"/>
                <a:ext cx="936104" cy="576064"/>
              </a:xfrm>
              <a:prstGeom prst="ellipse">
                <a:avLst/>
              </a:prstGeom>
              <a:blipFill rotWithShape="1">
                <a:blip r:embed="rId6"/>
                <a:stretch>
                  <a:fillRect l="-3896" r="-1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621632" y="2132856"/>
            <a:ext cx="576064" cy="432048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44408" y="2708920"/>
            <a:ext cx="720080" cy="576064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60232" y="2602745"/>
            <a:ext cx="720080" cy="463453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2126957">
            <a:off x="7462248" y="2018457"/>
            <a:ext cx="1663671" cy="1092892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8316416" y="3637705"/>
                <a:ext cx="720080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000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3637705"/>
                <a:ext cx="720080" cy="576064"/>
              </a:xfrm>
              <a:prstGeom prst="ellipse">
                <a:avLst/>
              </a:prstGeom>
              <a:blipFill rotWithShape="1">
                <a:blip r:embed="rId7"/>
                <a:stretch>
                  <a:fillRect l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3635896" y="3861048"/>
            <a:ext cx="576064" cy="422953"/>
          </a:xfrm>
          <a:prstGeom prst="ellipse">
            <a:avLst/>
          </a:prstGeom>
          <a:solidFill>
            <a:srgbClr val="FF99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rot="1393329">
            <a:off x="7074890" y="3184197"/>
            <a:ext cx="1906989" cy="907014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35896" y="3856500"/>
            <a:ext cx="576064" cy="422953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808063">
            <a:off x="6372456" y="3044863"/>
            <a:ext cx="2843171" cy="1056307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3" name="Lightning Bolt 2"/>
          <p:cNvSpPr/>
          <p:nvPr/>
        </p:nvSpPr>
        <p:spPr>
          <a:xfrm rot="429876" flipH="1">
            <a:off x="6808722" y="2604265"/>
            <a:ext cx="689714" cy="93475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Lightning Bolt 31"/>
          <p:cNvSpPr/>
          <p:nvPr/>
        </p:nvSpPr>
        <p:spPr>
          <a:xfrm>
            <a:off x="5830880" y="3308541"/>
            <a:ext cx="287056" cy="668365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5" grpId="0" animBg="1"/>
      <p:bldP spid="12" grpId="0" animBg="1"/>
      <p:bldP spid="19" grpId="0" animBg="1"/>
      <p:bldP spid="21" grpId="0" animBg="1"/>
      <p:bldP spid="24" grpId="0" animBg="1"/>
      <p:bldP spid="29" grpId="0" animBg="1"/>
      <p:bldP spid="30" grpId="0" animBg="1"/>
      <p:bldP spid="31" grpId="0" animBg="1"/>
      <p:bldP spid="28" grpId="0" animBg="1"/>
      <p:bldP spid="3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20245" cy="1143000"/>
          </a:xfrm>
        </p:spPr>
        <p:txBody>
          <a:bodyPr>
            <a:normAutofit/>
          </a:bodyPr>
          <a:lstStyle/>
          <a:p>
            <a:r>
              <a:rPr lang="en-CA" dirty="0"/>
              <a:t>S</a:t>
            </a:r>
            <a:r>
              <a:rPr lang="en-CA" dirty="0" smtClean="0"/>
              <a:t>equent calculus (LK)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199"/>
                <a:ext cx="8300265" cy="5024155"/>
              </a:xfrm>
              <a:ln>
                <a:noFill/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 smtClean="0">
                    <a:solidFill>
                      <a:schemeClr val="tx1"/>
                    </a:solidFill>
                  </a:rPr>
                  <a:t>Equivalent to </a:t>
                </a:r>
                <a:r>
                  <a:rPr lang="en-CA" dirty="0" err="1" smtClean="0">
                    <a:solidFill>
                      <a:schemeClr val="tx1"/>
                    </a:solidFill>
                  </a:rPr>
                  <a:t>Frege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 systems.</a:t>
                </a:r>
                <a:endParaRPr lang="en-CA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CA" dirty="0">
                    <a:solidFill>
                      <a:schemeClr val="tx1"/>
                    </a:solidFill>
                  </a:rPr>
                  <a:t>Natural deduction   </a:t>
                </a:r>
                <a:endParaRPr lang="en-CA" dirty="0" smtClean="0">
                  <a:solidFill>
                    <a:schemeClr val="tx1"/>
                  </a:solidFill>
                </a:endParaRPr>
              </a:p>
              <a:p>
                <a:endParaRPr lang="en-CA" dirty="0" smtClean="0">
                  <a:solidFill>
                    <a:schemeClr val="tx1"/>
                  </a:solidFill>
                </a:endParaRPr>
              </a:p>
              <a:p>
                <a:r>
                  <a:rPr lang="en-CA" dirty="0" err="1" smtClean="0">
                    <a:solidFill>
                      <a:schemeClr val="tx1"/>
                    </a:solidFill>
                  </a:rPr>
                  <a:t>Sequents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chemeClr val="tx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/>
                      </a:rPr>
                      <m:t> −→  </m:t>
                    </m:r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chemeClr val="tx1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CA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CA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pPr lvl="1"/>
                <a:endParaRPr lang="en-CA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CA" dirty="0" smtClean="0">
                    <a:solidFill>
                      <a:schemeClr val="tx1"/>
                    </a:solidFill>
                  </a:rPr>
                  <a:t>Axioms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0 →</m:t>
                    </m:r>
                    <m:r>
                      <a:rPr lang="en-CA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CA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CA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CA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→1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.  </a:t>
                </a:r>
              </a:p>
              <a:p>
                <a:endParaRPr lang="en-CA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CA" dirty="0" smtClean="0">
                    <a:solidFill>
                      <a:schemeClr val="tx1"/>
                    </a:solidFill>
                  </a:rPr>
                  <a:t>Rules for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chemeClr val="tx1"/>
                        </a:solidFill>
                        <a:latin typeface="Cambria Math"/>
                      </a:rPr>
                      <m:t>∨, ∧,¬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 and cut</a:t>
                </a:r>
              </a:p>
              <a:p>
                <a:pPr marL="0" indent="0">
                  <a:buNone/>
                </a:pPr>
                <a:endParaRPr lang="en-CA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C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CA" dirty="0" smtClean="0">
                  <a:solidFill>
                    <a:schemeClr val="tx1"/>
                  </a:solidFill>
                </a:endParaRPr>
              </a:p>
              <a:p>
                <a:pPr lvl="2"/>
                <a:endParaRPr lang="en-C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CA" dirty="0">
                  <a:solidFill>
                    <a:schemeClr val="tx1"/>
                  </a:solidFill>
                </a:endParaRPr>
              </a:p>
              <a:p>
                <a:r>
                  <a:rPr lang="en-CA" dirty="0">
                    <a:solidFill>
                      <a:schemeClr val="tx1"/>
                    </a:solidFill>
                  </a:rPr>
                  <a:t>Proof size:  total number of symbols. </a:t>
                </a:r>
              </a:p>
              <a:p>
                <a:pPr lvl="2"/>
                <a:endParaRPr lang="en-CA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199"/>
                <a:ext cx="8300265" cy="5024155"/>
              </a:xfrm>
              <a:blipFill rotWithShape="1">
                <a:blip r:embed="rId2"/>
                <a:stretch>
                  <a:fillRect l="-587" t="-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3600" y="3324853"/>
                <a:ext cx="2514600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CA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CA" sz="18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CA" sz="1800" i="1" dirty="0" smtClean="0">
                    <a:solidFill>
                      <a:schemeClr val="tx1"/>
                    </a:solidFill>
                    <a:latin typeface="Cambria Math"/>
                  </a:rPr>
                  <a:t>-----------------------------</a:t>
                </a:r>
                <a:endParaRPr lang="en-CA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324853"/>
                <a:ext cx="2514600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4711460"/>
                <a:ext cx="1905000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CA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CA" sz="18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CA" sz="1800" i="1" dirty="0" smtClean="0">
                    <a:solidFill>
                      <a:schemeClr val="tx1"/>
                    </a:solidFill>
                    <a:latin typeface="Cambria Math"/>
                  </a:rPr>
                  <a:t>-------------------</a:t>
                </a:r>
                <a:endParaRPr lang="en-CA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¬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11460"/>
                <a:ext cx="190500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55449" y="4724400"/>
                <a:ext cx="2568331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CA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CA" sz="1800" i="1" dirty="0">
                    <a:solidFill>
                      <a:schemeClr val="tx1"/>
                    </a:solidFill>
                    <a:latin typeface="Cambria Math"/>
                  </a:rPr>
                  <a:t>    </a:t>
                </a:r>
                <a:r>
                  <a:rPr lang="en-CA" sz="1800" i="1" dirty="0" smtClean="0">
                    <a:solidFill>
                      <a:schemeClr val="tx1"/>
                    </a:solidFill>
                    <a:latin typeface="Cambria Math"/>
                  </a:rPr>
                  <a:t>-----------------------------</a:t>
                </a:r>
                <a:endParaRPr lang="en-CA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449" y="4724400"/>
                <a:ext cx="2568331" cy="923330"/>
              </a:xfrm>
              <a:prstGeom prst="rect">
                <a:avLst/>
              </a:prstGeom>
              <a:blipFill rotWithShape="1">
                <a:blip r:embed="rId5"/>
                <a:stretch>
                  <a:fillRect r="-14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53200" y="4716402"/>
                <a:ext cx="1905000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CA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CA" sz="1800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CA" sz="1800" i="1" dirty="0" smtClean="0">
                    <a:solidFill>
                      <a:schemeClr val="tx1"/>
                    </a:solidFill>
                    <a:latin typeface="Cambria Math"/>
                  </a:rPr>
                  <a:t>-------------------</a:t>
                </a:r>
                <a:endParaRPr lang="en-CA" sz="1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𝐺</m:t>
                      </m:r>
                      <m:r>
                        <a:rPr lang="en-CA" sz="1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716402"/>
                <a:ext cx="1905000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0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Res(EUF) simulates LK</a:t>
            </a:r>
            <a:br>
              <a:rPr lang="en-CA" dirty="0" smtClean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 smtClean="0"/>
                  <a:t>Suppose there is an LK proof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𝐹</m:t>
                    </m:r>
                    <m:r>
                      <a:rPr lang="en-CA" b="0" i="1" smtClean="0">
                        <a:latin typeface="Cambria Math"/>
                      </a:rPr>
                      <m:t>→0 </m:t>
                    </m:r>
                  </m:oMath>
                </a14:m>
                <a:endParaRPr lang="en-CA" b="0" i="1" dirty="0" smtClean="0">
                  <a:latin typeface="Cambria Math"/>
                </a:endParaRPr>
              </a:p>
              <a:p>
                <a:pPr lvl="1"/>
                <a:r>
                  <a:rPr lang="en-CA" b="0" dirty="0" smtClean="0"/>
                  <a:t>An LK-refutation of F</a:t>
                </a:r>
              </a:p>
              <a:p>
                <a:r>
                  <a:rPr lang="en-CA" b="0" dirty="0" smtClean="0"/>
                  <a:t>Add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𝐹</m:t>
                    </m:r>
                    <m:r>
                      <a:rPr lang="en-CA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CA" b="0" dirty="0" smtClean="0"/>
                  <a:t> </a:t>
                </a:r>
              </a:p>
              <a:p>
                <a:pPr lvl="1"/>
                <a:r>
                  <a:rPr lang="en-CA" dirty="0" smtClean="0"/>
                  <a:t>Two constants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CA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CA" b="0" i="1" dirty="0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CA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CA" b="0" dirty="0" smtClean="0"/>
              </a:p>
              <a:p>
                <a:pPr lvl="1"/>
                <a:r>
                  <a:rPr lang="en-CA" dirty="0" smtClean="0"/>
                  <a:t>Definitions of N, O, A (and, or, not):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, </m:t>
                    </m:r>
                    <m:r>
                      <a:rPr lang="en-CA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, </m:t>
                    </m:r>
                    <m:r>
                      <a:rPr lang="en-CA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CA" b="0" dirty="0" smtClean="0"/>
                  <a:t>.... </a:t>
                </a:r>
              </a:p>
              <a:p>
                <a:pPr lvl="1"/>
                <a:r>
                  <a:rPr lang="en-CA" dirty="0" smtClean="0"/>
                  <a:t>Bounded variable range: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⋀</m:t>
                    </m:r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latin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CA" b="0" dirty="0" smtClean="0"/>
              </a:p>
              <a:p>
                <a:pPr lvl="1"/>
                <a:endParaRPr lang="en-CA" b="0" dirty="0" smtClean="0"/>
              </a:p>
              <a:p>
                <a:r>
                  <a:rPr lang="en-CA" b="0" dirty="0" smtClean="0"/>
                  <a:t>Now simulate an LK proof by constructing terms for all formulas in the proof inductively </a:t>
                </a:r>
                <a:endParaRPr lang="en-CA" dirty="0" smtClean="0"/>
              </a:p>
              <a:p>
                <a:pPr lvl="1"/>
                <a:r>
                  <a:rPr lang="en-CA" dirty="0" smtClean="0"/>
                  <a:t>Prove  that at each step of LK proof: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CA" b="0" dirty="0" smtClean="0"/>
              </a:p>
              <a:p>
                <a:pPr lvl="1"/>
                <a:r>
                  <a:rPr lang="en-CA" dirty="0" smtClean="0"/>
                  <a:t>Either one of 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CA" b="0" dirty="0" smtClean="0"/>
                  <a:t> terms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b="0" dirty="0" smtClean="0"/>
                  <a:t> or </a:t>
                </a:r>
                <a:r>
                  <a:rPr lang="en-CA" dirty="0"/>
                  <a:t>one of the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CA" dirty="0"/>
                  <a:t> terms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0" dirty="0" smtClean="0"/>
                  <a:t> </a:t>
                </a:r>
              </a:p>
              <a:p>
                <a:pPr lvl="2"/>
                <a:r>
                  <a:rPr lang="en-CA" dirty="0" smtClean="0"/>
                  <a:t>Also for each </a:t>
                </a:r>
                <a:r>
                  <a:rPr lang="en-CA" dirty="0" err="1" smtClean="0"/>
                  <a:t>subformula</a:t>
                </a:r>
                <a:r>
                  <a:rPr lang="en-CA" dirty="0" smtClean="0"/>
                  <a:t> in proof so far,  its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b="0" dirty="0" smtClean="0"/>
                  <a:t> 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CA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185" t="-2541" r="-370" b="-11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0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1294356" cy="129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0" y="872820"/>
            <a:ext cx="6084168" cy="1506125"/>
          </a:xfrm>
          <a:prstGeom prst="wedgeEllipseCallout">
            <a:avLst>
              <a:gd name="adj1" fmla="val 70144"/>
              <a:gd name="adj2" fmla="val 159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For which theory T would Res*(T) effectively p-simulate Extended </a:t>
            </a:r>
            <a:r>
              <a:rPr lang="en-CA" sz="2000" dirty="0" err="1" smtClean="0"/>
              <a:t>Frege</a:t>
            </a:r>
            <a:r>
              <a:rPr lang="en-CA" sz="1800" dirty="0" smtClean="0"/>
              <a:t>?   </a:t>
            </a:r>
            <a:endParaRPr lang="en-CA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4581128"/>
            <a:ext cx="8587680" cy="18722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 smtClean="0"/>
              <a:t>Arnold Beckmann’s  observation:  just add a flattening rule to Res*(EUF)!</a:t>
            </a:r>
          </a:p>
          <a:p>
            <a:pPr lvl="1" fontAlgn="auto">
              <a:spcAft>
                <a:spcPts val="0"/>
              </a:spcAft>
            </a:pPr>
            <a:r>
              <a:rPr lang="en-US" b="0" dirty="0" smtClean="0"/>
              <a:t>Flattening:  every time a new term is introduced,  add a new variable  for this term. </a:t>
            </a:r>
          </a:p>
          <a:p>
            <a:pPr lvl="2" fontAlgn="auto">
              <a:spcAft>
                <a:spcPts val="0"/>
              </a:spcAft>
            </a:pPr>
            <a:r>
              <a:rPr lang="en-US" b="0" dirty="0" smtClean="0"/>
              <a:t>Do not need to decide when to add extension variables! </a:t>
            </a:r>
          </a:p>
          <a:p>
            <a:pPr lvl="2" fontAlgn="auto">
              <a:spcAft>
                <a:spcPts val="0"/>
              </a:spcAft>
            </a:pPr>
            <a:endParaRPr lang="en-US" b="0" dirty="0" smtClean="0"/>
          </a:p>
          <a:p>
            <a:pPr marL="393192" lvl="1" indent="0" fontAlgn="auto">
              <a:spcAft>
                <a:spcPts val="0"/>
              </a:spcAft>
              <a:buNone/>
            </a:pPr>
            <a:endParaRPr lang="en-CA" b="0" dirty="0" smtClean="0"/>
          </a:p>
          <a:p>
            <a:pPr lvl="1" fontAlgn="auto">
              <a:spcAft>
                <a:spcPts val="0"/>
              </a:spcAft>
            </a:pPr>
            <a:endParaRPr lang="en-CA" b="0" dirty="0" smtClean="0"/>
          </a:p>
          <a:p>
            <a:pPr lvl="1" fontAlgn="auto">
              <a:spcAft>
                <a:spcPts val="0"/>
              </a:spcAft>
            </a:pPr>
            <a:endParaRPr lang="en-CA" b="0" dirty="0" smtClean="0"/>
          </a:p>
          <a:p>
            <a:pPr fontAlgn="auto">
              <a:spcAft>
                <a:spcPts val="0"/>
              </a:spcAft>
            </a:pPr>
            <a:endParaRPr lang="en-CA" b="0" dirty="0" smtClean="0"/>
          </a:p>
        </p:txBody>
      </p:sp>
      <p:pic>
        <p:nvPicPr>
          <p:cNvPr id="4098" name="Picture 2" descr="Image result for arnold beckma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1290310" cy="12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755032" y="2378945"/>
            <a:ext cx="6084168" cy="1506125"/>
          </a:xfrm>
          <a:prstGeom prst="wedgeEllipseCallout">
            <a:avLst>
              <a:gd name="adj1" fmla="val -69920"/>
              <a:gd name="adj2" fmla="val 201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Didn’t you say EUF instances are usually flattened?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5340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11" name="Google Shape;611;p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Eager vs. Lazy SMT</a:t>
            </a:r>
            <a:endParaRPr dirty="0"/>
          </a:p>
        </p:txBody>
      </p:sp>
      <p:sp>
        <p:nvSpPr>
          <p:cNvPr id="612" name="Google Shape;612;p44"/>
          <p:cNvSpPr txBox="1">
            <a:spLocks noGrp="1"/>
          </p:cNvSpPr>
          <p:nvPr>
            <p:ph type="body" idx="1"/>
          </p:nvPr>
        </p:nvSpPr>
        <p:spPr>
          <a:xfrm>
            <a:off x="235500" y="1465700"/>
            <a:ext cx="8976600" cy="8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smtClean="0"/>
              <a:t>Question.</a:t>
            </a:r>
            <a:r>
              <a:rPr lang="en" sz="2400" dirty="0" smtClean="0"/>
              <a:t>  Is it better to use a theory solver as an oracle, or just bit-blast all the way to propositional SAT instance? </a:t>
            </a:r>
            <a:endParaRPr sz="2400" dirty="0"/>
          </a:p>
        </p:txBody>
      </p:sp>
      <p:sp>
        <p:nvSpPr>
          <p:cNvPr id="614" name="Google Shape;614;p44"/>
          <p:cNvSpPr txBox="1">
            <a:spLocks noGrp="1"/>
          </p:cNvSpPr>
          <p:nvPr>
            <p:ph type="body" idx="1"/>
          </p:nvPr>
        </p:nvSpPr>
        <p:spPr>
          <a:xfrm>
            <a:off x="171964" y="4365104"/>
            <a:ext cx="8976600" cy="1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Theorem.</a:t>
            </a:r>
            <a:r>
              <a:rPr lang="en" sz="2400" dirty="0"/>
              <a:t> Assuming the </a:t>
            </a:r>
            <a:r>
              <a:rPr lang="en" sz="2400" b="1" dirty="0"/>
              <a:t>Exponential Time Hypothesis</a:t>
            </a:r>
            <a:r>
              <a:rPr lang="en" sz="2400" dirty="0"/>
              <a:t> </a:t>
            </a:r>
            <a:r>
              <a:rPr lang="en" sz="2400" dirty="0" smtClean="0"/>
              <a:t>(SAT </a:t>
            </a:r>
            <a:r>
              <a:rPr lang="en" sz="2400" dirty="0"/>
              <a:t>requires 2</a:t>
            </a:r>
            <a:r>
              <a:rPr lang="en" sz="2400" b="1" baseline="300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Ω(n)</a:t>
            </a:r>
            <a:r>
              <a:rPr lang="en" sz="2400" dirty="0"/>
              <a:t> time), </a:t>
            </a:r>
            <a:r>
              <a:rPr lang="en" sz="2400" b="1" dirty="0"/>
              <a:t>any</a:t>
            </a:r>
            <a:r>
              <a:rPr lang="en" sz="2400" dirty="0"/>
              <a:t> reduction from EUF to SAT requires a blow-up of </a:t>
            </a:r>
            <a:r>
              <a:rPr lang="en" sz="2400" dirty="0">
                <a:highlight>
                  <a:srgbClr val="FFFFFF"/>
                </a:highlight>
              </a:rPr>
              <a:t>Ω(m log m)</a:t>
            </a:r>
            <a:r>
              <a:rPr lang="en" sz="2400" b="1" dirty="0">
                <a:highlight>
                  <a:srgbClr val="FFFFFF"/>
                </a:highlight>
              </a:rPr>
              <a:t>. </a:t>
            </a:r>
            <a:endParaRPr sz="2400" dirty="0">
              <a:highlight>
                <a:srgbClr val="FFFFFF"/>
              </a:highlight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dirty="0">
                <a:highlight>
                  <a:srgbClr val="FFFFFF"/>
                </a:highlight>
              </a:rPr>
              <a:t>Remark. </a:t>
            </a:r>
            <a:r>
              <a:rPr lang="en" sz="2400" dirty="0">
                <a:highlight>
                  <a:srgbClr val="FFFFFF"/>
                </a:highlight>
              </a:rPr>
              <a:t>This is tight! </a:t>
            </a:r>
            <a:endParaRPr sz="2400" dirty="0">
              <a:highlight>
                <a:srgbClr val="FFFFFF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23528" y="2708920"/>
                <a:ext cx="8352928" cy="144016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CA" b="0" dirty="0"/>
                  <a:t>Ackermann Reduction maps EUF formulas of size m to SAT instances of size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/>
                      </a:rPr>
                      <m:t>𝑂</m:t>
                    </m:r>
                    <m:r>
                      <a:rPr lang="en-CA" b="0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CA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CA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CA" b="0" i="1" dirty="0">
                        <a:latin typeface="Cambria Math"/>
                      </a:rPr>
                      <m:t>)</m:t>
                    </m:r>
                  </m:oMath>
                </a14:m>
                <a:endParaRPr lang="en-CA" b="0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08920"/>
                <a:ext cx="8352928" cy="1440160"/>
              </a:xfrm>
              <a:prstGeom prst="rect">
                <a:avLst/>
              </a:prstGeom>
              <a:blipFill rotWithShape="1">
                <a:blip r:embed="rId3"/>
                <a:stretch>
                  <a:fillRect t="-33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</a:t>
            </a:r>
            <a:r>
              <a:rPr lang="en-CA" dirty="0" smtClean="0"/>
              <a:t>ots of </a:t>
            </a:r>
            <a:r>
              <a:rPr lang="en-CA" dirty="0"/>
              <a:t>o</a:t>
            </a:r>
            <a:r>
              <a:rPr lang="en-CA" dirty="0" smtClean="0"/>
              <a:t>pen problems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Upper/lower bounds on Res(T)/ Res*(T)  for a variety of theories. 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roof complexity of  model  checking and first-order provers?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Knowledge compilation:</a:t>
            </a:r>
          </a:p>
          <a:p>
            <a:pPr lvl="1"/>
            <a:r>
              <a:rPr lang="en-CA" dirty="0" smtClean="0"/>
              <a:t>How to choose  T given a problem and class of instances?</a:t>
            </a:r>
          </a:p>
          <a:p>
            <a:pPr lvl="1"/>
            <a:r>
              <a:rPr lang="en-US" dirty="0" smtClean="0"/>
              <a:t>In particular,  when to choose Eager SMT and when Lazy? </a:t>
            </a:r>
            <a:endParaRPr lang="en-CA" dirty="0" smtClean="0"/>
          </a:p>
          <a:p>
            <a:pPr lvl="1"/>
            <a:r>
              <a:rPr lang="en-CA" dirty="0" smtClean="0"/>
              <a:t>And how to choose T-representation?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How to even compare representations of the same problem in different underlying languages?</a:t>
            </a:r>
          </a:p>
          <a:p>
            <a:pPr lvl="1"/>
            <a:r>
              <a:rPr lang="en-US" dirty="0" smtClean="0"/>
              <a:t>Is Marc’s and </a:t>
            </a:r>
            <a:r>
              <a:rPr lang="en-US" dirty="0" err="1" smtClean="0"/>
              <a:t>Jakob’s</a:t>
            </a:r>
            <a:r>
              <a:rPr lang="en-US" dirty="0" smtClean="0"/>
              <a:t> </a:t>
            </a:r>
            <a:r>
              <a:rPr lang="en-US" dirty="0" err="1" smtClean="0"/>
              <a:t>PseudoBoolean</a:t>
            </a:r>
            <a:r>
              <a:rPr lang="en-US" dirty="0" smtClean="0"/>
              <a:t> encoding  of PHP the “same PHP” as the classic CNF encoding? </a:t>
            </a:r>
          </a:p>
          <a:p>
            <a:pPr lvl="2"/>
            <a:r>
              <a:rPr lang="en-US" dirty="0" smtClean="0"/>
              <a:t>Work in progress</a:t>
            </a:r>
            <a:endParaRPr lang="en-CA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 smtClean="0"/>
          </a:p>
        </p:txBody>
      </p:sp>
      <p:pic>
        <p:nvPicPr>
          <p:cNvPr id="6" name="Picture 2" descr="Image result for russell impagliaz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91" y="3515546"/>
            <a:ext cx="1270265" cy="15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51520" y="4077072"/>
            <a:ext cx="6408712" cy="869674"/>
          </a:xfrm>
          <a:prstGeom prst="wedgeEllipseCallout">
            <a:avLst>
              <a:gd name="adj1" fmla="val 63046"/>
              <a:gd name="adj2" fmla="val 143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800" b="0" dirty="0" smtClean="0"/>
              <a:t>Given an instance of a problem, what is the best way to state it to make it easier to solve?   </a:t>
            </a:r>
            <a:endParaRPr lang="en-CA" sz="1800" b="0" dirty="0"/>
          </a:p>
        </p:txBody>
      </p:sp>
    </p:spTree>
    <p:extLst>
      <p:ext uri="{BB962C8B-B14F-4D97-AF65-F5344CB8AC3E}">
        <p14:creationId xmlns:p14="http://schemas.microsoft.com/office/powerpoint/2010/main" val="31415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70" y="338470"/>
            <a:ext cx="8229600" cy="1143000"/>
          </a:xfrm>
        </p:spPr>
        <p:txBody>
          <a:bodyPr/>
          <a:lstStyle/>
          <a:p>
            <a:r>
              <a:rPr lang="en-CA" dirty="0" err="1" smtClean="0"/>
              <a:t>PigeonHolePrinciple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40080" cy="54102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CA" dirty="0" smtClean="0"/>
              </a:p>
              <a:p>
                <a:r>
                  <a:rPr lang="en-CA" dirty="0" err="1" smtClean="0"/>
                  <a:t>PigeonHole</a:t>
                </a:r>
                <a:r>
                  <a:rPr lang="en-CA" dirty="0" smtClean="0"/>
                  <a:t> Principle:   there is no injective function from [n] to [n-1] </a:t>
                </a:r>
              </a:p>
              <a:p>
                <a:endParaRPr lang="en-CA" dirty="0" smtClean="0"/>
              </a:p>
              <a:p>
                <a:r>
                  <a:rPr lang="en-CA" dirty="0" smtClean="0"/>
                  <a:t>PHP: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⋀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≤</m:t>
                          </m:r>
                          <m:r>
                            <a:rPr lang="en-CA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∨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  <m:r>
                            <a:rPr lang="en-CA" i="1">
                              <a:latin typeface="Cambria Math"/>
                            </a:rPr>
                            <m:t>&lt;</m:t>
                          </m:r>
                          <m:r>
                            <a:rPr lang="en-CA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)∧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≠</m:t>
                          </m:r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i="1">
                              <a:latin typeface="Cambria Math"/>
                            </a:rPr>
                            <m:t>, 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(¬</m:t>
                          </m:r>
                        </m:e>
                      </m:nary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∨¬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i="1">
                              <a:latin typeface="Cambria Math"/>
                            </a:rPr>
                            <m:t>,</m:t>
                          </m:r>
                          <m:r>
                            <a:rPr lang="en-CA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endParaRPr lang="en-CA" dirty="0" smtClean="0"/>
              </a:p>
              <a:p>
                <a:r>
                  <a:rPr lang="en-CA" dirty="0"/>
                  <a:t>=</a:t>
                </a:r>
                <a:r>
                  <a:rPr lang="en-CA" dirty="0" smtClean="0"/>
                  <a:t>-PHP: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b="0" i="1" smtClean="0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∨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CA" i="1">
                              <a:latin typeface="Cambria Math"/>
                            </a:rPr>
                            <m:t>𝑘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b="0" i="1" smtClean="0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CA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CA" dirty="0" smtClean="0"/>
              </a:p>
              <a:p>
                <a:r>
                  <a:rPr lang="en-CA" dirty="0" smtClean="0"/>
                  <a:t>EUF-PHP: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𝑥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≠0) </m:t>
                      </m:r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→</m:t>
                      </m:r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≠</m:t>
                      </m:r>
                      <m:r>
                        <a:rPr lang="en-CA" b="0" i="1" smtClean="0">
                          <a:latin typeface="Cambria Math"/>
                        </a:rPr>
                        <m:t>𝑓</m:t>
                      </m:r>
                      <m:r>
                        <a:rPr lang="en-CA" b="0" i="1" smtClean="0">
                          <a:latin typeface="Cambria Math"/>
                        </a:rPr>
                        <m:t>(</m:t>
                      </m:r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CA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r>
                  <a:rPr lang="en-CA" dirty="0" smtClean="0"/>
                  <a:t>LA-PHP (PB-PHP):  </a:t>
                </a: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CA" i="1">
                              <a:latin typeface="Cambria Math"/>
                            </a:rPr>
                            <m:t>𝑖</m:t>
                          </m:r>
                          <m:r>
                            <a:rPr lang="en-CA" i="1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CA" i="1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/>
                            </a:rPr>
                            <m:t>≥1) </m:t>
                          </m:r>
                        </m:e>
                      </m:nary>
                      <m:r>
                        <a:rPr lang="en-CA" i="1">
                          <a:latin typeface="Cambria Math"/>
                        </a:rPr>
                        <m:t>∧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CA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CA" i="1">
                              <a:latin typeface="Cambria Math"/>
                            </a:rPr>
                            <m:t>n</m:t>
                          </m:r>
                        </m:sub>
                        <m:sup/>
                        <m:e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CA" i="1">
                              <a:latin typeface="Cambria Math"/>
                            </a:rPr>
                            <m:t>1) </m:t>
                          </m:r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40080" cy="5410200"/>
              </a:xfrm>
              <a:blipFill rotWithShape="1"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522370"/>
            <a:ext cx="1362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07" y="1828801"/>
            <a:ext cx="1600200" cy="106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27" y="3580447"/>
            <a:ext cx="1118383" cy="106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18" y="5334000"/>
            <a:ext cx="1184909" cy="11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55" y="401470"/>
            <a:ext cx="102890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9978" y="1801850"/>
            <a:ext cx="6480048" cy="2301240"/>
          </a:xfrm>
        </p:spPr>
        <p:txBody>
          <a:bodyPr>
            <a:normAutofit/>
          </a:bodyPr>
          <a:lstStyle/>
          <a:p>
            <a:r>
              <a:rPr lang="en-CA" sz="6000" dirty="0" smtClean="0"/>
              <a:t>Thank you! </a:t>
            </a:r>
            <a:endParaRPr lang="en-CA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143829" y="81520"/>
            <a:ext cx="2000171" cy="1992352"/>
            <a:chOff x="6282191" y="3789040"/>
            <a:chExt cx="2475274" cy="2409294"/>
          </a:xfrm>
        </p:grpSpPr>
        <p:sp>
          <p:nvSpPr>
            <p:cNvPr id="5" name="Oval 4"/>
            <p:cNvSpPr/>
            <p:nvPr/>
          </p:nvSpPr>
          <p:spPr>
            <a:xfrm>
              <a:off x="7104553" y="4089702"/>
              <a:ext cx="302920" cy="28833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0</a:t>
              </a:r>
            </a:p>
          </p:txBody>
        </p:sp>
        <p:cxnSp>
          <p:nvCxnSpPr>
            <p:cNvPr id="6" name="Straight Connector 5"/>
            <p:cNvCxnSpPr>
              <a:stCxn id="5" idx="6"/>
              <a:endCxn id="11" idx="2"/>
            </p:cNvCxnSpPr>
            <p:nvPr/>
          </p:nvCxnSpPr>
          <p:spPr>
            <a:xfrm>
              <a:off x="7407473" y="4233870"/>
              <a:ext cx="571969" cy="355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1" idx="4"/>
              <a:endCxn id="12" idx="0"/>
            </p:cNvCxnSpPr>
            <p:nvPr/>
          </p:nvCxnSpPr>
          <p:spPr>
            <a:xfrm rot="5400000">
              <a:off x="7852178" y="5012376"/>
              <a:ext cx="55745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0" idx="2"/>
            </p:cNvCxnSpPr>
            <p:nvPr/>
          </p:nvCxnSpPr>
          <p:spPr>
            <a:xfrm rot="10800000">
              <a:off x="6986823" y="6054166"/>
              <a:ext cx="638420" cy="16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683901" y="5867772"/>
              <a:ext cx="302920" cy="28833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25241" y="5909998"/>
              <a:ext cx="302920" cy="28833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979442" y="4445316"/>
              <a:ext cx="302920" cy="28833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79441" y="5291101"/>
              <a:ext cx="302920" cy="28833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2</a:t>
              </a:r>
            </a:p>
          </p:txBody>
        </p:sp>
        <p:cxnSp>
          <p:nvCxnSpPr>
            <p:cNvPr id="13" name="Straight Connector 12"/>
            <p:cNvCxnSpPr>
              <a:stCxn id="12" idx="4"/>
              <a:endCxn id="10" idx="7"/>
            </p:cNvCxnSpPr>
            <p:nvPr/>
          </p:nvCxnSpPr>
          <p:spPr>
            <a:xfrm rot="5400000">
              <a:off x="7820956" y="5642279"/>
              <a:ext cx="372788" cy="247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7311829" y="3789040"/>
              <a:ext cx="571969" cy="344110"/>
            </a:xfrm>
            <a:custGeom>
              <a:avLst/>
              <a:gdLst>
                <a:gd name="connsiteX0" fmla="*/ 30162 w 577849"/>
                <a:gd name="connsiteY0" fmla="*/ 303213 h 322263"/>
                <a:gd name="connsiteX1" fmla="*/ 525462 w 577849"/>
                <a:gd name="connsiteY1" fmla="*/ 141288 h 322263"/>
                <a:gd name="connsiteX2" fmla="*/ 344487 w 577849"/>
                <a:gd name="connsiteY2" fmla="*/ 26988 h 322263"/>
                <a:gd name="connsiteX3" fmla="*/ 30162 w 577849"/>
                <a:gd name="connsiteY3" fmla="*/ 303213 h 32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849" h="322263">
                  <a:moveTo>
                    <a:pt x="30162" y="303213"/>
                  </a:moveTo>
                  <a:cubicBezTo>
                    <a:pt x="60325" y="322263"/>
                    <a:pt x="473075" y="187325"/>
                    <a:pt x="525462" y="141288"/>
                  </a:cubicBezTo>
                  <a:cubicBezTo>
                    <a:pt x="577849" y="95251"/>
                    <a:pt x="427037" y="0"/>
                    <a:pt x="344487" y="26988"/>
                  </a:cubicBezTo>
                  <a:cubicBezTo>
                    <a:pt x="261937" y="53976"/>
                    <a:pt x="0" y="284163"/>
                    <a:pt x="30162" y="303213"/>
                  </a:cubicBezTo>
                  <a:close/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" name="Straight Connector 14"/>
            <p:cNvCxnSpPr>
              <a:stCxn id="16" idx="4"/>
              <a:endCxn id="17" idx="0"/>
            </p:cNvCxnSpPr>
            <p:nvPr/>
          </p:nvCxnSpPr>
          <p:spPr>
            <a:xfrm rot="5400000">
              <a:off x="6155320" y="5011983"/>
              <a:ext cx="557450" cy="7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282977" y="4445316"/>
              <a:ext cx="302920" cy="28833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282191" y="5291101"/>
              <a:ext cx="302920" cy="28833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5</a:t>
              </a:r>
              <a:endParaRPr lang="en-CA" dirty="0" smtClean="0"/>
            </a:p>
          </p:txBody>
        </p:sp>
        <p:cxnSp>
          <p:nvCxnSpPr>
            <p:cNvPr id="18" name="Straight Connector 17"/>
            <p:cNvCxnSpPr>
              <a:stCxn id="17" idx="4"/>
              <a:endCxn id="9" idx="1"/>
            </p:cNvCxnSpPr>
            <p:nvPr/>
          </p:nvCxnSpPr>
          <p:spPr>
            <a:xfrm rot="16200000" flipH="1">
              <a:off x="6415677" y="5597410"/>
              <a:ext cx="330562" cy="294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2"/>
            </p:cNvCxnSpPr>
            <p:nvPr/>
          </p:nvCxnSpPr>
          <p:spPr>
            <a:xfrm rot="10800000" flipV="1">
              <a:off x="6585897" y="4233870"/>
              <a:ext cx="518656" cy="288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6397918" y="4123826"/>
              <a:ext cx="571969" cy="344110"/>
            </a:xfrm>
            <a:custGeom>
              <a:avLst/>
              <a:gdLst>
                <a:gd name="connsiteX0" fmla="*/ 30162 w 577849"/>
                <a:gd name="connsiteY0" fmla="*/ 303213 h 322263"/>
                <a:gd name="connsiteX1" fmla="*/ 525462 w 577849"/>
                <a:gd name="connsiteY1" fmla="*/ 141288 h 322263"/>
                <a:gd name="connsiteX2" fmla="*/ 344487 w 577849"/>
                <a:gd name="connsiteY2" fmla="*/ 26988 h 322263"/>
                <a:gd name="connsiteX3" fmla="*/ 30162 w 577849"/>
                <a:gd name="connsiteY3" fmla="*/ 303213 h 32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849" h="322263">
                  <a:moveTo>
                    <a:pt x="30162" y="303213"/>
                  </a:moveTo>
                  <a:cubicBezTo>
                    <a:pt x="60325" y="322263"/>
                    <a:pt x="473075" y="187325"/>
                    <a:pt x="525462" y="141288"/>
                  </a:cubicBezTo>
                  <a:cubicBezTo>
                    <a:pt x="577849" y="95251"/>
                    <a:pt x="427037" y="0"/>
                    <a:pt x="344487" y="26988"/>
                  </a:cubicBezTo>
                  <a:cubicBezTo>
                    <a:pt x="261937" y="53976"/>
                    <a:pt x="0" y="284163"/>
                    <a:pt x="30162" y="303213"/>
                  </a:cubicBezTo>
                  <a:close/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85496" y="4205982"/>
              <a:ext cx="571969" cy="344110"/>
            </a:xfrm>
            <a:custGeom>
              <a:avLst/>
              <a:gdLst>
                <a:gd name="connsiteX0" fmla="*/ 30162 w 577849"/>
                <a:gd name="connsiteY0" fmla="*/ 303213 h 322263"/>
                <a:gd name="connsiteX1" fmla="*/ 525462 w 577849"/>
                <a:gd name="connsiteY1" fmla="*/ 141288 h 322263"/>
                <a:gd name="connsiteX2" fmla="*/ 344487 w 577849"/>
                <a:gd name="connsiteY2" fmla="*/ 26988 h 322263"/>
                <a:gd name="connsiteX3" fmla="*/ 30162 w 577849"/>
                <a:gd name="connsiteY3" fmla="*/ 303213 h 32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849" h="322263">
                  <a:moveTo>
                    <a:pt x="30162" y="303213"/>
                  </a:moveTo>
                  <a:cubicBezTo>
                    <a:pt x="60325" y="322263"/>
                    <a:pt x="473075" y="187325"/>
                    <a:pt x="525462" y="141288"/>
                  </a:cubicBezTo>
                  <a:cubicBezTo>
                    <a:pt x="577849" y="95251"/>
                    <a:pt x="427037" y="0"/>
                    <a:pt x="344487" y="26988"/>
                  </a:cubicBezTo>
                  <a:cubicBezTo>
                    <a:pt x="261937" y="53976"/>
                    <a:pt x="0" y="284163"/>
                    <a:pt x="30162" y="303213"/>
                  </a:cubicBezTo>
                  <a:close/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>
              <a:stCxn id="12" idx="2"/>
              <a:endCxn id="9" idx="7"/>
            </p:cNvCxnSpPr>
            <p:nvPr/>
          </p:nvCxnSpPr>
          <p:spPr>
            <a:xfrm flipH="1">
              <a:off x="6942459" y="5435269"/>
              <a:ext cx="1036982" cy="474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1"/>
              <a:endCxn id="17" idx="6"/>
            </p:cNvCxnSpPr>
            <p:nvPr/>
          </p:nvCxnSpPr>
          <p:spPr>
            <a:xfrm flipH="1" flipV="1">
              <a:off x="6585111" y="5435269"/>
              <a:ext cx="1084492" cy="516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C:\cygwin64\home\kol\theory\talks\pigeon-box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53" y="4734145"/>
            <a:ext cx="2029748" cy="15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3507" y="472712"/>
            <a:ext cx="2960342" cy="1243504"/>
            <a:chOff x="243506" y="472712"/>
            <a:chExt cx="4224849" cy="1796356"/>
          </a:xfrm>
        </p:grpSpPr>
        <p:pic>
          <p:nvPicPr>
            <p:cNvPr id="31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8" y="532753"/>
              <a:ext cx="557898" cy="78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35" y="1264362"/>
              <a:ext cx="557898" cy="78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3" descr="C:\Users\kol\AppData\Local\Microsoft\Windows\INetCache\IE\YM0UQ1FQ\383541982_640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692" y="1417548"/>
              <a:ext cx="557898" cy="786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243506" y="1231745"/>
              <a:ext cx="968356" cy="85152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/>
            <p:cNvSpPr/>
            <p:nvPr/>
          </p:nvSpPr>
          <p:spPr>
            <a:xfrm>
              <a:off x="3499999" y="472712"/>
              <a:ext cx="968356" cy="938046"/>
            </a:xfrm>
            <a:prstGeom prst="ellipse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Oval 35"/>
            <p:cNvSpPr/>
            <p:nvPr/>
          </p:nvSpPr>
          <p:spPr>
            <a:xfrm>
              <a:off x="2112463" y="1303272"/>
              <a:ext cx="968356" cy="965796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7" name="Straight Connector 36"/>
            <p:cNvCxnSpPr>
              <a:stCxn id="34" idx="7"/>
              <a:endCxn id="35" idx="2"/>
            </p:cNvCxnSpPr>
            <p:nvPr/>
          </p:nvCxnSpPr>
          <p:spPr>
            <a:xfrm flipV="1">
              <a:off x="1070050" y="941735"/>
              <a:ext cx="2429949" cy="414712"/>
            </a:xfrm>
            <a:prstGeom prst="line">
              <a:avLst/>
            </a:prstGeom>
            <a:ln w="381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6"/>
              <a:endCxn id="35" idx="3"/>
            </p:cNvCxnSpPr>
            <p:nvPr/>
          </p:nvCxnSpPr>
          <p:spPr>
            <a:xfrm flipV="1">
              <a:off x="3080819" y="1273384"/>
              <a:ext cx="560992" cy="512786"/>
            </a:xfrm>
            <a:prstGeom prst="line">
              <a:avLst/>
            </a:prstGeom>
            <a:ln w="381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6"/>
              <a:endCxn id="36" idx="2"/>
            </p:cNvCxnSpPr>
            <p:nvPr/>
          </p:nvCxnSpPr>
          <p:spPr>
            <a:xfrm>
              <a:off x="1211862" y="1657505"/>
              <a:ext cx="900601" cy="128665"/>
            </a:xfrm>
            <a:prstGeom prst="line">
              <a:avLst/>
            </a:prstGeom>
            <a:ln w="381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1998725" y="5831981"/>
            <a:ext cx="720080" cy="576064"/>
          </a:xfrm>
          <a:prstGeom prst="ellipse">
            <a:avLst/>
          </a:prstGeom>
          <a:solidFill>
            <a:srgbClr val="FF993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858220" y="5451932"/>
            <a:ext cx="936104" cy="576064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1372984" y="4328316"/>
                <a:ext cx="576064" cy="43204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84" y="4328316"/>
                <a:ext cx="576064" cy="432048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364872" y="4760364"/>
                <a:ext cx="720080" cy="46345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2" y="4760364"/>
                <a:ext cx="720080" cy="46345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1949048" y="4904380"/>
                <a:ext cx="720080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000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48" y="4904380"/>
                <a:ext cx="720080" cy="576064"/>
              </a:xfrm>
              <a:prstGeom prst="ellipse">
                <a:avLst/>
              </a:prstGeom>
              <a:blipFill rotWithShape="1">
                <a:blip r:embed="rId6"/>
                <a:stretch>
                  <a:fillRect l="-59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/>
              <p:cNvSpPr/>
              <p:nvPr/>
            </p:nvSpPr>
            <p:spPr>
              <a:xfrm>
                <a:off x="904932" y="5480444"/>
                <a:ext cx="936104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CA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Ova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32" y="5480444"/>
                <a:ext cx="936104" cy="576064"/>
              </a:xfrm>
              <a:prstGeom prst="ellipse">
                <a:avLst/>
              </a:prstGeom>
              <a:blipFill rotWithShape="1">
                <a:blip r:embed="rId7"/>
                <a:stretch>
                  <a:fillRect l="-3896" r="-1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326272" y="4328316"/>
            <a:ext cx="576064" cy="432048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949048" y="4904380"/>
            <a:ext cx="720080" cy="576064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 b="0" i="1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4872" y="4798205"/>
            <a:ext cx="720080" cy="463453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rot="2126957">
            <a:off x="1166888" y="4213917"/>
            <a:ext cx="1663671" cy="1092892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2021056" y="5833165"/>
                <a:ext cx="720080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000" b="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056" y="5833165"/>
                <a:ext cx="720080" cy="576064"/>
              </a:xfrm>
              <a:prstGeom prst="ellipse">
                <a:avLst/>
              </a:prstGeom>
              <a:blipFill rotWithShape="1">
                <a:blip r:embed="rId8"/>
                <a:stretch>
                  <a:fillRect l="-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 rot="1393329">
            <a:off x="779530" y="5379657"/>
            <a:ext cx="1906989" cy="907014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rot="1808063">
            <a:off x="77096" y="5240323"/>
            <a:ext cx="2843171" cy="1056307"/>
          </a:xfrm>
          <a:prstGeom prst="ellipse">
            <a:avLst/>
          </a:prstGeom>
          <a:solidFill>
            <a:srgbClr val="CC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81108" y="1476657"/>
            <a:ext cx="1567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0" i="1" dirty="0" smtClean="0">
                <a:solidFill>
                  <a:schemeClr val="tx1"/>
                </a:solidFill>
                <a:latin typeface="+mj-lt"/>
              </a:rPr>
              <a:t>Is this assignment OK?</a:t>
            </a:r>
            <a:endParaRPr lang="en-CA" sz="900" b="0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308487" y="4546760"/>
            <a:ext cx="2873923" cy="1810343"/>
            <a:chOff x="9462147" y="1714343"/>
            <a:chExt cx="8712968" cy="4640340"/>
          </a:xfrm>
        </p:grpSpPr>
        <p:sp>
          <p:nvSpPr>
            <p:cNvPr id="69" name="Rounded Rectangle 68"/>
            <p:cNvSpPr/>
            <p:nvPr/>
          </p:nvSpPr>
          <p:spPr>
            <a:xfrm>
              <a:off x="12062819" y="5562595"/>
              <a:ext cx="2736304" cy="792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000" dirty="0" smtClean="0">
                  <a:solidFill>
                    <a:srgbClr val="FF0000"/>
                  </a:solidFill>
                </a:rPr>
                <a:t>Resolution</a:t>
              </a:r>
              <a:endParaRPr lang="en-CA" sz="1000" dirty="0">
                <a:solidFill>
                  <a:srgbClr val="FF0000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9462147" y="4662495"/>
              <a:ext cx="2736304" cy="7920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000" dirty="0" smtClean="0">
                  <a:solidFill>
                    <a:srgbClr val="FF0000"/>
                  </a:solidFill>
                </a:rPr>
                <a:t>Cutting planes</a:t>
              </a:r>
              <a:endParaRPr lang="en-CA" sz="10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>
                <a:xfrm>
                  <a:off x="12187331" y="3654383"/>
                  <a:ext cx="3038191" cy="792088"/>
                </a:xfrm>
                <a:prstGeom prst="round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sz="10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𝑵</m:t>
                      </m:r>
                      <m:sSup>
                        <m:sSupPr>
                          <m:ctrlPr>
                            <a:rPr lang="en-CA" sz="10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10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CA" sz="10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CA" sz="10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CA" sz="1000" dirty="0" err="1" smtClean="0">
                      <a:solidFill>
                        <a:srgbClr val="FFC000"/>
                      </a:solidFill>
                    </a:rPr>
                    <a:t>Frege</a:t>
                  </a:r>
                  <a:r>
                    <a:rPr lang="en-CA" sz="1000" dirty="0" smtClean="0">
                      <a:solidFill>
                        <a:srgbClr val="FFC000"/>
                      </a:solidFill>
                    </a:rPr>
                    <a:t> </a:t>
                  </a:r>
                  <a:endParaRPr lang="en-CA" sz="10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7331" y="3654383"/>
                  <a:ext cx="3038191" cy="792088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15150779" y="4753933"/>
                  <a:ext cx="2736304" cy="792088"/>
                </a:xfrm>
                <a:prstGeom prst="round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sz="1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CA" sz="1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1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CA" sz="1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CA" sz="10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CA" sz="1000" dirty="0" err="1" smtClean="0">
                      <a:solidFill>
                        <a:srgbClr val="FF0000"/>
                      </a:solidFill>
                    </a:rPr>
                    <a:t>Frege</a:t>
                  </a:r>
                  <a:endParaRPr lang="en-CA" sz="1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0779" y="4753933"/>
                  <a:ext cx="2736304" cy="792088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ounded Rectangle 72"/>
            <p:cNvSpPr/>
            <p:nvPr/>
          </p:nvSpPr>
          <p:spPr>
            <a:xfrm>
              <a:off x="15006763" y="1714343"/>
              <a:ext cx="3168352" cy="7920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000" dirty="0" smtClean="0">
                  <a:solidFill>
                    <a:srgbClr val="00B050"/>
                  </a:solidFill>
                </a:rPr>
                <a:t>P/poly </a:t>
              </a:r>
              <a:r>
                <a:rPr lang="en-CA" sz="1000" dirty="0" err="1" smtClean="0">
                  <a:solidFill>
                    <a:srgbClr val="00B050"/>
                  </a:solidFill>
                </a:rPr>
                <a:t>Frege</a:t>
              </a:r>
              <a:endParaRPr lang="en-CA" sz="10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/>
                <p:cNvSpPr/>
                <p:nvPr/>
              </p:nvSpPr>
              <p:spPr>
                <a:xfrm>
                  <a:off x="13201317" y="2645422"/>
                  <a:ext cx="3173597" cy="792088"/>
                </a:xfrm>
                <a:prstGeom prst="roundRect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sz="1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𝑵</m:t>
                      </m:r>
                      <m:sSup>
                        <m:sSupPr>
                          <m:ctrlPr>
                            <a:rPr lang="en-CA" sz="1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1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CA" sz="1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CA" sz="1000" dirty="0" smtClean="0">
                      <a:solidFill>
                        <a:srgbClr val="00B050"/>
                      </a:solidFill>
                    </a:rPr>
                    <a:t> depth </a:t>
                  </a:r>
                  <a:r>
                    <a:rPr lang="en-CA" sz="1000" dirty="0" err="1" smtClean="0">
                      <a:solidFill>
                        <a:srgbClr val="00B050"/>
                      </a:solidFill>
                    </a:rPr>
                    <a:t>Frege</a:t>
                  </a:r>
                  <a:endParaRPr lang="en-CA" sz="1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01317" y="2645422"/>
                  <a:ext cx="3173597" cy="792088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 t="-5455" b="-20000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3955785" y="673956"/>
            <a:ext cx="2502260" cy="1364998"/>
            <a:chOff x="3146893" y="673956"/>
            <a:chExt cx="3663148" cy="2244010"/>
          </a:xfrm>
        </p:grpSpPr>
        <p:sp>
          <p:nvSpPr>
            <p:cNvPr id="55" name="Arc 54"/>
            <p:cNvSpPr/>
            <p:nvPr/>
          </p:nvSpPr>
          <p:spPr>
            <a:xfrm rot="1128949" flipH="1" flipV="1">
              <a:off x="4695992" y="775345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 b="0"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98183" y="2235933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0" dirty="0" smtClean="0">
                  <a:solidFill>
                    <a:schemeClr val="tx1"/>
                  </a:solidFill>
                  <a:latin typeface="+mj-lt"/>
                </a:rPr>
                <a:t> T-F</a:t>
              </a:r>
              <a:endParaRPr lang="en-CA" sz="12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35345" y="850433"/>
              <a:ext cx="407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0" dirty="0" smtClean="0">
                  <a:solidFill>
                    <a:schemeClr val="tx1"/>
                  </a:solidFill>
                  <a:latin typeface="+mj-lt"/>
                </a:rPr>
                <a:t>SAT</a:t>
              </a:r>
              <a:endParaRPr lang="en-CA" sz="12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52573" y="673956"/>
              <a:ext cx="1309297" cy="753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/>
                <a:t>T solver</a:t>
              </a:r>
              <a:endParaRPr lang="en-CA" sz="1200" dirty="0"/>
            </a:p>
          </p:txBody>
        </p:sp>
        <p:sp>
          <p:nvSpPr>
            <p:cNvPr id="59" name="Arc 58"/>
            <p:cNvSpPr/>
            <p:nvPr/>
          </p:nvSpPr>
          <p:spPr>
            <a:xfrm rot="1128949" flipH="1" flipV="1">
              <a:off x="4543592" y="773200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 b="0"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02910" y="2130432"/>
              <a:ext cx="1346243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/>
                <a:t>SAT solver</a:t>
              </a:r>
              <a:endParaRPr lang="en-CA" sz="1200" dirty="0"/>
            </a:p>
          </p:txBody>
        </p:sp>
        <p:sp>
          <p:nvSpPr>
            <p:cNvPr id="62" name="Arc 61"/>
            <p:cNvSpPr/>
            <p:nvPr/>
          </p:nvSpPr>
          <p:spPr>
            <a:xfrm rot="10800000" flipH="1" flipV="1">
              <a:off x="4893845" y="1408974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33917" y="1522824"/>
              <a:ext cx="81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b="0" i="1" dirty="0" smtClean="0">
                  <a:solidFill>
                    <a:schemeClr val="tx1"/>
                  </a:solidFill>
                  <a:latin typeface="+mj-lt"/>
                </a:rPr>
                <a:t>No, here is why:  C</a:t>
              </a:r>
              <a:endParaRPr lang="en-CA" sz="900" b="0" i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3146893" y="2605265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695166" y="1166864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649153" y="2598076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903653" y="2161592"/>
              <a:ext cx="605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0" dirty="0" smtClean="0">
                  <a:solidFill>
                    <a:schemeClr val="tx1"/>
                  </a:solidFill>
                  <a:latin typeface="+mj-lt"/>
                </a:rPr>
                <a:t>UNSAT</a:t>
              </a:r>
              <a:endParaRPr lang="en-CA" sz="12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8" name="Arc 67"/>
            <p:cNvSpPr/>
            <p:nvPr/>
          </p:nvSpPr>
          <p:spPr>
            <a:xfrm rot="10800000" flipH="1" flipV="1">
              <a:off x="4812112" y="1423006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50616" y="753747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0" dirty="0" smtClean="0">
                  <a:solidFill>
                    <a:schemeClr val="tx1"/>
                  </a:solidFill>
                  <a:latin typeface="+mj-lt"/>
                </a:rPr>
                <a:t> T-F</a:t>
              </a:r>
              <a:endParaRPr lang="en-CA" sz="1200" b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3199326" y="1123079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23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7488"/>
            <a:ext cx="4186808" cy="3941792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</a:pPr>
            <a:r>
              <a:rPr lang="en-US" dirty="0" smtClean="0"/>
              <a:t>T is a (</a:t>
            </a:r>
            <a:r>
              <a:rPr lang="en-US" dirty="0"/>
              <a:t>first-order) theory over some signature L. 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Focus on  quantifier-free fragment of </a:t>
            </a:r>
            <a:r>
              <a:rPr lang="en-US" dirty="0" smtClean="0"/>
              <a:t>T</a:t>
            </a:r>
          </a:p>
          <a:p>
            <a:pPr lvl="1"/>
            <a:r>
              <a:rPr lang="en-US" dirty="0"/>
              <a:t>Usually have  = </a:t>
            </a:r>
            <a:endParaRPr lang="en-US" dirty="0" smtClean="0"/>
          </a:p>
          <a:p>
            <a:pPr lvl="1"/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M  </a:t>
            </a:r>
            <a:r>
              <a:rPr lang="en-US" dirty="0"/>
              <a:t>is a conjunction of atoms of T (and their </a:t>
            </a:r>
            <a:r>
              <a:rPr lang="en-US" dirty="0" smtClean="0"/>
              <a:t>negations)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Mainly want (efficiently</a:t>
            </a:r>
            <a:r>
              <a:rPr lang="en-US" dirty="0"/>
              <a:t>) decidable theories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Reasoning within a domain: theories 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6293066" y="2108133"/>
            <a:ext cx="1309297" cy="753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T solver</a:t>
            </a:r>
            <a:endParaRPr lang="en-CA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78191" y="2463703"/>
            <a:ext cx="1114875" cy="71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91991" y="2100071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0" dirty="0" smtClean="0">
                <a:solidFill>
                  <a:schemeClr val="tx1"/>
                </a:solidFill>
                <a:latin typeface="+mj-lt"/>
              </a:rPr>
              <a:t>SAT/UNSAT</a:t>
            </a:r>
            <a:endParaRPr lang="en-CA" sz="20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605985" y="2478996"/>
            <a:ext cx="1114875" cy="71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33489" y="1974758"/>
            <a:ext cx="404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0" dirty="0" smtClean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4871760" y="2996952"/>
                <a:ext cx="4151907" cy="2952328"/>
              </a:xfrm>
              <a:prstGeom prst="rect">
                <a:avLst/>
              </a:prstGeom>
            </p:spPr>
            <p:txBody>
              <a:bodyPr vert="horz">
                <a:normAutofit fontScale="850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b="0" dirty="0" smtClean="0"/>
                  <a:t>Linear equations: 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b="0" dirty="0" smtClean="0"/>
                  <a:t>Atoms:  lin. inequalities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b="0" dirty="0" smtClean="0"/>
                  <a:t>M: system of lin. </a:t>
                </a:r>
                <a:r>
                  <a:rPr lang="en-US" b="0" dirty="0" err="1" smtClean="0"/>
                  <a:t>ineqs</a:t>
                </a:r>
                <a:endParaRPr lang="en-US" b="0" dirty="0" smtClean="0"/>
              </a:p>
              <a:p>
                <a:pPr lvl="2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≤5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lvl="2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−3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≤7</m:t>
                    </m:r>
                  </m:oMath>
                </a14:m>
                <a:endParaRPr lang="en-US" b="0" dirty="0" smtClean="0"/>
              </a:p>
              <a:p>
                <a:pPr lvl="2" fontAlgn="auto">
                  <a:spcAft>
                    <a:spcPts val="0"/>
                  </a:spcAft>
                </a:pPr>
                <a:endParaRPr lang="en-US" b="0" dirty="0" smtClean="0"/>
              </a:p>
              <a:p>
                <a:pPr fontAlgn="auto">
                  <a:spcAft>
                    <a:spcPts val="0"/>
                  </a:spcAft>
                </a:pPr>
                <a:r>
                  <a:rPr lang="en-US" b="0" dirty="0" smtClean="0"/>
                  <a:t>Theory of equality: </a:t>
                </a:r>
              </a:p>
              <a:p>
                <a:pPr lvl="1" fontAlgn="auto">
                  <a:spcAft>
                    <a:spcPts val="0"/>
                  </a:spcAft>
                </a:pPr>
                <a:r>
                  <a:rPr lang="en-US" b="0" dirty="0" smtClean="0"/>
                  <a:t>Atoms: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b="0" dirty="0" smtClean="0"/>
              </a:p>
              <a:p>
                <a:pPr lvl="1" fontAlgn="auto">
                  <a:spcAft>
                    <a:spcPts val="0"/>
                  </a:spcAft>
                </a:pPr>
                <a:r>
                  <a:rPr lang="en-US" b="0" dirty="0" smtClean="0"/>
                  <a:t>M: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c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60" y="2996952"/>
                <a:ext cx="4151907" cy="2952328"/>
              </a:xfrm>
              <a:prstGeom prst="rect">
                <a:avLst/>
              </a:prstGeom>
              <a:blipFill rotWithShape="1">
                <a:blip r:embed="rId2"/>
                <a:stretch>
                  <a:fillRect l="-1175" t="-33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683568" y="5928196"/>
                <a:ext cx="7579664" cy="741164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b="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Want to reason about any Boolean combination of theory atoms:  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 0∨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&gt;2 → 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&gt;1</m:t>
                    </m:r>
                  </m:oMath>
                </a14:m>
                <a:endParaRPr lang="en-US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fontAlgn="auto">
                  <a:spcAft>
                    <a:spcPts val="0"/>
                  </a:spcAft>
                </a:pPr>
                <a:endParaRPr lang="en-CA" b="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928196"/>
                <a:ext cx="7579664" cy="741164"/>
              </a:xfrm>
              <a:prstGeom prst="rect">
                <a:avLst/>
              </a:prstGeom>
              <a:blipFill rotWithShape="1">
                <a:blip r:embed="rId3"/>
                <a:stretch>
                  <a:fillRect l="-884" t="-15574" r="-2331" b="-155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8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Satisfiability modulo theories (SMT)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0061" y="2100071"/>
            <a:ext cx="3615312" cy="762000"/>
            <a:chOff x="609278" y="2343509"/>
            <a:chExt cx="4297309" cy="762000"/>
          </a:xfrm>
        </p:grpSpPr>
        <p:sp>
          <p:nvSpPr>
            <p:cNvPr id="4" name="Rectangle 3"/>
            <p:cNvSpPr/>
            <p:nvPr/>
          </p:nvSpPr>
          <p:spPr>
            <a:xfrm>
              <a:off x="1981201" y="2343509"/>
              <a:ext cx="16002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SAT solver</a:t>
              </a:r>
              <a:endParaRPr lang="en-CA" sz="20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09600" y="2724509"/>
              <a:ext cx="1325187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9278" y="2344448"/>
              <a:ext cx="1501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0" dirty="0" smtClean="0">
                  <a:solidFill>
                    <a:schemeClr val="tx1"/>
                  </a:solidFill>
                  <a:latin typeface="+mj-lt"/>
                </a:rPr>
                <a:t> Prop.  F </a:t>
              </a:r>
              <a:endParaRPr lang="en-CA" sz="2400" b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581400" y="2731698"/>
              <a:ext cx="1325187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50096" y="2094653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0" dirty="0" smtClean="0">
                <a:solidFill>
                  <a:schemeClr val="tx1"/>
                </a:solidFill>
                <a:latin typeface="+mj-lt"/>
              </a:rPr>
              <a:t>SAT/UNSAT</a:t>
            </a:r>
            <a:endParaRPr lang="en-CA" sz="2000" b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96973" y="3488190"/>
            <a:ext cx="4518169" cy="2244010"/>
            <a:chOff x="1486508" y="3509161"/>
            <a:chExt cx="4518169" cy="2244010"/>
          </a:xfrm>
        </p:grpSpPr>
        <p:sp>
          <p:nvSpPr>
            <p:cNvPr id="26" name="Arc 25"/>
            <p:cNvSpPr/>
            <p:nvPr/>
          </p:nvSpPr>
          <p:spPr>
            <a:xfrm rot="1128949" flipH="1" flipV="1">
              <a:off x="3890628" y="3610550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b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508" y="5071138"/>
              <a:ext cx="17903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0" dirty="0" smtClean="0">
                  <a:solidFill>
                    <a:schemeClr val="tx1"/>
                  </a:solidFill>
                  <a:latin typeface="+mj-lt"/>
                </a:rPr>
                <a:t> F over T-atoms</a:t>
              </a:r>
              <a:endParaRPr lang="en-CA" sz="20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5794" y="3685638"/>
              <a:ext cx="555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0" dirty="0" smtClean="0">
                  <a:solidFill>
                    <a:schemeClr val="tx1"/>
                  </a:solidFill>
                  <a:latin typeface="+mj-lt"/>
                </a:rPr>
                <a:t>SAT</a:t>
              </a:r>
              <a:endParaRPr lang="en-CA" sz="20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47209" y="3509161"/>
              <a:ext cx="1309297" cy="753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T solver</a:t>
              </a:r>
              <a:endParaRPr lang="en-CA" sz="2000" dirty="0"/>
            </a:p>
          </p:txBody>
        </p:sp>
        <p:sp>
          <p:nvSpPr>
            <p:cNvPr id="24" name="Arc 23"/>
            <p:cNvSpPr/>
            <p:nvPr/>
          </p:nvSpPr>
          <p:spPr>
            <a:xfrm rot="1128949" flipH="1" flipV="1">
              <a:off x="3738228" y="3608405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b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75744" y="4311862"/>
              <a:ext cx="1567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i="1" dirty="0" smtClean="0">
                  <a:solidFill>
                    <a:schemeClr val="tx1"/>
                  </a:solidFill>
                  <a:latin typeface="+mj-lt"/>
                </a:rPr>
                <a:t>Is this assignment OK?</a:t>
              </a:r>
              <a:endParaRPr lang="en-CA" sz="1200" b="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97546" y="4965637"/>
              <a:ext cx="1346243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SAT solver</a:t>
              </a:r>
              <a:endParaRPr lang="en-CA" sz="2000" dirty="0"/>
            </a:p>
          </p:txBody>
        </p:sp>
        <p:sp>
          <p:nvSpPr>
            <p:cNvPr id="32" name="Arc 31"/>
            <p:cNvSpPr/>
            <p:nvPr/>
          </p:nvSpPr>
          <p:spPr>
            <a:xfrm rot="10800000" flipH="1" flipV="1">
              <a:off x="4088481" y="4244179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28553" y="4358029"/>
              <a:ext cx="813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i="1" dirty="0" smtClean="0">
                  <a:solidFill>
                    <a:schemeClr val="tx1"/>
                  </a:solidFill>
                  <a:latin typeface="+mj-lt"/>
                </a:rPr>
                <a:t>No, here is why:  C</a:t>
              </a:r>
              <a:endParaRPr lang="en-CA" sz="1200" b="0" i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341529" y="5440470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889802" y="4002069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843789" y="5433281"/>
              <a:ext cx="1114875" cy="71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958379" y="4996797"/>
              <a:ext cx="885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0" dirty="0" smtClean="0">
                  <a:solidFill>
                    <a:schemeClr val="tx1"/>
                  </a:solidFill>
                  <a:latin typeface="+mj-lt"/>
                </a:rPr>
                <a:t>UNSAT</a:t>
              </a:r>
              <a:endParaRPr lang="en-CA" sz="20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Arc 26"/>
            <p:cNvSpPr/>
            <p:nvPr/>
          </p:nvSpPr>
          <p:spPr>
            <a:xfrm rot="10800000" flipH="1" flipV="1">
              <a:off x="4006748" y="4258211"/>
              <a:ext cx="521805" cy="1494960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6293066" y="2108133"/>
            <a:ext cx="1309297" cy="753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 smtClean="0"/>
              <a:t>T solver</a:t>
            </a:r>
            <a:endParaRPr lang="en-CA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78191" y="2463703"/>
            <a:ext cx="1114875" cy="71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91991" y="2100071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0" dirty="0" smtClean="0">
                <a:solidFill>
                  <a:schemeClr val="tx1"/>
                </a:solidFill>
                <a:latin typeface="+mj-lt"/>
              </a:rPr>
              <a:t>SAT/UNSAT</a:t>
            </a:r>
            <a:endParaRPr lang="en-CA" sz="20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605985" y="2478996"/>
            <a:ext cx="1114875" cy="71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66623" y="2063593"/>
                <a:ext cx="18485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en-CA" sz="2000" b="0" dirty="0" smtClean="0">
                    <a:solidFill>
                      <a:schemeClr val="tx1"/>
                    </a:solidFill>
                    <a:latin typeface="+mj-lt"/>
                  </a:rPr>
                  <a:t> of T-atoms M </a:t>
                </a:r>
                <a:endParaRPr lang="en-CA" sz="2000" b="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23" y="2063593"/>
                <a:ext cx="1848519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2640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5714364" y="5949280"/>
                <a:ext cx="3516201" cy="64807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b="0" dirty="0" smtClean="0"/>
                  <a:t>“Lazy” SMT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364" y="5949280"/>
                <a:ext cx="3516201" cy="648072"/>
              </a:xfrm>
              <a:prstGeom prst="rect">
                <a:avLst/>
              </a:prstGeom>
              <a:blipFill rotWithShape="1">
                <a:blip r:embed="rId3"/>
                <a:stretch>
                  <a:fillRect l="-2080" t="-75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4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 animBg="1"/>
      <p:bldP spid="39" grpId="0"/>
      <p:bldP spid="4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772400" cy="1362456"/>
          </a:xfrm>
        </p:spPr>
        <p:txBody>
          <a:bodyPr/>
          <a:lstStyle/>
          <a:p>
            <a:r>
              <a:rPr lang="en-CA" sz="4800" dirty="0" smtClean="0"/>
              <a:t>SAT solving is to resolution as</a:t>
            </a:r>
            <a:br>
              <a:rPr lang="en-CA" sz="4800" dirty="0" smtClean="0"/>
            </a:br>
            <a:r>
              <a:rPr lang="en-CA" sz="4800" dirty="0" smtClean="0"/>
              <a:t> </a:t>
            </a:r>
            <a:br>
              <a:rPr lang="en-CA" sz="4800" dirty="0" smtClean="0"/>
            </a:br>
            <a:r>
              <a:rPr lang="en-CA" sz="4800" dirty="0" smtClean="0"/>
              <a:t>SMT solving is to... ? </a:t>
            </a:r>
            <a:endParaRPr lang="en-CA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016728"/>
            <a:ext cx="7772400" cy="1509712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62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772400" cy="1362456"/>
          </a:xfrm>
        </p:spPr>
        <p:txBody>
          <a:bodyPr/>
          <a:lstStyle/>
          <a:p>
            <a:r>
              <a:rPr lang="en-CA" sz="4800" dirty="0" smtClean="0"/>
              <a:t>SAT solving is to resolution as</a:t>
            </a:r>
            <a:br>
              <a:rPr lang="en-CA" sz="4800" dirty="0" smtClean="0"/>
            </a:br>
            <a:r>
              <a:rPr lang="en-CA" sz="4800" dirty="0" smtClean="0"/>
              <a:t> </a:t>
            </a:r>
            <a:br>
              <a:rPr lang="en-CA" sz="4800" dirty="0" smtClean="0"/>
            </a:br>
            <a:r>
              <a:rPr lang="en-CA" sz="4800" dirty="0" smtClean="0"/>
              <a:t>SMT solving is to </a:t>
            </a:r>
            <a:r>
              <a:rPr lang="en-CA" sz="4800" dirty="0" smtClean="0">
                <a:solidFill>
                  <a:srgbClr val="00B050"/>
                </a:solidFill>
              </a:rPr>
              <a:t>resolution modulo theories: Res(T)</a:t>
            </a:r>
            <a:endParaRPr lang="en-CA" sz="48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293096"/>
            <a:ext cx="7772400" cy="1509712"/>
          </a:xfrm>
        </p:spPr>
        <p:txBody>
          <a:bodyPr/>
          <a:lstStyle/>
          <a:p>
            <a:pPr algn="r"/>
            <a:r>
              <a:rPr lang="en-CA" dirty="0" smtClean="0"/>
              <a:t>Joint work with Vijay Ganesh and Robert </a:t>
            </a:r>
            <a:r>
              <a:rPr lang="en-CA" dirty="0" err="1" smtClean="0"/>
              <a:t>Robere</a:t>
            </a:r>
            <a:endParaRPr lang="en-CA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6171"/>
            <a:ext cx="1496586" cy="149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71705"/>
            <a:ext cx="1619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Resolution modulo theories</a:t>
            </a:r>
            <a:br>
              <a:rPr lang="en-CA" dirty="0" smtClean="0"/>
            </a:br>
            <a:r>
              <a:rPr lang="en-CA" dirty="0" smtClean="0"/>
              <a:t>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3249064" y="1566361"/>
                <a:ext cx="5894936" cy="5105400"/>
              </a:xfrm>
              <a:prstGeom prst="rect">
                <a:avLst/>
              </a:prstGeom>
            </p:spPr>
            <p:txBody>
              <a:bodyPr vert="horz">
                <a:normAutofit fontScale="400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b="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r>
                  <a:rPr lang="en-CA" sz="4500" b="0" dirty="0" smtClean="0"/>
                  <a:t>Literals  are atoms of the theory.  </a:t>
                </a: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r>
                  <a:rPr lang="en-CA" sz="4500" b="0" dirty="0" smtClean="0"/>
                  <a:t>Rules of inference:  </a:t>
                </a: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4500" b="0" dirty="0" smtClean="0"/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CA" sz="4500" b="0" dirty="0"/>
                  <a:t>R</a:t>
                </a:r>
                <a:r>
                  <a:rPr lang="en-CA" sz="4500" b="0" dirty="0" smtClean="0"/>
                  <a:t>esolution rule</a:t>
                </a: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eriod"/>
                </a:pPr>
                <a:endParaRPr lang="en-CA" sz="4500" b="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4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45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CA" sz="4500" b="0" i="1" smtClean="0">
                              <a:latin typeface="Cambria Math"/>
                            </a:rPr>
                            <m:t>∨</m:t>
                          </m:r>
                          <m:r>
                            <a:rPr lang="en-CA" sz="45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sz="4500" b="0" i="1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CA" sz="4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45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CA" sz="4500" b="0" i="1" smtClean="0">
                              <a:latin typeface="Cambria Math"/>
                            </a:rPr>
                            <m:t>∨¬</m:t>
                          </m:r>
                          <m:r>
                            <a:rPr lang="en-CA" sz="45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4500" b="0" i="1" dirty="0" smtClean="0">
                  <a:latin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r>
                  <a:rPr lang="en-CA" sz="4500" b="0" i="1" dirty="0" smtClean="0">
                    <a:latin typeface="Cambria Math"/>
                  </a:rPr>
                  <a:t>           </a:t>
                </a:r>
                <a:r>
                  <a:rPr lang="en-CA" sz="4500" b="0" i="1" dirty="0">
                    <a:latin typeface="Cambria Math"/>
                  </a:rPr>
                  <a:t> </a:t>
                </a:r>
                <a:r>
                  <a:rPr lang="en-CA" sz="4500" b="0" i="1" dirty="0" smtClean="0">
                    <a:latin typeface="Cambria Math"/>
                  </a:rPr>
                  <a:t>            -----------------------------</a:t>
                </a: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500" b="0" i="1" smtClean="0">
                          <a:latin typeface="Cambria Math"/>
                        </a:rPr>
                        <m:t>(</m:t>
                      </m:r>
                      <m:r>
                        <a:rPr lang="en-CA" sz="4500" b="0" i="1" smtClean="0">
                          <a:latin typeface="Cambria Math"/>
                        </a:rPr>
                        <m:t>𝐶</m:t>
                      </m:r>
                      <m:r>
                        <a:rPr lang="en-CA" sz="4500" b="0" i="1" smtClean="0">
                          <a:latin typeface="Cambria Math"/>
                        </a:rPr>
                        <m:t>∨</m:t>
                      </m:r>
                      <m:r>
                        <a:rPr lang="en-CA" sz="4500" b="0" i="1" smtClean="0">
                          <a:latin typeface="Cambria Math"/>
                        </a:rPr>
                        <m:t>𝐷</m:t>
                      </m:r>
                      <m:r>
                        <a:rPr lang="en-CA" sz="45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CA" sz="4500" b="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4500" b="0" dirty="0" smtClean="0"/>
              </a:p>
              <a:p>
                <a:pPr marL="514350" indent="-514350" fontAlgn="auto">
                  <a:spcAft>
                    <a:spcPts val="0"/>
                  </a:spcAft>
                  <a:buFont typeface="Wingdings 2"/>
                  <a:buAutoNum type="arabicPeriod" startAt="2"/>
                </a:pPr>
                <a:r>
                  <a:rPr lang="en-CA" sz="4500" b="0" dirty="0" smtClean="0"/>
                  <a:t>Clauses derivable from  T</a:t>
                </a:r>
              </a:p>
              <a:p>
                <a:pPr marL="514350" indent="-514350" fontAlgn="auto">
                  <a:spcAft>
                    <a:spcPts val="0"/>
                  </a:spcAft>
                  <a:buFont typeface="Wingdings 2"/>
                  <a:buAutoNum type="arabicPeriod" startAt="2"/>
                </a:pPr>
                <a:endParaRPr lang="en-CA" sz="4500" b="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4500" b="0" dirty="0" smtClean="0"/>
              </a:p>
              <a:p>
                <a:pPr fontAlgn="auto">
                  <a:spcAft>
                    <a:spcPts val="0"/>
                  </a:spcAft>
                </a:pPr>
                <a:r>
                  <a:rPr lang="en-CA" sz="4500" b="0" dirty="0" err="1" smtClean="0"/>
                  <a:t>Eg</a:t>
                </a:r>
                <a:r>
                  <a:rPr lang="en-CA" sz="4500" b="0" dirty="0" smtClean="0"/>
                  <a:t>:  T is a theory of equality:  </a:t>
                </a:r>
                <a:endParaRPr lang="en-CA" sz="4500" b="0" i="1" dirty="0" smtClean="0">
                  <a:latin typeface="Cambria Math"/>
                </a:endParaRPr>
              </a:p>
              <a:p>
                <a:pPr marL="857250" lvl="1" indent="-457200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/>
                      </a:rPr>
                      <m:t>(</m:t>
                    </m:r>
                    <m:r>
                      <a:rPr lang="en-CA" sz="4000" b="0" i="1" smtClean="0">
                        <a:latin typeface="Cambria Math"/>
                      </a:rPr>
                      <m:t>𝑎</m:t>
                    </m:r>
                    <m:r>
                      <a:rPr lang="en-CA" sz="4000" b="0" i="1" smtClean="0">
                        <a:latin typeface="Cambria Math"/>
                      </a:rPr>
                      <m:t>≠</m:t>
                    </m:r>
                    <m:r>
                      <a:rPr lang="en-CA" sz="4000" b="0" i="1" smtClean="0">
                        <a:latin typeface="Cambria Math"/>
                      </a:rPr>
                      <m:t>𝑏</m:t>
                    </m:r>
                    <m:r>
                      <a:rPr lang="en-CA" sz="4000" b="0" i="1" smtClean="0">
                        <a:latin typeface="Cambria Math"/>
                      </a:rPr>
                      <m:t>∨</m:t>
                    </m:r>
                    <m:r>
                      <a:rPr lang="en-CA" sz="4000" b="0" i="1" smtClean="0">
                        <a:latin typeface="Cambria Math"/>
                      </a:rPr>
                      <m:t>𝑏</m:t>
                    </m:r>
                    <m:r>
                      <a:rPr lang="en-CA" sz="4000" b="0" i="1" smtClean="0">
                        <a:latin typeface="Cambria Math"/>
                      </a:rPr>
                      <m:t>≠</m:t>
                    </m:r>
                    <m:r>
                      <a:rPr lang="en-CA" sz="4000" b="0" i="1" smtClean="0">
                        <a:latin typeface="Cambria Math"/>
                      </a:rPr>
                      <m:t>𝑐</m:t>
                    </m:r>
                    <m:r>
                      <a:rPr lang="en-CA" sz="4000" b="0" i="1" smtClean="0">
                        <a:latin typeface="Cambria Math"/>
                      </a:rPr>
                      <m:t>∨</m:t>
                    </m:r>
                    <m:r>
                      <a:rPr lang="en-CA" sz="4000" b="0" i="1" smtClean="0">
                        <a:latin typeface="Cambria Math"/>
                      </a:rPr>
                      <m:t>𝑎</m:t>
                    </m:r>
                    <m:r>
                      <a:rPr lang="en-CA" sz="4000" b="0" i="1" smtClean="0">
                        <a:latin typeface="Cambria Math"/>
                      </a:rPr>
                      <m:t>=</m:t>
                    </m:r>
                    <m:r>
                      <a:rPr lang="en-CA" sz="4000" b="0" i="1" smtClean="0">
                        <a:latin typeface="Cambria Math"/>
                      </a:rPr>
                      <m:t>𝑐</m:t>
                    </m:r>
                    <m:r>
                      <a:rPr lang="en-CA" sz="4000" b="0" i="1" smtClean="0">
                        <a:latin typeface="Cambria Math"/>
                      </a:rPr>
                      <m:t>)</m:t>
                    </m:r>
                  </m:oMath>
                </a14:m>
                <a:endParaRPr lang="en-CA" sz="4000" b="0" dirty="0" smtClean="0"/>
              </a:p>
              <a:p>
                <a:pPr fontAlgn="auto">
                  <a:spcAft>
                    <a:spcPts val="0"/>
                  </a:spcAft>
                </a:pPr>
                <a:endParaRPr lang="en-CA" sz="4500" b="0" dirty="0" smtClean="0"/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4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sz="4500" b="0" dirty="0" err="1" smtClean="0"/>
                  <a:t>Eg</a:t>
                </a:r>
                <a:r>
                  <a:rPr lang="en-CA" sz="4500" b="0" dirty="0" smtClean="0"/>
                  <a:t>: T is linear arithmetic: </a:t>
                </a:r>
              </a:p>
              <a:p>
                <a:pPr lvl="1"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CA" sz="4000" b="0" i="1" smtClean="0">
                        <a:latin typeface="Cambria Math"/>
                      </a:rPr>
                      <m:t>(</m:t>
                    </m:r>
                    <m:r>
                      <a:rPr lang="en-CA" sz="4000" b="0" i="1" smtClean="0">
                        <a:latin typeface="Cambria Math"/>
                      </a:rPr>
                      <m:t>𝑎</m:t>
                    </m:r>
                    <m:r>
                      <a:rPr lang="en-CA" sz="4000" b="0" i="1" smtClean="0">
                        <a:latin typeface="Cambria Math"/>
                      </a:rPr>
                      <m:t>≤</m:t>
                    </m:r>
                    <m:r>
                      <a:rPr lang="en-CA" sz="4000" b="0" i="1" smtClean="0">
                        <a:latin typeface="Cambria Math"/>
                      </a:rPr>
                      <m:t>𝑐</m:t>
                    </m:r>
                    <m:r>
                      <a:rPr lang="en-CA" sz="4000" b="0" i="1" smtClean="0">
                        <a:latin typeface="Cambria Math"/>
                      </a:rPr>
                      <m:t> ∨</m:t>
                    </m:r>
                    <m:r>
                      <m:rPr>
                        <m:lit/>
                      </m:rPr>
                      <a:rPr lang="en-CA" sz="4000" b="0" i="1" smtClean="0">
                        <a:latin typeface="Cambria Math"/>
                      </a:rPr>
                      <m:t> </m:t>
                    </m:r>
                    <m:r>
                      <a:rPr lang="en-CA" sz="4000" b="0" i="1" smtClean="0">
                        <a:latin typeface="Cambria Math"/>
                      </a:rPr>
                      <m:t>𝑏</m:t>
                    </m:r>
                    <m:r>
                      <a:rPr lang="en-CA" sz="4000" b="0" i="1" smtClean="0">
                        <a:latin typeface="Cambria Math"/>
                      </a:rPr>
                      <m:t>≤</m:t>
                    </m:r>
                    <m:r>
                      <a:rPr lang="en-CA" sz="4000" b="0" i="1" smtClean="0">
                        <a:latin typeface="Cambria Math"/>
                      </a:rPr>
                      <m:t>𝑑</m:t>
                    </m:r>
                    <m:r>
                      <a:rPr lang="en-CA" sz="4000" b="0" i="1" smtClean="0">
                        <a:latin typeface="Cambria Math"/>
                      </a:rPr>
                      <m:t>∨</m:t>
                    </m:r>
                    <m:r>
                      <a:rPr lang="en-CA" sz="4000" b="0" i="1" smtClean="0">
                        <a:latin typeface="Cambria Math"/>
                      </a:rPr>
                      <m:t>𝑎</m:t>
                    </m:r>
                    <m:r>
                      <a:rPr lang="en-CA" sz="4000" b="0" i="1" smtClean="0">
                        <a:latin typeface="Cambria Math"/>
                      </a:rPr>
                      <m:t>+</m:t>
                    </m:r>
                    <m:r>
                      <a:rPr lang="en-CA" sz="4000" b="0" i="1" smtClean="0">
                        <a:latin typeface="Cambria Math"/>
                      </a:rPr>
                      <m:t>𝑏</m:t>
                    </m:r>
                    <m:r>
                      <a:rPr lang="en-CA" sz="4000" b="0" i="1" smtClean="0">
                        <a:latin typeface="Cambria Math"/>
                      </a:rPr>
                      <m:t>&gt;</m:t>
                    </m:r>
                    <m:r>
                      <a:rPr lang="en-CA" sz="4000" b="0" i="1" smtClean="0">
                        <a:latin typeface="Cambria Math"/>
                      </a:rPr>
                      <m:t>𝑐</m:t>
                    </m:r>
                    <m:r>
                      <a:rPr lang="en-CA" sz="4000" b="0" i="1" smtClean="0">
                        <a:latin typeface="Cambria Math"/>
                      </a:rPr>
                      <m:t>+</m:t>
                    </m:r>
                    <m:r>
                      <a:rPr lang="en-CA" sz="4000" b="0" i="1" smtClean="0">
                        <a:latin typeface="Cambria Math"/>
                      </a:rPr>
                      <m:t>𝑑</m:t>
                    </m:r>
                    <m:r>
                      <a:rPr lang="en-CA" sz="4000" b="0" i="1" smtClean="0">
                        <a:latin typeface="Cambria Math"/>
                      </a:rPr>
                      <m:t>)</m:t>
                    </m:r>
                  </m:oMath>
                </a14:m>
                <a:endParaRPr lang="en-CA" sz="4000" b="0" dirty="0" smtClean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64" y="1566361"/>
                <a:ext cx="5894936" cy="5105400"/>
              </a:xfrm>
              <a:prstGeom prst="rect">
                <a:avLst/>
              </a:prstGeom>
              <a:blipFill rotWithShape="1"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4666" y="1566360"/>
            <a:ext cx="3108606" cy="4935465"/>
            <a:chOff x="54666" y="1566360"/>
            <a:chExt cx="3108606" cy="4935465"/>
          </a:xfrm>
        </p:grpSpPr>
        <p:sp>
          <p:nvSpPr>
            <p:cNvPr id="35" name="Cloud 34"/>
            <p:cNvSpPr/>
            <p:nvPr/>
          </p:nvSpPr>
          <p:spPr>
            <a:xfrm>
              <a:off x="93999" y="3668688"/>
              <a:ext cx="3069273" cy="2577048"/>
            </a:xfrm>
            <a:prstGeom prst="cloud">
              <a:avLst/>
            </a:prstGeom>
            <a:solidFill>
              <a:schemeClr val="accent1">
                <a:alpha val="5000"/>
              </a:schemeClr>
            </a:solidFill>
            <a:ln>
              <a:gradFill>
                <a:gsLst>
                  <a:gs pos="45000">
                    <a:schemeClr val="accent1">
                      <a:tint val="66000"/>
                      <a:satMod val="160000"/>
                    </a:schemeClr>
                  </a:gs>
                  <a:gs pos="6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sp>
          <p:nvSpPr>
            <p:cNvPr id="36" name="Cloud 35"/>
            <p:cNvSpPr/>
            <p:nvPr/>
          </p:nvSpPr>
          <p:spPr>
            <a:xfrm>
              <a:off x="54666" y="1566360"/>
              <a:ext cx="2986002" cy="1328635"/>
            </a:xfrm>
            <a:prstGeom prst="cloud">
              <a:avLst/>
            </a:prstGeom>
            <a:solidFill>
              <a:schemeClr val="accent1">
                <a:alpha val="5000"/>
              </a:schemeClr>
            </a:solidFill>
            <a:ln>
              <a:gradFill>
                <a:gsLst>
                  <a:gs pos="45000">
                    <a:schemeClr val="accent1">
                      <a:tint val="66000"/>
                      <a:satMod val="160000"/>
                    </a:schemeClr>
                  </a:gs>
                  <a:gs pos="6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66574" y="2879938"/>
              <a:ext cx="9621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n-lt"/>
                </a:rPr>
                <a:t>Resolution</a:t>
              </a:r>
              <a:endParaRPr lang="en-CA" sz="18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1990" y="6194048"/>
              <a:ext cx="1733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n-lt"/>
                </a:rPr>
                <a:t>Resolution modulo  T</a:t>
              </a:r>
              <a:endParaRPr lang="en-CA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2" name="Arc 61"/>
            <p:cNvSpPr/>
            <p:nvPr/>
          </p:nvSpPr>
          <p:spPr>
            <a:xfrm rot="1128949" flipH="1" flipV="1">
              <a:off x="1413882" y="4019746"/>
              <a:ext cx="322579" cy="1407951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 b="0">
                <a:latin typeface="+mj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82949" y="1846640"/>
              <a:ext cx="832245" cy="717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/>
                <a:t>SAT solver</a:t>
              </a:r>
              <a:endParaRPr lang="en-CA" sz="1400" dirty="0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469596" y="2205466"/>
              <a:ext cx="689214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918504" y="1847525"/>
              <a:ext cx="279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0" dirty="0" smtClean="0">
                  <a:solidFill>
                    <a:schemeClr val="tx1"/>
                  </a:solidFill>
                  <a:latin typeface="+mj-lt"/>
                </a:rPr>
                <a:t>F</a:t>
              </a:r>
              <a:endParaRPr lang="en-CA" sz="1600" b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015193" y="2212236"/>
              <a:ext cx="689214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848540" y="1900709"/>
              <a:ext cx="1112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j-lt"/>
                </a:rPr>
                <a:t>   SAT/UNSAT</a:t>
              </a:r>
              <a:endParaRPr lang="en-CA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6256" y="5395325"/>
              <a:ext cx="449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j-lt"/>
                </a:rPr>
                <a:t> T-F</a:t>
              </a:r>
              <a:endParaRPr lang="en-CA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4185" y="4090463"/>
              <a:ext cx="443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j-lt"/>
                </a:rPr>
                <a:t>SAT</a:t>
              </a:r>
              <a:endParaRPr lang="en-CA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201581" y="3924258"/>
              <a:ext cx="809404" cy="70923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/>
                <a:t>T solver</a:t>
              </a:r>
              <a:endParaRPr lang="en-CA" sz="1400" dirty="0"/>
            </a:p>
          </p:txBody>
        </p:sp>
        <p:sp>
          <p:nvSpPr>
            <p:cNvPr id="71" name="Arc 70"/>
            <p:cNvSpPr/>
            <p:nvPr/>
          </p:nvSpPr>
          <p:spPr>
            <a:xfrm rot="1128949" flipH="1" flipV="1">
              <a:off x="1319668" y="4017725"/>
              <a:ext cx="322579" cy="1407951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 b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3744" y="4680240"/>
              <a:ext cx="9691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0" i="1" dirty="0" smtClean="0">
                  <a:solidFill>
                    <a:schemeClr val="tx1"/>
                  </a:solidFill>
                  <a:latin typeface="+mj-lt"/>
                </a:rPr>
                <a:t>Is this assignment OK?</a:t>
              </a:r>
              <a:endParaRPr lang="en-CA" sz="1000" b="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170879" y="5295965"/>
              <a:ext cx="832245" cy="717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/>
                <a:t>SAT solver</a:t>
              </a:r>
              <a:endParaRPr lang="en-CA" sz="1400" dirty="0"/>
            </a:p>
          </p:txBody>
        </p:sp>
        <p:sp>
          <p:nvSpPr>
            <p:cNvPr id="74" name="Arc 73"/>
            <p:cNvSpPr/>
            <p:nvPr/>
          </p:nvSpPr>
          <p:spPr>
            <a:xfrm rot="10800000" flipH="1" flipV="1">
              <a:off x="1536194" y="4616497"/>
              <a:ext cx="322579" cy="1407951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08245" y="4723720"/>
              <a:ext cx="8132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0" i="1" dirty="0" smtClean="0">
                  <a:solidFill>
                    <a:schemeClr val="tx1"/>
                  </a:solidFill>
                  <a:latin typeface="+mj-lt"/>
                </a:rPr>
                <a:t>No, here is why:  C</a:t>
              </a:r>
              <a:endParaRPr lang="en-CA" sz="1000" b="0" i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456232" y="5743162"/>
              <a:ext cx="689213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031569" y="4388478"/>
              <a:ext cx="689213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003124" y="5736391"/>
              <a:ext cx="689213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010618" y="5325311"/>
              <a:ext cx="674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j-lt"/>
                </a:rPr>
                <a:t>UNSAT</a:t>
              </a:r>
              <a:endParaRPr lang="en-CA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99530" y="1857629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solidFill>
                    <a:schemeClr val="tx1"/>
                  </a:solidFill>
                  <a:latin typeface="+mj-lt"/>
                </a:rPr>
                <a:t>CNF</a:t>
              </a:r>
              <a:endParaRPr lang="en-CA" sz="12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Arc 80"/>
            <p:cNvSpPr/>
            <p:nvPr/>
          </p:nvSpPr>
          <p:spPr>
            <a:xfrm rot="10800000" flipH="1" flipV="1">
              <a:off x="1485666" y="4629712"/>
              <a:ext cx="322579" cy="1407951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</p:grpSp>
    </p:spTree>
    <p:extLst>
      <p:ext uri="{BB962C8B-B14F-4D97-AF65-F5344CB8AC3E}">
        <p14:creationId xmlns:p14="http://schemas.microsoft.com/office/powerpoint/2010/main" val="27531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Resolution modulo theories</a:t>
            </a:r>
            <a:br>
              <a:rPr lang="en-CA" dirty="0" smtClean="0"/>
            </a:br>
            <a:r>
              <a:rPr lang="en-CA" dirty="0" smtClean="0"/>
              <a:t>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4211960" y="1566361"/>
                <a:ext cx="4932040" cy="5105400"/>
              </a:xfrm>
              <a:prstGeom prst="rect">
                <a:avLst/>
              </a:prstGeom>
            </p:spPr>
            <p:txBody>
              <a:bodyPr vert="horz">
                <a:normAutofit fontScale="4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b="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r>
                  <a:rPr lang="en-CA" sz="4000" b="0" dirty="0" smtClean="0"/>
                  <a:t>Literals  are atoms of the theory.  </a:t>
                </a: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r>
                  <a:rPr lang="en-CA" sz="4000" b="0" dirty="0" smtClean="0"/>
                  <a:t>Rules of inference:  </a:t>
                </a: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4000" b="0" dirty="0" smtClean="0"/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CA" sz="4000" b="0" dirty="0"/>
                  <a:t>R</a:t>
                </a:r>
                <a:r>
                  <a:rPr lang="en-CA" sz="4000" b="0" dirty="0" smtClean="0"/>
                  <a:t>esolution rule</a:t>
                </a:r>
              </a:p>
              <a:p>
                <a:pPr marL="514350" indent="-514350" fontAlgn="auto">
                  <a:spcAft>
                    <a:spcPts val="0"/>
                  </a:spcAft>
                  <a:buFont typeface="+mj-lt"/>
                  <a:buAutoNum type="arabicPeriod"/>
                </a:pPr>
                <a:endParaRPr lang="en-CA" sz="4000" b="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40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CA" sz="4000" b="0" i="1" smtClean="0">
                              <a:latin typeface="Cambria Math"/>
                            </a:rPr>
                            <m:t>∨</m:t>
                          </m:r>
                          <m:r>
                            <a:rPr lang="en-CA" sz="4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CA" sz="4000" b="0" i="1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CA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40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CA" sz="4000" b="0" i="1" smtClean="0">
                              <a:latin typeface="Cambria Math"/>
                            </a:rPr>
                            <m:t>∨¬</m:t>
                          </m:r>
                          <m:r>
                            <a:rPr lang="en-CA" sz="4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4000" b="0" i="1" dirty="0" smtClean="0">
                  <a:latin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r>
                  <a:rPr lang="en-CA" sz="4000" b="0" i="1" dirty="0" smtClean="0">
                    <a:latin typeface="Cambria Math"/>
                  </a:rPr>
                  <a:t>           </a:t>
                </a:r>
                <a:r>
                  <a:rPr lang="en-CA" sz="4000" b="0" i="1" dirty="0">
                    <a:latin typeface="Cambria Math"/>
                  </a:rPr>
                  <a:t> </a:t>
                </a:r>
                <a:r>
                  <a:rPr lang="en-CA" sz="4000" b="0" i="1" dirty="0" smtClean="0">
                    <a:latin typeface="Cambria Math"/>
                  </a:rPr>
                  <a:t>            -----------------------------</a:t>
                </a: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000" b="0" i="1" smtClean="0">
                          <a:latin typeface="Cambria Math"/>
                        </a:rPr>
                        <m:t>(</m:t>
                      </m:r>
                      <m:r>
                        <a:rPr lang="en-CA" sz="4000" b="0" i="1" smtClean="0">
                          <a:latin typeface="Cambria Math"/>
                        </a:rPr>
                        <m:t>𝐶</m:t>
                      </m:r>
                      <m:r>
                        <a:rPr lang="en-CA" sz="4000" b="0" i="1" smtClean="0">
                          <a:latin typeface="Cambria Math"/>
                        </a:rPr>
                        <m:t>∨</m:t>
                      </m:r>
                      <m:r>
                        <a:rPr lang="en-CA" sz="4000" b="0" i="1" smtClean="0">
                          <a:latin typeface="Cambria Math"/>
                        </a:rPr>
                        <m:t>𝐷</m:t>
                      </m:r>
                      <m:r>
                        <a:rPr lang="en-CA" sz="40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CA" sz="4000" b="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sz="4000" b="0" dirty="0" smtClean="0"/>
              </a:p>
              <a:p>
                <a:pPr marL="514350" indent="-514350" fontAlgn="auto">
                  <a:spcAft>
                    <a:spcPts val="0"/>
                  </a:spcAft>
                  <a:buFont typeface="Wingdings 2"/>
                  <a:buAutoNum type="arabicPeriod" startAt="2"/>
                </a:pPr>
                <a:r>
                  <a:rPr lang="en-CA" sz="4000" b="0" dirty="0" smtClean="0"/>
                  <a:t>Clauses derivable from  T</a:t>
                </a:r>
              </a:p>
              <a:p>
                <a:pPr marL="514350" indent="-514350" fontAlgn="auto">
                  <a:spcAft>
                    <a:spcPts val="0"/>
                  </a:spcAft>
                  <a:buFont typeface="Wingdings 2"/>
                  <a:buAutoNum type="arabicPeriod" startAt="2"/>
                </a:pPr>
                <a:endParaRPr lang="en-US" sz="4000" b="0" dirty="0"/>
              </a:p>
              <a:p>
                <a:pPr marL="514350" indent="-514350" fontAlgn="auto">
                  <a:spcAft>
                    <a:spcPts val="0"/>
                  </a:spcAft>
                  <a:buFont typeface="Wingdings 2"/>
                  <a:buAutoNum type="arabicPeriod" startAt="2"/>
                </a:pPr>
                <a:endParaRPr lang="en-US" sz="4000" b="0" dirty="0" smtClean="0"/>
              </a:p>
              <a:p>
                <a:pPr marL="514350" indent="-514350" fontAlgn="auto">
                  <a:spcAft>
                    <a:spcPts val="0"/>
                  </a:spcAft>
                  <a:buFont typeface="Wingdings 2"/>
                  <a:buAutoNum type="arabicPeriod" startAt="2"/>
                </a:pPr>
                <a:endParaRPr lang="en-CA" sz="4000" b="0" dirty="0" smtClean="0"/>
              </a:p>
              <a:p>
                <a:pPr marL="514350" indent="-514350" fontAlgn="auto">
                  <a:spcAft>
                    <a:spcPts val="0"/>
                  </a:spcAft>
                  <a:buFont typeface="Wingdings 2"/>
                  <a:buAutoNum type="arabicPeriod" startAt="2"/>
                </a:pPr>
                <a:endParaRPr lang="en-CA" sz="4000" b="0" dirty="0" smtClean="0"/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r>
                  <a:rPr lang="en-CA" sz="4000" b="0" dirty="0" smtClean="0"/>
                  <a:t> </a:t>
                </a:r>
              </a:p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566361"/>
                <a:ext cx="4932040" cy="5105400"/>
              </a:xfrm>
              <a:prstGeom prst="rect">
                <a:avLst/>
              </a:prstGeom>
              <a:blipFill rotWithShape="1">
                <a:blip r:embed="rId2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4666" y="1566360"/>
            <a:ext cx="3108606" cy="4935465"/>
            <a:chOff x="54666" y="1566360"/>
            <a:chExt cx="3108606" cy="4935465"/>
          </a:xfrm>
        </p:grpSpPr>
        <p:sp>
          <p:nvSpPr>
            <p:cNvPr id="61" name="Cloud 60"/>
            <p:cNvSpPr/>
            <p:nvPr/>
          </p:nvSpPr>
          <p:spPr>
            <a:xfrm>
              <a:off x="93999" y="3668688"/>
              <a:ext cx="3069273" cy="2577048"/>
            </a:xfrm>
            <a:prstGeom prst="cloud">
              <a:avLst/>
            </a:prstGeom>
            <a:solidFill>
              <a:schemeClr val="accent1">
                <a:alpha val="5000"/>
              </a:schemeClr>
            </a:solidFill>
            <a:ln>
              <a:gradFill>
                <a:gsLst>
                  <a:gs pos="45000">
                    <a:schemeClr val="accent1">
                      <a:tint val="66000"/>
                      <a:satMod val="160000"/>
                    </a:schemeClr>
                  </a:gs>
                  <a:gs pos="6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sp>
          <p:nvSpPr>
            <p:cNvPr id="8" name="Cloud 7"/>
            <p:cNvSpPr/>
            <p:nvPr/>
          </p:nvSpPr>
          <p:spPr>
            <a:xfrm>
              <a:off x="54666" y="1566360"/>
              <a:ext cx="2986002" cy="1328635"/>
            </a:xfrm>
            <a:prstGeom prst="cloud">
              <a:avLst/>
            </a:prstGeom>
            <a:solidFill>
              <a:schemeClr val="accent1">
                <a:alpha val="5000"/>
              </a:schemeClr>
            </a:solidFill>
            <a:ln>
              <a:gradFill>
                <a:gsLst>
                  <a:gs pos="45000">
                    <a:schemeClr val="accent1">
                      <a:tint val="66000"/>
                      <a:satMod val="160000"/>
                    </a:schemeClr>
                  </a:gs>
                  <a:gs pos="6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6574" y="2879938"/>
              <a:ext cx="9621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n-lt"/>
                </a:rPr>
                <a:t>Resolution</a:t>
              </a:r>
              <a:endParaRPr lang="en-CA" sz="18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990" y="6194048"/>
              <a:ext cx="1733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n-lt"/>
                </a:rPr>
                <a:t>Resolution modulo  T</a:t>
              </a:r>
              <a:endParaRPr lang="en-CA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1128949" flipH="1" flipV="1">
              <a:off x="1413882" y="4019746"/>
              <a:ext cx="322579" cy="1407951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 b="0"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82949" y="1846640"/>
              <a:ext cx="832245" cy="717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/>
                <a:t>SAT solver</a:t>
              </a:r>
              <a:endParaRPr lang="en-CA" sz="1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69596" y="2205466"/>
              <a:ext cx="689214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18504" y="1847525"/>
              <a:ext cx="279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0" dirty="0" smtClean="0">
                  <a:solidFill>
                    <a:schemeClr val="tx1"/>
                  </a:solidFill>
                  <a:latin typeface="+mj-lt"/>
                </a:rPr>
                <a:t>F</a:t>
              </a:r>
              <a:endParaRPr lang="en-CA" sz="1600" b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2015193" y="2212236"/>
              <a:ext cx="689214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848540" y="1900709"/>
              <a:ext cx="1112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j-lt"/>
                </a:rPr>
                <a:t>   SAT/UNSAT</a:t>
              </a:r>
              <a:endParaRPr lang="en-CA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6256" y="5395325"/>
              <a:ext cx="449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j-lt"/>
                </a:rPr>
                <a:t> T-F</a:t>
              </a:r>
              <a:endParaRPr lang="en-CA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84185" y="4090463"/>
              <a:ext cx="443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j-lt"/>
                </a:rPr>
                <a:t>SAT</a:t>
              </a:r>
              <a:endParaRPr lang="en-CA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201581" y="3924258"/>
              <a:ext cx="809404" cy="70923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/>
                <a:t>T solver</a:t>
              </a:r>
              <a:endParaRPr lang="en-CA" sz="1400" dirty="0"/>
            </a:p>
          </p:txBody>
        </p:sp>
        <p:sp>
          <p:nvSpPr>
            <p:cNvPr id="50" name="Arc 49"/>
            <p:cNvSpPr/>
            <p:nvPr/>
          </p:nvSpPr>
          <p:spPr>
            <a:xfrm rot="1128949" flipH="1" flipV="1">
              <a:off x="1319668" y="4017725"/>
              <a:ext cx="322579" cy="1407951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 b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3744" y="4680240"/>
              <a:ext cx="9691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0" i="1" dirty="0" smtClean="0">
                  <a:solidFill>
                    <a:schemeClr val="tx1"/>
                  </a:solidFill>
                  <a:latin typeface="+mj-lt"/>
                </a:rPr>
                <a:t>Is this assignment OK?</a:t>
              </a:r>
              <a:endParaRPr lang="en-CA" sz="1000" b="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70879" y="5295965"/>
              <a:ext cx="832245" cy="717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dirty="0" smtClean="0"/>
                <a:t>SAT solver</a:t>
              </a:r>
              <a:endParaRPr lang="en-CA" sz="1400" dirty="0"/>
            </a:p>
          </p:txBody>
        </p:sp>
        <p:sp>
          <p:nvSpPr>
            <p:cNvPr id="53" name="Arc 52"/>
            <p:cNvSpPr/>
            <p:nvPr/>
          </p:nvSpPr>
          <p:spPr>
            <a:xfrm rot="10800000" flipH="1" flipV="1">
              <a:off x="1536194" y="4616497"/>
              <a:ext cx="322579" cy="1407951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08245" y="4723720"/>
              <a:ext cx="8132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b="0" i="1" dirty="0" smtClean="0">
                  <a:solidFill>
                    <a:schemeClr val="tx1"/>
                  </a:solidFill>
                  <a:latin typeface="+mj-lt"/>
                </a:rPr>
                <a:t>No, here is why:  C</a:t>
              </a:r>
              <a:endParaRPr lang="en-CA" sz="1000" b="0" i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56232" y="5743162"/>
              <a:ext cx="689213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031569" y="4388478"/>
              <a:ext cx="689213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003124" y="5736391"/>
              <a:ext cx="689213" cy="67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010618" y="5325311"/>
              <a:ext cx="674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0" dirty="0" smtClean="0">
                  <a:solidFill>
                    <a:schemeClr val="tx1"/>
                  </a:solidFill>
                  <a:latin typeface="+mj-lt"/>
                </a:rPr>
                <a:t>UNSAT</a:t>
              </a:r>
              <a:endParaRPr lang="en-CA" sz="14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9530" y="1857629"/>
              <a:ext cx="436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>
                  <a:solidFill>
                    <a:schemeClr val="tx1"/>
                  </a:solidFill>
                  <a:latin typeface="+mj-lt"/>
                </a:rPr>
                <a:t>CNF</a:t>
              </a:r>
              <a:endParaRPr lang="en-CA" sz="1200" b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Arc 59"/>
            <p:cNvSpPr/>
            <p:nvPr/>
          </p:nvSpPr>
          <p:spPr>
            <a:xfrm rot="10800000" flipH="1" flipV="1">
              <a:off x="1485666" y="4629712"/>
              <a:ext cx="322579" cy="1407951"/>
            </a:xfrm>
            <a:prstGeom prst="arc">
              <a:avLst>
                <a:gd name="adj1" fmla="val 16510745"/>
                <a:gd name="adj2" fmla="val 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805136" y="5262921"/>
                <a:ext cx="3765261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 smtClean="0">
                    <a:solidFill>
                      <a:schemeClr val="tx1"/>
                    </a:solidFill>
                    <a:latin typeface="+mn-lt"/>
                  </a:rPr>
                  <a:t>Res(T): </a:t>
                </a:r>
              </a:p>
              <a:p>
                <a:endParaRPr lang="en-CA" sz="2400" b="0" dirty="0" smtClean="0">
                  <a:solidFill>
                    <a:schemeClr val="tx1"/>
                  </a:solidFill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𝑤h𝑒𝑟𝑒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𝑣𝑎𝑟𝑠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𝑣𝑎𝑟𝑠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400" b="0" dirty="0" smtClean="0">
                  <a:solidFill>
                    <a:schemeClr val="tx1"/>
                  </a:solidFill>
                  <a:latin typeface="+mn-lt"/>
                </a:endParaRPr>
              </a:p>
              <a:p>
                <a:r>
                  <a:rPr lang="en-US" b="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en-CA" sz="28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136" y="5262921"/>
                <a:ext cx="3765261" cy="2000548"/>
              </a:xfrm>
              <a:prstGeom prst="rect">
                <a:avLst/>
              </a:prstGeom>
              <a:blipFill rotWithShape="1">
                <a:blip r:embed="rId3"/>
                <a:stretch>
                  <a:fillRect t="-24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4177029" y="4701903"/>
            <a:ext cx="1129521" cy="369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Down Arrow 30"/>
          <p:cNvSpPr/>
          <p:nvPr/>
        </p:nvSpPr>
        <p:spPr>
          <a:xfrm>
            <a:off x="7234852" y="4716306"/>
            <a:ext cx="1129521" cy="369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796136" y="5257282"/>
                <a:ext cx="37652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 smtClean="0">
                    <a:solidFill>
                      <a:schemeClr val="tx1"/>
                    </a:solidFill>
                    <a:latin typeface="+mn-lt"/>
                  </a:rPr>
                  <a:t>Res*(T): </a:t>
                </a:r>
              </a:p>
              <a:p>
                <a:endParaRPr lang="en-CA" sz="2400" b="0" dirty="0" smtClean="0">
                  <a:solidFill>
                    <a:schemeClr val="tx1"/>
                  </a:solidFill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𝑤h𝑒𝑟𝑒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𝑣𝑎𝑟𝑠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𝑎𝑡𝑜𝑚𝑠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400" b="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257282"/>
                <a:ext cx="3765261" cy="1569660"/>
              </a:xfrm>
              <a:prstGeom prst="rect">
                <a:avLst/>
              </a:prstGeom>
              <a:blipFill rotWithShape="1">
                <a:blip r:embed="rId4"/>
                <a:stretch>
                  <a:fillRect t="-3101" b="-42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2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 animBg="1"/>
      <p:bldP spid="31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theorem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8290120" cy="295658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000" dirty="0" smtClean="0"/>
              <a:t>Let T be a theory,  and F an </a:t>
            </a:r>
            <a:r>
              <a:rPr lang="en-US" sz="2000" dirty="0" err="1" smtClean="0"/>
              <a:t>unsat</a:t>
            </a:r>
            <a:r>
              <a:rPr lang="en-US" sz="2000" dirty="0" smtClean="0"/>
              <a:t>. formula over atoms of T.  Then 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an </a:t>
            </a:r>
            <a:r>
              <a:rPr lang="en-CA" sz="2000" dirty="0"/>
              <a:t>SMT solver produces a </a:t>
            </a:r>
            <a:r>
              <a:rPr lang="en-CA" sz="2000" b="1" dirty="0"/>
              <a:t>Res(T)</a:t>
            </a:r>
            <a:r>
              <a:rPr lang="en-CA" sz="2000" dirty="0"/>
              <a:t> refutation of </a:t>
            </a:r>
            <a:r>
              <a:rPr lang="en-CA" sz="2000" b="1" dirty="0" smtClean="0"/>
              <a:t>F.</a:t>
            </a:r>
            <a:endParaRPr lang="en-CA" sz="2000" b="1" dirty="0"/>
          </a:p>
          <a:p>
            <a:pPr marL="342900" lvl="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a</a:t>
            </a:r>
            <a:r>
              <a:rPr lang="en-CA" sz="2000" dirty="0" smtClean="0"/>
              <a:t>n </a:t>
            </a:r>
            <a:r>
              <a:rPr lang="en-CA" sz="2000" dirty="0"/>
              <a:t>SMT solver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asserting learning scheme and non-deterministic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branching </a:t>
            </a:r>
            <a:r>
              <a:rPr lang="en-CA" sz="2000" dirty="0"/>
              <a:t>can efficiently simulate </a:t>
            </a:r>
            <a:r>
              <a:rPr lang="en-CA" sz="2000" b="1" dirty="0"/>
              <a:t>Res(T). </a:t>
            </a:r>
            <a:r>
              <a:rPr lang="en-CA" sz="2000" b="1" dirty="0" smtClean="0"/>
              <a:t> </a:t>
            </a:r>
            <a:endParaRPr lang="en-CA" sz="2000" b="1" dirty="0"/>
          </a:p>
          <a:p>
            <a:pPr marL="342900" lvl="0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When theory solvers can introduce new literals, same statements hold for </a:t>
            </a:r>
            <a:r>
              <a:rPr lang="en-US" sz="2000" b="1" dirty="0"/>
              <a:t>Res*(T</a:t>
            </a:r>
            <a:r>
              <a:rPr lang="en-US" sz="2000" b="1" dirty="0" smtClean="0"/>
              <a:t>) </a:t>
            </a:r>
            <a:r>
              <a:rPr lang="en-US" sz="2000" dirty="0" smtClean="0"/>
              <a:t>in place of </a:t>
            </a:r>
            <a:r>
              <a:rPr lang="en-US" sz="2000" b="1" dirty="0" smtClean="0"/>
              <a:t>Res(T). 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69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ABANETS@OJDMKCNFUVWXY5MJ" val="2945"/>
  <p:tag name="DEFAULTDISPLAYSOURCE" val="\documentclass{article}\pagestyle{empty}&#10;\begin{document}&#10;&#10;\end{document}&#10;"/>
  <p:tag name="EMBEDFONTS" val="1"/>
  <p:tag name="FIRSTKOL@8KFDPKQR198BCOTZ" val="367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76885</TotalTime>
  <Words>3330</Words>
  <Application>Microsoft Office PowerPoint</Application>
  <PresentationFormat>On-screen Show (4:3)</PresentationFormat>
  <Paragraphs>535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Comic Sans MS</vt:lpstr>
      <vt:lpstr>Wingdings 2</vt:lpstr>
      <vt:lpstr>Cambria Math</vt:lpstr>
      <vt:lpstr>ＭＳ Ｐゴシック</vt:lpstr>
      <vt:lpstr>Calibri</vt:lpstr>
      <vt:lpstr>Flow</vt:lpstr>
      <vt:lpstr>Proof  complexity  of   Satisfiability Modulo Theories </vt:lpstr>
      <vt:lpstr>Practical problems rarely start propositional</vt:lpstr>
      <vt:lpstr>Reasoning within a domain: theories  </vt:lpstr>
      <vt:lpstr>Satisfiability modulo theories (SMT)  </vt:lpstr>
      <vt:lpstr>SAT solving is to resolution as   SMT solving is to... ? </vt:lpstr>
      <vt:lpstr>SAT solving is to resolution as   SMT solving is to resolution modulo theories: Res(T)</vt:lpstr>
      <vt:lpstr>Resolution modulo theories  </vt:lpstr>
      <vt:lpstr>Resolution modulo theories  </vt:lpstr>
      <vt:lpstr>Main theorem</vt:lpstr>
      <vt:lpstr>                        CDCL </vt:lpstr>
      <vt:lpstr>CDCL, CDCL(T) and CDCL*(T) </vt:lpstr>
      <vt:lpstr>CDCL, CDCL(T) and CDCL*(T) </vt:lpstr>
      <vt:lpstr>CDCL ≈ Resolution:  [PD’09,AFT09]  </vt:lpstr>
      <vt:lpstr>CDCL(T) ≈ Res(T)  and CDCL*(T) ≈ Res(T)  </vt:lpstr>
      <vt:lpstr>New literals </vt:lpstr>
      <vt:lpstr>New literals </vt:lpstr>
      <vt:lpstr>The power of Res*(T) </vt:lpstr>
      <vt:lpstr>PigeonHolePrinciple</vt:lpstr>
      <vt:lpstr>PowerPoint Presentation</vt:lpstr>
      <vt:lpstr>Power of Res(T) </vt:lpstr>
      <vt:lpstr>Equality with uninterpreted functions  theory (EUF) </vt:lpstr>
      <vt:lpstr>Equality with uninterpreted functions  theory (EUF) </vt:lpstr>
      <vt:lpstr>Sequent calculus (LK)</vt:lpstr>
      <vt:lpstr>Res(EUF) simulates LK </vt:lpstr>
      <vt:lpstr> </vt:lpstr>
      <vt:lpstr>Eager vs. Lazy SMT</vt:lpstr>
      <vt:lpstr>Lots of open problems </vt:lpstr>
      <vt:lpstr>PigeonHolePrinciple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 complexity of SMT</dc:title>
  <dc:subject>complexity, logic</dc:subject>
  <dc:creator>Kolokolova</dc:creator>
  <dc:description>Presented at Greifswald workshop on "Logic approaches to barriers", Feb 17th 2010</dc:description>
  <cp:lastModifiedBy>kol</cp:lastModifiedBy>
  <cp:revision>2889</cp:revision>
  <dcterms:created xsi:type="dcterms:W3CDTF">2009-03-05T14:26:38Z</dcterms:created>
  <dcterms:modified xsi:type="dcterms:W3CDTF">2018-09-04T20:24:25Z</dcterms:modified>
</cp:coreProperties>
</file>