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5"/>
  </p:notesMasterIdLst>
  <p:handoutMasterIdLst>
    <p:handoutMasterId r:id="rId26"/>
  </p:handoutMasterIdLst>
  <p:sldIdLst>
    <p:sldId id="311" r:id="rId2"/>
    <p:sldId id="380" r:id="rId3"/>
    <p:sldId id="371" r:id="rId4"/>
    <p:sldId id="374" r:id="rId5"/>
    <p:sldId id="395" r:id="rId6"/>
    <p:sldId id="375" r:id="rId7"/>
    <p:sldId id="397" r:id="rId8"/>
    <p:sldId id="391" r:id="rId9"/>
    <p:sldId id="354" r:id="rId10"/>
    <p:sldId id="370" r:id="rId11"/>
    <p:sldId id="382" r:id="rId12"/>
    <p:sldId id="387" r:id="rId13"/>
    <p:sldId id="372" r:id="rId14"/>
    <p:sldId id="384" r:id="rId15"/>
    <p:sldId id="386" r:id="rId16"/>
    <p:sldId id="376" r:id="rId17"/>
    <p:sldId id="325" r:id="rId18"/>
    <p:sldId id="362" r:id="rId19"/>
    <p:sldId id="360" r:id="rId20"/>
    <p:sldId id="389" r:id="rId21"/>
    <p:sldId id="379" r:id="rId22"/>
    <p:sldId id="393" r:id="rId23"/>
    <p:sldId id="394"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F801145-9EA8-4147-982A-DCB08E2B264B}">
          <p14:sldIdLst>
            <p14:sldId id="311"/>
            <p14:sldId id="380"/>
            <p14:sldId id="371"/>
            <p14:sldId id="374"/>
            <p14:sldId id="395"/>
            <p14:sldId id="375"/>
            <p14:sldId id="397"/>
            <p14:sldId id="391"/>
            <p14:sldId id="354"/>
            <p14:sldId id="370"/>
            <p14:sldId id="382"/>
            <p14:sldId id="387"/>
            <p14:sldId id="372"/>
            <p14:sldId id="384"/>
            <p14:sldId id="386"/>
            <p14:sldId id="376"/>
            <p14:sldId id="325"/>
            <p14:sldId id="362"/>
            <p14:sldId id="360"/>
            <p14:sldId id="389"/>
            <p14:sldId id="379"/>
            <p14:sldId id="393"/>
            <p14:sldId id="394"/>
          </p14:sldIdLst>
        </p14:section>
      </p14:sectionLst>
    </p:ext>
    <p:ext uri="{EFAFB233-063F-42B5-8137-9DF3F51BA10A}">
      <p15:sldGuideLst xmlns:p15="http://schemas.microsoft.com/office/powerpoint/2012/main">
        <p15:guide id="2" pos="3816" userDrawn="1">
          <p15:clr>
            <a:srgbClr val="A4A3A4"/>
          </p15:clr>
        </p15:guide>
        <p15:guide id="3" pos="1992" userDrawn="1">
          <p15:clr>
            <a:srgbClr val="A4A3A4"/>
          </p15:clr>
        </p15:guide>
        <p15:guide id="4" orient="horz" pos="4224" userDrawn="1">
          <p15:clr>
            <a:srgbClr val="A4A3A4"/>
          </p15:clr>
        </p15:guide>
        <p15:guide id="5" orient="horz" pos="3624" userDrawn="1">
          <p15:clr>
            <a:srgbClr val="A4A3A4"/>
          </p15:clr>
        </p15:guide>
        <p15:guide id="6" orient="horz" pos="3048" userDrawn="1">
          <p15:clr>
            <a:srgbClr val="A4A3A4"/>
          </p15:clr>
        </p15:guide>
        <p15:guide id="7" orient="horz" pos="2448" userDrawn="1">
          <p15:clr>
            <a:srgbClr val="A4A3A4"/>
          </p15:clr>
        </p15:guide>
        <p15:guide id="8" orient="horz" pos="1896" userDrawn="1">
          <p15:clr>
            <a:srgbClr val="A4A3A4"/>
          </p15:clr>
        </p15:guide>
        <p15:guide id="9" orient="horz" pos="1320" userDrawn="1">
          <p15:clr>
            <a:srgbClr val="A4A3A4"/>
          </p15:clr>
        </p15:guide>
        <p15:guide id="10" orient="horz" pos="2160" userDrawn="1">
          <p15:clr>
            <a:srgbClr val="A4A3A4"/>
          </p15:clr>
        </p15:guide>
        <p15:guide id="11" orient="horz" pos="19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54" autoAdjust="0"/>
    <p:restoredTop sz="90427"/>
  </p:normalViewPr>
  <p:slideViewPr>
    <p:cSldViewPr snapToGrid="0" snapToObjects="1" showGuides="1">
      <p:cViewPr>
        <p:scale>
          <a:sx n="100" d="100"/>
          <a:sy n="100" d="100"/>
        </p:scale>
        <p:origin x="504" y="24"/>
      </p:cViewPr>
      <p:guideLst>
        <p:guide pos="3816"/>
        <p:guide pos="1992"/>
        <p:guide orient="horz" pos="4224"/>
        <p:guide orient="horz" pos="3624"/>
        <p:guide orient="horz" pos="3048"/>
        <p:guide orient="horz" pos="2448"/>
        <p:guide orient="horz" pos="1896"/>
        <p:guide orient="horz" pos="1320"/>
        <p:guide orient="horz" pos="2160"/>
        <p:guide orient="horz" pos="192"/>
      </p:guideLst>
    </p:cSldViewPr>
  </p:slideViewPr>
  <p:notesTextViewPr>
    <p:cViewPr>
      <p:scale>
        <a:sx n="1" d="1"/>
        <a:sy n="1" d="1"/>
      </p:scale>
      <p:origin x="0" y="0"/>
    </p:cViewPr>
  </p:notesTextViewPr>
  <p:sorterViewPr>
    <p:cViewPr varScale="1">
      <p:scale>
        <a:sx n="1" d="1"/>
        <a:sy n="1" d="1"/>
      </p:scale>
      <p:origin x="0" y="-11328"/>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handoutMaster" Target="handoutMasters/handoutMaster1.xml"/><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8" Type="http://schemas.microsoft.com/office/2015/10/relationships/revisionInfo" Target="revisionInfo.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568821E-AEB0-E140-B573-3B26D7A31C4B}" type="datetimeFigureOut">
              <a:rPr lang="en-US" smtClean="0"/>
              <a:t>10/29/17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46D5D2C-CF05-1344-BFED-805B2294A11C}" type="slidenum">
              <a:rPr lang="en-US" smtClean="0"/>
              <a:t>‹#›</a:t>
            </a:fld>
            <a:endParaRPr lang="en-US"/>
          </a:p>
        </p:txBody>
      </p:sp>
    </p:spTree>
    <p:extLst>
      <p:ext uri="{BB962C8B-B14F-4D97-AF65-F5344CB8AC3E}">
        <p14:creationId xmlns:p14="http://schemas.microsoft.com/office/powerpoint/2010/main" val="17122889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EE9053-1B8B-D34F-A1D5-60310BF0D1E7}" type="datetimeFigureOut">
              <a:rPr lang="en-US" smtClean="0"/>
              <a:t>10/29/17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114E64-047E-3647-B46E-10638AE4A003}" type="slidenum">
              <a:rPr lang="en-US" smtClean="0"/>
              <a:t>‹#›</a:t>
            </a:fld>
            <a:endParaRPr lang="en-US"/>
          </a:p>
        </p:txBody>
      </p:sp>
    </p:spTree>
    <p:extLst>
      <p:ext uri="{BB962C8B-B14F-4D97-AF65-F5344CB8AC3E}">
        <p14:creationId xmlns:p14="http://schemas.microsoft.com/office/powerpoint/2010/main" val="7155660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 Id="rId3" Type="http://schemas.openxmlformats.org/officeDocument/2006/relationships/hyperlink" Target="https://en.wikipedia.org/wiki/Quad_(unit)"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114E64-047E-3647-B46E-10638AE4A003}" type="slidenum">
              <a:rPr lang="en-US" smtClean="0"/>
              <a:t>1</a:t>
            </a:fld>
            <a:endParaRPr lang="en-US"/>
          </a:p>
        </p:txBody>
      </p:sp>
    </p:spTree>
    <p:extLst>
      <p:ext uri="{BB962C8B-B14F-4D97-AF65-F5344CB8AC3E}">
        <p14:creationId xmlns:p14="http://schemas.microsoft.com/office/powerpoint/2010/main" val="19000554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Green is projection, "what if" scenarios</a:t>
            </a: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Blue is model variability</a:t>
            </a: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Deep uncertainty from internal variability and RCPs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1"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Fig 1 (Top left): </a:t>
            </a:r>
            <a:r>
              <a:rPr lang="en-US" b="0" baseline="0" dirty="0" smtClean="0"/>
              <a:t>Climate predictions at different time scales. A schematic representation of the relative importance of initial conditions and external </a:t>
            </a:r>
            <a:r>
              <a:rPr lang="en-US" b="0" baseline="0" dirty="0" err="1" smtClean="0"/>
              <a:t>forcings</a:t>
            </a:r>
            <a:r>
              <a:rPr lang="en-US" b="0" baseline="0" dirty="0" smtClean="0"/>
              <a:t> for climate projections. Annual to decadal predictions occupy the middle ground between the two</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Fig 2 (Bottom Left): </a:t>
            </a:r>
            <a:r>
              <a:rPr lang="en-US" dirty="0" smtClean="0"/>
              <a:t>The fraction of variance explained by each source of uncertainty for (a) global mean decadal and annual mean temperature, (b) European (30°N to 75°N, 10°W to 40°E) decadal mean boreal winter (December to February) temperature, (c) East Asian (5°N to 45°N, 67.5°E to 130°E) decadal mean (June to August) precipitation and (d) European decadal mean winter precipitation</a:t>
            </a:r>
            <a:endParaRPr lang="en-US" b="1"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Fig 3 (Right): </a:t>
            </a:r>
            <a:r>
              <a:rPr lang="en-US" dirty="0" smtClean="0"/>
              <a:t>Sources of uncertainty in climate projections as a function of lead time based on an analysis of CMIP5 results. Projections of global mean decadal surface air temperature to 2100 together with a quantification of the uncertainty arising from internal variability (orange), model spread (blue) and RCP scenario spread (green).</a:t>
            </a:r>
            <a:endParaRPr lang="en-US" b="1" baseline="0" dirty="0"/>
          </a:p>
        </p:txBody>
      </p:sp>
      <p:sp>
        <p:nvSpPr>
          <p:cNvPr id="4" name="Slide Number Placeholder 3"/>
          <p:cNvSpPr>
            <a:spLocks noGrp="1"/>
          </p:cNvSpPr>
          <p:nvPr>
            <p:ph type="sldNum" sz="quarter" idx="10"/>
          </p:nvPr>
        </p:nvSpPr>
        <p:spPr/>
        <p:txBody>
          <a:bodyPr/>
          <a:lstStyle/>
          <a:p>
            <a:fld id="{6197DAD2-A3FF-D04F-B49B-7FDA9F2302CD}"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2444191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First time we are getting large ensemble runs (NCAR)</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Fig 1 (Left): </a:t>
            </a:r>
            <a:r>
              <a:rPr lang="en-US" dirty="0" smtClean="0"/>
              <a:t>Uncertainty in projection of change in temperature and precipitation. Projections of global mean surface air temperature (left) and precipitation (right), relative to 1961-1990, for decadal annual (top) and seasonal means (DJF [middle] and JJA [bottom]) from 30 initial conditions (orange) and 30 CMIP5 models (blue). Each individual thin line represents one realization of future climate, and the thick lines represent MICE (orange) and MME (blue) means. Projections from the common model (CESM-CAM5) are shown in green.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Fig 2 (Right): </a:t>
            </a:r>
            <a:r>
              <a:rPr lang="en-US" dirty="0" smtClean="0"/>
              <a:t>Relative dominance of different sources of uncertainty. The fraction of variance explained by model response variability (blue) and climate internal variability (orange) for decadal JJA mean temperature (top two rows) and precipitation (bottom two rows) at multiple 11 spatial aggregations (Global, Global Land, NHEX, Tropics, North America, and United States) and a few selected cities (Phoenix, Seattle, New York, and </a:t>
            </a:r>
            <a:r>
              <a:rPr lang="en-US" dirty="0" err="1" smtClean="0"/>
              <a:t>Mazatlan</a:t>
            </a:r>
            <a:r>
              <a:rPr lang="en-US" dirty="0" smtClean="0"/>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smtClean="0"/>
              <a:t>https://</a:t>
            </a:r>
            <a:r>
              <a:rPr lang="en-US" b="0" baseline="0" dirty="0" err="1" smtClean="0"/>
              <a:t>arxiv.org</a:t>
            </a:r>
            <a:r>
              <a:rPr lang="en-US" b="0" baseline="0" dirty="0" smtClean="0"/>
              <a:t>/pdf/1601.04730.pdf</a:t>
            </a:r>
            <a:endParaRPr lang="en-US"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97DAD2-A3FF-D04F-B49B-7FDA9F2302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73304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sz="1200" b="0" i="0" kern="1200" dirty="0" smtClean="0">
                <a:solidFill>
                  <a:schemeClr val="tx1"/>
                </a:solidFill>
                <a:effectLst/>
                <a:latin typeface="+mn-lt"/>
                <a:ea typeface="+mn-ea"/>
                <a:cs typeface="+mn-cs"/>
              </a:rPr>
              <a:t>Real world</a:t>
            </a:r>
            <a:r>
              <a:rPr lang="en-US" sz="1200" b="0" i="0" kern="1200" baseline="0" dirty="0" smtClean="0">
                <a:solidFill>
                  <a:schemeClr val="tx1"/>
                </a:solidFill>
                <a:effectLst/>
                <a:latin typeface="+mn-lt"/>
                <a:ea typeface="+mn-ea"/>
                <a:cs typeface="+mn-cs"/>
              </a:rPr>
              <a:t> examples. Same process, different models. </a:t>
            </a:r>
            <a:endParaRPr lang="en-US" sz="1200" b="0" i="0" kern="1200" baseline="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mj-lt"/>
              <a:buNone/>
              <a:tabLst/>
              <a:defRPr/>
            </a:pPr>
            <a:endParaRPr lang="en-US" sz="1200" b="0" i="0" kern="1200" baseline="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sz="1200" b="0" i="0" kern="1200" baseline="0" dirty="0" smtClean="0">
                <a:solidFill>
                  <a:schemeClr val="tx1"/>
                </a:solidFill>
                <a:effectLst/>
                <a:latin typeface="+mn-lt"/>
                <a:ea typeface="+mn-ea"/>
                <a:cs typeface="+mn-cs"/>
              </a:rPr>
              <a:t>Captures </a:t>
            </a:r>
            <a:r>
              <a:rPr lang="en-US" sz="1200" b="0" i="0" kern="1200" baseline="0" dirty="0" smtClean="0">
                <a:solidFill>
                  <a:schemeClr val="tx1"/>
                </a:solidFill>
                <a:effectLst/>
                <a:latin typeface="+mn-lt"/>
                <a:ea typeface="+mn-ea"/>
                <a:cs typeface="+mn-cs"/>
              </a:rPr>
              <a:t>our lack of understanding because basic physics are still the same (fluid dynamics). </a:t>
            </a:r>
          </a:p>
          <a:p>
            <a:pPr marL="0" marR="0" lvl="0" indent="0" algn="l" defTabSz="457200" rtl="0" eaLnBrk="1" fontAlgn="auto" latinLnBrk="0" hangingPunct="1">
              <a:lnSpc>
                <a:spcPct val="100000"/>
              </a:lnSpc>
              <a:spcBef>
                <a:spcPts val="0"/>
              </a:spcBef>
              <a:spcAft>
                <a:spcPts val="0"/>
              </a:spcAft>
              <a:buClrTx/>
              <a:buSzTx/>
              <a:buFont typeface="+mj-lt"/>
              <a:buNone/>
              <a:tabLst/>
              <a:defRPr/>
            </a:pPr>
            <a:endParaRPr lang="en-US" sz="1200" b="0" i="0" kern="1200" baseline="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sz="1200" b="0" i="0" kern="1200" baseline="0" dirty="0" smtClean="0">
                <a:solidFill>
                  <a:schemeClr val="tx1"/>
                </a:solidFill>
                <a:effectLst/>
                <a:latin typeface="+mn-lt"/>
                <a:ea typeface="+mn-ea"/>
                <a:cs typeface="+mn-cs"/>
              </a:rPr>
              <a:t>Initial conditions represent internal variability. Clear example of the context of non-stationarity and some variability both because of lack of understanding and extreme sensitivity</a:t>
            </a:r>
          </a:p>
          <a:p>
            <a:pPr marL="0" marR="0" lvl="0" indent="0" algn="l" defTabSz="457200" rtl="0" eaLnBrk="1" fontAlgn="auto" latinLnBrk="0" hangingPunct="1">
              <a:lnSpc>
                <a:spcPct val="100000"/>
              </a:lnSpc>
              <a:spcBef>
                <a:spcPts val="0"/>
              </a:spcBef>
              <a:spcAft>
                <a:spcPts val="0"/>
              </a:spcAft>
              <a:buClrTx/>
              <a:buSzTx/>
              <a:buFont typeface="+mj-lt"/>
              <a:buNone/>
              <a:tabLst/>
              <a:defRPr/>
            </a:pPr>
            <a:endParaRPr lang="en-US" sz="1200" b="0" i="0" kern="1200" baseline="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sz="1200" b="0" i="0" kern="1200" baseline="0" dirty="0" smtClean="0">
                <a:solidFill>
                  <a:schemeClr val="tx1"/>
                </a:solidFill>
                <a:effectLst/>
                <a:latin typeface="+mn-lt"/>
                <a:ea typeface="+mn-ea"/>
                <a:cs typeface="+mn-cs"/>
              </a:rPr>
              <a:t>Mean can give an idea but also inconsistent: mutes out all changes on either side</a:t>
            </a:r>
            <a:endParaRPr lang="en-US" sz="1200" b="0" i="0"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mj-lt"/>
              <a:buNone/>
              <a:tabLst/>
              <a:defRPr/>
            </a:pPr>
            <a:endParaRPr lang="en-US" sz="1200" b="0" i="0"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sz="1200" b="0" i="0" kern="1200" dirty="0" smtClean="0">
                <a:solidFill>
                  <a:schemeClr val="tx1"/>
                </a:solidFill>
                <a:effectLst/>
                <a:latin typeface="+mn-lt"/>
                <a:ea typeface="+mn-ea"/>
                <a:cs typeface="+mn-cs"/>
              </a:rPr>
              <a:t>Spatial patterns of changes in freshwater availability (mm/year) in the 2030s (2028 to 2032), relative to the 2010s (2008 to 2012), from an ensemble of three Coupled Model </a:t>
            </a:r>
            <a:r>
              <a:rPr lang="en-US" sz="1200" b="0" i="0" kern="1200" dirty="0" err="1" smtClean="0">
                <a:solidFill>
                  <a:schemeClr val="tx1"/>
                </a:solidFill>
                <a:effectLst/>
                <a:latin typeface="+mn-lt"/>
                <a:ea typeface="+mn-ea"/>
                <a:cs typeface="+mn-cs"/>
              </a:rPr>
              <a:t>Intercomparison</a:t>
            </a:r>
            <a:r>
              <a:rPr lang="en-US" sz="1200" b="0" i="0" kern="1200" dirty="0" smtClean="0">
                <a:solidFill>
                  <a:schemeClr val="tx1"/>
                </a:solidFill>
                <a:effectLst/>
                <a:latin typeface="+mn-lt"/>
                <a:ea typeface="+mn-ea"/>
                <a:cs typeface="+mn-cs"/>
              </a:rPr>
              <a:t> Project Phase 5 (CMIP5) climate models (the first three columns from left to right: CCSM4, GISS-E2H, and MIROC5) and two initial conditions (top and middle rows) under an representative concentration pathway (RCP8.5) emissions scenario over the contiguous US. The top and middle rows of the fourth column show the three-model ensemble means for the two initial conditions; the bottom rows of the first three columns show the two-member initial condition ensemble means corresponding to the three models. The bottom-right figure shows the overall mean of initial and model ensembles. The four most populous cities-New York, Chicago, Houston, and Los Angeles-are shown in a solid-colored circle (blue, red, white, and pink, respectively). The boundaries of the river forecast centers and the states within the continental US are shown as solid lines in deep blue and black. Darker shades of green followed by blue on the right of the scale show wetter conditions, while yellow, orange, and brown on the left show drier conditions.</a:t>
            </a: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97DAD2-A3FF-D04F-B49B-7FDA9F2302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5088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baseline="0" dirty="0" smtClean="0"/>
              <a:t>Mention </a:t>
            </a:r>
            <a:r>
              <a:rPr lang="en-US" sz="1200" b="1" baseline="0" dirty="0" smtClean="0"/>
              <a:t>co-author </a:t>
            </a:r>
            <a:r>
              <a:rPr lang="en-US" sz="1200" b="1" baseline="0" dirty="0" smtClean="0"/>
              <a:t>(</a:t>
            </a:r>
            <a:r>
              <a:rPr lang="en-US" sz="1200" b="1" baseline="0" dirty="0" err="1" smtClean="0"/>
              <a:t>Snigdhansu</a:t>
            </a:r>
            <a:r>
              <a:rPr lang="en-US" sz="1200" b="1" baseline="0" dirty="0" smtClean="0"/>
              <a:t> Chatterjee) for </a:t>
            </a:r>
            <a:r>
              <a:rPr lang="en-US" sz="1200" b="1" baseline="0" dirty="0" smtClean="0"/>
              <a:t>statistical questions</a:t>
            </a:r>
            <a:endParaRPr lang="en-US" sz="1200" b="1" dirty="0" smtClean="0"/>
          </a:p>
          <a:p>
            <a:endParaRPr lang="en-US" sz="1200" b="1" dirty="0" smtClean="0"/>
          </a:p>
          <a:p>
            <a:r>
              <a:rPr lang="en-US" sz="1200" b="1" dirty="0" smtClean="0"/>
              <a:t>Fig</a:t>
            </a:r>
            <a:r>
              <a:rPr lang="en-US" sz="1200" b="1" baseline="0" dirty="0" smtClean="0"/>
              <a:t> 1 (Top left): </a:t>
            </a:r>
            <a:r>
              <a:rPr lang="en-US" sz="1200" b="0" i="0" kern="1200" dirty="0" smtClean="0">
                <a:solidFill>
                  <a:schemeClr val="tx1"/>
                </a:solidFill>
                <a:effectLst/>
                <a:latin typeface="+mn-lt"/>
                <a:ea typeface="+mn-ea"/>
                <a:cs typeface="+mn-cs"/>
              </a:rPr>
              <a:t>The outer panel (a) shows how increases strictly in the location parameters for either tail would impact the distribution of extremes, and similarly panels (b) and (c) show the same for scale and shape parameters. Changes in location parameters correspond to shifts in typical or average extreme events, scale to changes in the width of the distribution of extremes, and shape to the behavior of the uppermost extremes. Baseline GEV distributions are shown in black and shifted distributions are shown in blue and red for simulated seasonal minima and maxima statistics, respectively. The SI gives details on the construction of the 6 side graphs, which are built with randomly simulated data from GEV models.</a:t>
            </a:r>
            <a:endParaRPr lang="en-US" sz="1200" b="1" dirty="0" smtClean="0"/>
          </a:p>
          <a:p>
            <a:endParaRPr lang="en-US" sz="1200" b="1" dirty="0" smtClean="0"/>
          </a:p>
          <a:p>
            <a:r>
              <a:rPr lang="en-US" sz="1200" b="1" dirty="0" smtClean="0"/>
              <a:t>Fig</a:t>
            </a:r>
            <a:r>
              <a:rPr lang="en-US" sz="1200" b="1" baseline="0" dirty="0" smtClean="0"/>
              <a:t> 2 (Bottom right): </a:t>
            </a:r>
            <a:r>
              <a:rPr lang="en-US" sz="1200" b="0" baseline="0" dirty="0" err="1" smtClean="0"/>
              <a:t>Clausius-Clapeyron</a:t>
            </a:r>
            <a:r>
              <a:rPr lang="en-US" sz="1200" b="0" baseline="0" dirty="0" smtClean="0"/>
              <a:t> scaling of precipitation extremes (a) watersheds in the Upper Mississippi Region of Continental YSGS; (b) each point is a natural log transformed monthly precipitation maximum (Y-axis) and the corresponding same day average surface temperature (X-axis) from Februaries of 1975-1999. Black dots are observations, and black shading represents 95 percent regression confidence bounds for the fit between temperature and precipitation. The opaque black shading represents 95% prediction intervals. Colorful dots represent the same statistics from 15 CMIP5 GCMs, and corresponding colored lines are their respective regression fits. (c) The same but for July</a:t>
            </a:r>
            <a:endParaRPr lang="en-US" sz="1200" b="1" dirty="0" smtClean="0"/>
          </a:p>
          <a:p>
            <a:endParaRPr lang="en-US" dirty="0" smtClean="0"/>
          </a:p>
          <a:p>
            <a:pPr marL="228600" marR="0" lvl="0" indent="-228600" algn="l" defTabSz="4572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97DAD2-A3FF-D04F-B49B-7FDA9F2302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90794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4572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97DAD2-A3FF-D04F-B49B-7FDA9F2302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13529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114E64-047E-3647-B46E-10638AE4A003}" type="slidenum">
              <a:rPr lang="en-US" smtClean="0"/>
              <a:t>15</a:t>
            </a:fld>
            <a:endParaRPr lang="en-US"/>
          </a:p>
        </p:txBody>
      </p:sp>
    </p:spTree>
    <p:extLst>
      <p:ext uri="{BB962C8B-B14F-4D97-AF65-F5344CB8AC3E}">
        <p14:creationId xmlns:p14="http://schemas.microsoft.com/office/powerpoint/2010/main" val="1811083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b="1" dirty="0" smtClean="0"/>
              <a:t>Fig 1 (Top left): </a:t>
            </a:r>
            <a:r>
              <a:rPr lang="en-US" sz="1200" b="0" i="0" kern="1200" dirty="0" smtClean="0">
                <a:solidFill>
                  <a:schemeClr val="tx1"/>
                </a:solidFill>
                <a:effectLst/>
                <a:latin typeface="+mn-lt"/>
                <a:ea typeface="+mn-ea"/>
                <a:cs typeface="+mn-cs"/>
              </a:rPr>
              <a:t>Numbers</a:t>
            </a:r>
            <a:r>
              <a:rPr lang="en-US" sz="1200" b="0" i="0" kern="1200" baseline="0" dirty="0" smtClean="0">
                <a:solidFill>
                  <a:schemeClr val="tx1"/>
                </a:solidFill>
                <a:effectLst/>
                <a:latin typeface="+mn-lt"/>
                <a:ea typeface="+mn-ea"/>
                <a:cs typeface="+mn-cs"/>
              </a:rPr>
              <a:t> in </a:t>
            </a:r>
            <a:r>
              <a:rPr lang="en-US" sz="1200" b="0" i="0" kern="1200" dirty="0" smtClean="0">
                <a:solidFill>
                  <a:schemeClr val="tx1"/>
                </a:solidFill>
                <a:effectLst/>
                <a:latin typeface="+mn-lt"/>
                <a:ea typeface="+mn-ea"/>
                <a:cs typeface="+mn-cs"/>
              </a:rPr>
              <a:t>red (blue) show frequency</a:t>
            </a:r>
            <a:r>
              <a:rPr lang="en-US" sz="1200" b="0" i="0" kern="1200" baseline="0" dirty="0" smtClean="0">
                <a:solidFill>
                  <a:schemeClr val="tx1"/>
                </a:solidFill>
                <a:effectLst/>
                <a:latin typeface="+mn-lt"/>
                <a:ea typeface="+mn-ea"/>
                <a:cs typeface="+mn-cs"/>
              </a:rPr>
              <a:t> of hot days (above 95</a:t>
            </a:r>
            <a:r>
              <a:rPr lang="en-US" sz="1200" b="0" i="0" kern="1200" baseline="30000" dirty="0" smtClean="0">
                <a:solidFill>
                  <a:schemeClr val="tx1"/>
                </a:solidFill>
                <a:effectLst/>
                <a:latin typeface="+mn-lt"/>
                <a:ea typeface="+mn-ea"/>
                <a:cs typeface="+mn-cs"/>
              </a:rPr>
              <a:t>th</a:t>
            </a:r>
            <a:r>
              <a:rPr lang="en-US" sz="1200" b="0" i="0" kern="1200" baseline="0" dirty="0" smtClean="0">
                <a:solidFill>
                  <a:schemeClr val="tx1"/>
                </a:solidFill>
                <a:effectLst/>
                <a:latin typeface="+mn-lt"/>
                <a:ea typeface="+mn-ea"/>
                <a:cs typeface="+mn-cs"/>
              </a:rPr>
              <a:t> percentile) in </a:t>
            </a:r>
            <a:r>
              <a:rPr lang="en-US" sz="1200" b="0" i="0" kern="1200" dirty="0" smtClean="0">
                <a:solidFill>
                  <a:schemeClr val="tx1"/>
                </a:solidFill>
                <a:effectLst/>
                <a:latin typeface="+mn-lt"/>
                <a:ea typeface="+mn-ea"/>
                <a:cs typeface="+mn-cs"/>
              </a:rPr>
              <a:t>urban/non-urban areas with positive (negative) changes while numbers in parenthesis show number of urban/non-urban areas with significant changes.</a:t>
            </a:r>
            <a:endParaRPr lang="en-US" b="1" dirty="0" smtClean="0"/>
          </a:p>
          <a:p>
            <a:pPr marL="0" marR="0" lvl="0" indent="0" algn="l" defTabSz="457200" rtl="0" eaLnBrk="1" fontAlgn="auto" latinLnBrk="0" hangingPunct="1">
              <a:lnSpc>
                <a:spcPct val="100000"/>
              </a:lnSpc>
              <a:spcBef>
                <a:spcPts val="0"/>
              </a:spcBef>
              <a:spcAft>
                <a:spcPts val="0"/>
              </a:spcAft>
              <a:buClrTx/>
              <a:buSzTx/>
              <a:buFont typeface="+mj-lt"/>
              <a:buNone/>
              <a:tabLst/>
              <a:defRPr/>
            </a:pPr>
            <a:endParaRPr lang="en-US" b="1" dirty="0" smtClean="0"/>
          </a:p>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b="1" dirty="0" smtClean="0"/>
              <a:t>Fig 2 (Top Right) </a:t>
            </a:r>
            <a:r>
              <a:rPr lang="en-US" dirty="0" smtClean="0"/>
              <a:t>Complex network representation of (Left) Boston’s subway system with 121 nodes and 124 links and (Right) power distribution network with 121 nodes and 184 links. Unidirectional arrows connecting the two systems are an illustrative representation of the dependence of the transportation system on the power distribution system</a:t>
            </a:r>
          </a:p>
          <a:p>
            <a:pPr marL="0" marR="0" lvl="0" indent="0" algn="l" defTabSz="457200" rtl="0" eaLnBrk="1" fontAlgn="auto" latinLnBrk="0" hangingPunct="1">
              <a:lnSpc>
                <a:spcPct val="100000"/>
              </a:lnSpc>
              <a:spcBef>
                <a:spcPts val="0"/>
              </a:spcBef>
              <a:spcAft>
                <a:spcPts val="0"/>
              </a:spcAft>
              <a:buClrTx/>
              <a:buSzTx/>
              <a:buFont typeface="+mj-lt"/>
              <a:buNone/>
              <a:tabLst/>
              <a:defRPr/>
            </a:pPr>
            <a:endParaRPr lang="en-US" baseline="0" dirty="0" smtClean="0"/>
          </a:p>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b="1" baseline="0" dirty="0" smtClean="0"/>
              <a:t>Fig 3 (Bottom left): </a:t>
            </a:r>
            <a:r>
              <a:rPr lang="en-US" sz="1200" b="0" i="0" kern="1200" dirty="0" smtClean="0">
                <a:solidFill>
                  <a:schemeClr val="tx1"/>
                </a:solidFill>
                <a:effectLst/>
                <a:latin typeface="+mn-lt"/>
                <a:ea typeface="+mn-ea"/>
                <a:cs typeface="+mn-cs"/>
              </a:rPr>
              <a:t>Aqua MODIS mean ocean chlorophyll </a:t>
            </a:r>
            <a:r>
              <a:rPr lang="en-US" sz="1200" b="0" i="1" kern="1200" dirty="0" smtClean="0">
                <a:solidFill>
                  <a:schemeClr val="tx1"/>
                </a:solidFill>
                <a:effectLst/>
                <a:latin typeface="+mn-lt"/>
                <a:ea typeface="+mn-ea"/>
                <a:cs typeface="+mn-cs"/>
              </a:rPr>
              <a:t>a</a:t>
            </a:r>
            <a:r>
              <a:rPr lang="en-US" sz="1200" b="0" i="0" kern="1200" dirty="0" smtClean="0">
                <a:solidFill>
                  <a:schemeClr val="tx1"/>
                </a:solidFill>
                <a:effectLst/>
                <a:latin typeface="+mn-lt"/>
                <a:ea typeface="+mn-ea"/>
                <a:cs typeface="+mn-cs"/>
              </a:rPr>
              <a:t> concentrations for 2002–2013 (</a:t>
            </a:r>
            <a:r>
              <a:rPr lang="en-US" sz="1200" b="0" i="0" kern="1200" dirty="0" err="1" smtClean="0">
                <a:solidFill>
                  <a:schemeClr val="tx1"/>
                </a:solidFill>
                <a:effectLst/>
                <a:latin typeface="+mn-lt"/>
                <a:ea typeface="+mn-ea"/>
                <a:cs typeface="+mn-cs"/>
              </a:rPr>
              <a:t>colour</a:t>
            </a:r>
            <a:r>
              <a:rPr lang="en-US" sz="1200" b="0" i="0" kern="1200" dirty="0" smtClean="0">
                <a:solidFill>
                  <a:schemeClr val="tx1"/>
                </a:solidFill>
                <a:effectLst/>
                <a:latin typeface="+mn-lt"/>
                <a:ea typeface="+mn-ea"/>
                <a:cs typeface="+mn-cs"/>
              </a:rPr>
              <a:t> scale; EBUS regions outlined with rectangular boxes) and mean </a:t>
            </a:r>
            <a:r>
              <a:rPr lang="en-US" sz="1200" b="0" i="0" kern="1200" dirty="0" err="1" smtClean="0">
                <a:solidFill>
                  <a:schemeClr val="tx1"/>
                </a:solidFill>
                <a:effectLst/>
                <a:latin typeface="+mn-lt"/>
                <a:ea typeface="+mn-ea"/>
                <a:cs typeface="+mn-cs"/>
              </a:rPr>
              <a:t>QuikSCAT</a:t>
            </a:r>
            <a:r>
              <a:rPr lang="en-US" sz="1200" b="0" i="0" kern="1200" dirty="0" smtClean="0">
                <a:solidFill>
                  <a:schemeClr val="tx1"/>
                </a:solidFill>
                <a:effectLst/>
                <a:latin typeface="+mn-lt"/>
                <a:ea typeface="+mn-ea"/>
                <a:cs typeface="+mn-cs"/>
              </a:rPr>
              <a:t> ocean surface vector winds for 1999–2009 (white arrows).</a:t>
            </a:r>
            <a:endParaRPr lang="en-US" b="1" baseline="0" dirty="0" smtClean="0"/>
          </a:p>
          <a:p>
            <a:pPr marL="0" marR="0" lvl="0" indent="0" algn="l" defTabSz="457200" rtl="0" eaLnBrk="1" fontAlgn="auto" latinLnBrk="0" hangingPunct="1">
              <a:lnSpc>
                <a:spcPct val="100000"/>
              </a:lnSpc>
              <a:spcBef>
                <a:spcPts val="0"/>
              </a:spcBef>
              <a:spcAft>
                <a:spcPts val="0"/>
              </a:spcAft>
              <a:buClrTx/>
              <a:buSzTx/>
              <a:buFont typeface="+mj-lt"/>
              <a:buNone/>
              <a:tabLst/>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97DAD2-A3FF-D04F-B49B-7FDA9F2302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75880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Fig 4 (Bottom Right): </a:t>
            </a:r>
            <a:r>
              <a:rPr lang="en-US" b="0" baseline="0" dirty="0" smtClean="0"/>
              <a:t>Bipartite network of pollinator and plant network that can create a projection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smtClean="0"/>
              <a:t>System response measured as:</a:t>
            </a:r>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smtClean="0"/>
              <a:t>• Number of secondary extinction upon removal of the node</a:t>
            </a:r>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smtClean="0"/>
              <a:t>Secondary extinctions: triggered by the primary extinction of a key species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smtClean="0"/>
              <a:t>Identifying Keystones: Restoring species first that result in disproportionate gain in biodiversity.</a:t>
            </a:r>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smtClean="0"/>
              <a:t>Reintroduction of keystone species is accompanied by restoration of interactions required by keystone species to survive.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smtClean="0"/>
              <a:t>Species are prioritized for restoration on the basis of:• # species interactions• Species </a:t>
            </a:r>
            <a:r>
              <a:rPr lang="en-US" b="0" baseline="0" dirty="0" err="1" smtClean="0"/>
              <a:t>nestedness</a:t>
            </a:r>
            <a:r>
              <a:rPr lang="en-US" b="0" baseline="0" dirty="0" smtClean="0"/>
              <a:t> (</a:t>
            </a:r>
            <a:r>
              <a:rPr lang="en-US" sz="1200" b="0" i="0" kern="1200" dirty="0" smtClean="0">
                <a:solidFill>
                  <a:schemeClr val="tx1"/>
                </a:solidFill>
                <a:effectLst/>
                <a:latin typeface="+mn-lt"/>
                <a:ea typeface="+mn-ea"/>
                <a:cs typeface="+mn-cs"/>
              </a:rPr>
              <a:t>describing the interactions between species)</a:t>
            </a:r>
            <a:r>
              <a:rPr lang="en-US" b="0" baseline="0" dirty="0" smtClean="0"/>
              <a:t>• Species </a:t>
            </a:r>
            <a:r>
              <a:rPr lang="en-US" b="0" baseline="0" dirty="0" err="1" smtClean="0"/>
              <a:t>betweenness</a:t>
            </a:r>
            <a:endParaRPr lang="en-US" b="0" baseline="0" dirty="0"/>
          </a:p>
        </p:txBody>
      </p:sp>
      <p:sp>
        <p:nvSpPr>
          <p:cNvPr id="4" name="Slide Number Placeholder 3"/>
          <p:cNvSpPr>
            <a:spLocks noGrp="1"/>
          </p:cNvSpPr>
          <p:nvPr>
            <p:ph type="sldNum" sz="quarter" idx="10"/>
          </p:nvPr>
        </p:nvSpPr>
        <p:spPr/>
        <p:txBody>
          <a:bodyPr/>
          <a:lstStyle/>
          <a:p>
            <a:fld id="{6197DAD2-A3FF-D04F-B49B-7FDA9F2302CD}"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2812714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Work has happened in silos. This uses both to guide and inform each other.</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Some concepts built jointly</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Fig 1 (Top): </a:t>
            </a:r>
            <a:r>
              <a:rPr lang="en-US" b="0" baseline="0" dirty="0" smtClean="0"/>
              <a:t>Physics-guided data mining for statistical downscaling. In the context of precipitation, the rainfall types can broadly be classified as a) Convective b) </a:t>
            </a:r>
            <a:r>
              <a:rPr lang="en-US" b="0" baseline="0" dirty="0" err="1" smtClean="0"/>
              <a:t>Statiform</a:t>
            </a:r>
            <a:r>
              <a:rPr lang="en-US" b="0" baseline="0" dirty="0" smtClean="0"/>
              <a:t>; and c) Mixed form of the two. The indicator variables governing these processes may be used as a “gating function” to assign conditional probability of occurrence to the processes. These indicator variable may or may not form the subset of candidate predicators. The role of these variables is solely to assign the likelihood to all possible weather types. i.e. A possible solution framework with the inclusion of statistical transfer function from air temperature to precipitation extremes in the Bayesian framework which, in-turn, assigns the weight to GCMs based on three components: (a) skill based on past observation (b) consensus; and (c) skill in modelling physical processes and ancillary variables.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Fig 2 (Bottom Left): </a:t>
            </a:r>
            <a:r>
              <a:rPr lang="en-US" baseline="0" dirty="0" smtClean="0"/>
              <a:t>Gartner hype cycle: machine learning is at the peak of the cycle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Fig 3 (Bottom Right): </a:t>
            </a:r>
            <a:r>
              <a:rPr lang="en-US" b="0" baseline="0" dirty="0" smtClean="0"/>
              <a:t>This figure demonstrates that the C-C best serves as the guiding principle for this type of research, reinforcing the notion that other mechanisms that are less well understood may dominate in some regions and seasons. Opportunities exist to gauge the reliability of GCMs by measuring their ability to replicate the regional properties of an observational temperature-precipitation extremes relationship. This represents a prime example of where data-driven methods can be guided by our current understanding of physics. </a:t>
            </a:r>
            <a:endParaRPr lang="en-US"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97DAD2-A3FF-D04F-B49B-7FDA9F2302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14086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b="1" dirty="0" smtClean="0"/>
              <a:t>Other theme: start</a:t>
            </a:r>
            <a:r>
              <a:rPr lang="en-US" b="1" baseline="0" dirty="0" smtClean="0"/>
              <a:t> with large datasets but looking for unusual data</a:t>
            </a:r>
          </a:p>
          <a:p>
            <a:pPr marL="0" marR="0" lvl="0" indent="0" algn="l" defTabSz="457200" rtl="0" eaLnBrk="1" fontAlgn="auto" latinLnBrk="0" hangingPunct="1">
              <a:lnSpc>
                <a:spcPct val="100000"/>
              </a:lnSpc>
              <a:spcBef>
                <a:spcPts val="0"/>
              </a:spcBef>
              <a:spcAft>
                <a:spcPts val="0"/>
              </a:spcAft>
              <a:buClrTx/>
              <a:buSzTx/>
              <a:buFont typeface="+mj-lt"/>
              <a:buNone/>
              <a:tabLst/>
              <a:defRPr/>
            </a:pPr>
            <a:endParaRPr lang="en-US" b="1" baseline="0" dirty="0" smtClean="0"/>
          </a:p>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b="1" baseline="0" dirty="0" smtClean="0"/>
              <a:t>Cite the transportation paper</a:t>
            </a:r>
            <a:endParaRPr lang="en-US" b="1" dirty="0" smtClean="0"/>
          </a:p>
          <a:p>
            <a:pPr marL="0" marR="0" lvl="0" indent="0" algn="l" defTabSz="457200" rtl="0" eaLnBrk="1" fontAlgn="auto" latinLnBrk="0" hangingPunct="1">
              <a:lnSpc>
                <a:spcPct val="100000"/>
              </a:lnSpc>
              <a:spcBef>
                <a:spcPts val="0"/>
              </a:spcBef>
              <a:spcAft>
                <a:spcPts val="0"/>
              </a:spcAft>
              <a:buClrTx/>
              <a:buSzTx/>
              <a:buFont typeface="+mj-lt"/>
              <a:buNone/>
              <a:tabLst/>
              <a:defRPr/>
            </a:pPr>
            <a:endParaRPr lang="en-US" b="1" dirty="0" smtClean="0"/>
          </a:p>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b="1" dirty="0" smtClean="0"/>
              <a:t>Fig 1) </a:t>
            </a:r>
            <a:r>
              <a:rPr lang="en-US" dirty="0" smtClean="0"/>
              <a:t>Statistical downscaling is complementary to dynamical downscaling and usually requires significantly fewer computational resources. </a:t>
            </a:r>
            <a:r>
              <a:rPr lang="en-US" b="1" dirty="0" smtClean="0"/>
              <a:t>Here we perform statistical downscaling by relating fine resolution rainfall observations with a large set of climate model-simulated variables and using the relation first to validate on unseen data and then for precise projections in the future.</a:t>
            </a:r>
            <a:r>
              <a:rPr lang="en-US" dirty="0" smtClean="0"/>
              <a:t> The results show how an ensemble of five runs of the Canadian Centre for Climate Modelling and Analysis (CCCMA) Coupled Global Climate Model 3.1 (CGCM3.1). T47 GCM is validated for 20th century simulations, and then applied to the Special Report on Emissions Scenarios (SRES) A2 scenario for 2070–2099 (bottom two maps in d). Geographical heterogeneity in the trends of rainfall extremes over India, shown in a recent observation-based study, is suggested after downscaling but not directly from the global model runs (Ghosh et al., 2011)</a:t>
            </a:r>
          </a:p>
          <a:p>
            <a:pPr marL="228600" marR="0" lvl="0" indent="-22860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b="1" baseline="0" dirty="0" smtClean="0"/>
              <a:t>Fig 2 (Middle top): </a:t>
            </a:r>
            <a:r>
              <a:rPr lang="en-US" sz="1200" b="0" i="0" kern="1200" dirty="0" smtClean="0">
                <a:solidFill>
                  <a:schemeClr val="tx1"/>
                </a:solidFill>
                <a:effectLst/>
                <a:latin typeface="+mn-lt"/>
                <a:ea typeface="+mn-ea"/>
                <a:cs typeface="+mn-cs"/>
              </a:rPr>
              <a:t>Observed data: correlation and tail dependence between one specific grid (marked with a cross) in the (a) Amazon basin; (b) Brazilian highlands; (c) </a:t>
            </a:r>
            <a:r>
              <a:rPr lang="en-US" sz="1200" b="0" i="0" kern="1200" dirty="0" err="1" smtClean="0">
                <a:solidFill>
                  <a:schemeClr val="tx1"/>
                </a:solidFill>
                <a:effectLst/>
                <a:latin typeface="+mn-lt"/>
                <a:ea typeface="+mn-ea"/>
                <a:cs typeface="+mn-cs"/>
              </a:rPr>
              <a:t>Mato</a:t>
            </a:r>
            <a:r>
              <a:rPr lang="en-US" sz="1200" b="0" i="0" kern="1200" dirty="0" smtClean="0">
                <a:solidFill>
                  <a:schemeClr val="tx1"/>
                </a:solidFill>
                <a:effectLst/>
                <a:latin typeface="+mn-lt"/>
                <a:ea typeface="+mn-ea"/>
                <a:cs typeface="+mn-cs"/>
              </a:rPr>
              <a:t> Grasso Plateau; Left column: correlation. Right column: tail dependence.</a:t>
            </a:r>
          </a:p>
          <a:p>
            <a:pPr marL="0" marR="0" lvl="0" indent="0" algn="l" defTabSz="457200" rtl="0" eaLnBrk="1" fontAlgn="auto" latinLnBrk="0" hangingPunct="1">
              <a:lnSpc>
                <a:spcPct val="100000"/>
              </a:lnSpc>
              <a:spcBef>
                <a:spcPts val="0"/>
              </a:spcBef>
              <a:spcAft>
                <a:spcPts val="0"/>
              </a:spcAft>
              <a:buClrTx/>
              <a:buSzTx/>
              <a:buFont typeface="+mj-lt"/>
              <a:buNone/>
              <a:tabLst/>
              <a:defRPr/>
            </a:pPr>
            <a:endParaRPr lang="en-US" sz="1200" b="0" i="0" kern="1200" baseline="0" dirty="0" smtClean="0">
              <a:solidFill>
                <a:schemeClr val="tx1"/>
              </a:solidFill>
              <a:effectLst/>
              <a:latin typeface="+mn-lt"/>
              <a:ea typeface="+mn-ea"/>
              <a:cs typeface="+mn-cs"/>
            </a:endParaRPr>
          </a:p>
          <a:p>
            <a:r>
              <a:rPr lang="en-US" sz="1200" b="1" i="0" kern="1200" baseline="0" dirty="0" smtClean="0">
                <a:solidFill>
                  <a:schemeClr val="tx1"/>
                </a:solidFill>
                <a:effectLst/>
                <a:latin typeface="+mn-lt"/>
                <a:ea typeface="+mn-ea"/>
                <a:cs typeface="+mn-cs"/>
              </a:rPr>
              <a:t>Fig 3 (Right): </a:t>
            </a:r>
            <a:r>
              <a:rPr lang="en-US" sz="1200" b="0" i="0" kern="1200" dirty="0" smtClean="0">
                <a:solidFill>
                  <a:schemeClr val="tx1"/>
                </a:solidFill>
                <a:effectLst/>
                <a:latin typeface="+mn-lt"/>
                <a:ea typeface="+mn-ea"/>
                <a:cs typeface="+mn-cs"/>
              </a:rPr>
              <a:t> The extensive experimentation using 75 simulated cases grouped into 11 scenarios indicates the potentials of the approach in detecting anomalies under various conditions.</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The different conditions investigated are:</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physical shielding of the SNM with a metal object;</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using a smaller percentage of the SNM within legitimate cargo;</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shielding of the SNM with legitimate commercial cargo;</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shielding of the SNM with legitimate NORMs of different </a:t>
            </a:r>
            <a:r>
              <a:rPr lang="en-US" sz="1200" b="0" i="0" kern="1200" dirty="0" err="1" smtClean="0">
                <a:solidFill>
                  <a:schemeClr val="tx1"/>
                </a:solidFill>
                <a:effectLst/>
                <a:latin typeface="+mn-lt"/>
                <a:ea typeface="+mn-ea"/>
                <a:cs typeface="+mn-cs"/>
              </a:rPr>
              <a:t>compositions.The</a:t>
            </a:r>
            <a:r>
              <a:rPr lang="en-US" sz="1200" b="0" i="0" kern="1200" dirty="0" smtClean="0">
                <a:solidFill>
                  <a:schemeClr val="tx1"/>
                </a:solidFill>
                <a:effectLst/>
                <a:latin typeface="+mn-lt"/>
                <a:ea typeface="+mn-ea"/>
                <a:cs typeface="+mn-cs"/>
              </a:rPr>
              <a:t> results of the various detection processes indicate that the use of gross count data alone (as it is currently being done) may not be sufficient for detecting trucks that are sources of security hazards on the highways. This supports previous conclusions in the literature that energy (spectroscopy) data are also needed for effective discrimination between SNMs and NORMs in commercial trucks. In general, concomitantly using both types of radiation data could provide more insights than separately using each of them; our approach can be used for both data types. Finally, in all considered cases, we see that our approach performs better than the mean- and total count-based methods; furthermore, the transformation of the original data to WCs significantly improves the performance of our approach.</a:t>
            </a:r>
          </a:p>
          <a:p>
            <a:pPr marL="0" marR="0" lvl="0" indent="0" algn="l" defTabSz="457200" rtl="0" eaLnBrk="1" fontAlgn="auto" latinLnBrk="0" hangingPunct="1">
              <a:lnSpc>
                <a:spcPct val="100000"/>
              </a:lnSpc>
              <a:spcBef>
                <a:spcPts val="0"/>
              </a:spcBef>
              <a:spcAft>
                <a:spcPts val="0"/>
              </a:spcAft>
              <a:buClrTx/>
              <a:buSzTx/>
              <a:buFont typeface="+mj-lt"/>
              <a:buNone/>
              <a:tabLst/>
              <a:defRPr/>
            </a:pPr>
            <a:endParaRPr lang="en-US" sz="1200" b="1" i="0" kern="1200" baseline="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mj-lt"/>
              <a:buNone/>
              <a:tabLst/>
              <a:defRPr/>
            </a:pPr>
            <a:endParaRPr lang="en-US" sz="1200" b="0" i="0" kern="1200" baseline="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sz="1200" b="1" i="0" kern="1200" baseline="0" dirty="0" smtClean="0">
                <a:solidFill>
                  <a:schemeClr val="tx1"/>
                </a:solidFill>
                <a:effectLst/>
                <a:latin typeface="+mn-lt"/>
                <a:ea typeface="+mn-ea"/>
                <a:cs typeface="+mn-cs"/>
              </a:rPr>
              <a:t>Fig 4 (bottom left): </a:t>
            </a:r>
            <a:r>
              <a:rPr lang="en-US" sz="1200" b="0" i="0" kern="1200" dirty="0" smtClean="0">
                <a:solidFill>
                  <a:schemeClr val="tx1"/>
                </a:solidFill>
                <a:effectLst/>
                <a:latin typeface="+mn-lt"/>
                <a:ea typeface="+mn-ea"/>
                <a:cs typeface="+mn-cs"/>
              </a:rPr>
              <a:t>Trends in the spatial variability of rainfall</a:t>
            </a:r>
            <a:r>
              <a:rPr lang="en-US" sz="1200" b="0" i="0" kern="1200" baseline="0" dirty="0" smtClean="0">
                <a:solidFill>
                  <a:schemeClr val="tx1"/>
                </a:solidFill>
                <a:effectLst/>
                <a:latin typeface="+mn-lt"/>
                <a:ea typeface="+mn-ea"/>
                <a:cs typeface="+mn-cs"/>
              </a:rPr>
              <a:t> extremes</a:t>
            </a:r>
            <a:r>
              <a:rPr lang="en-US" sz="1200" b="0" i="0" kern="1200" dirty="0" smtClean="0">
                <a:solidFill>
                  <a:schemeClr val="tx1"/>
                </a:solidFill>
                <a:effectLst/>
                <a:latin typeface="+mn-lt"/>
                <a:ea typeface="+mn-ea"/>
                <a:cs typeface="+mn-cs"/>
              </a:rPr>
              <a:t> based on all grids over India with 1951–2003 data for annual maximum rainfall (</a:t>
            </a:r>
            <a:r>
              <a:rPr lang="en-US" sz="1200" b="1" i="0" kern="1200" dirty="0" smtClean="0">
                <a:solidFill>
                  <a:schemeClr val="tx1"/>
                </a:solidFill>
                <a:effectLst/>
                <a:latin typeface="+mn-lt"/>
                <a:ea typeface="+mn-ea"/>
                <a:cs typeface="+mn-cs"/>
              </a:rPr>
              <a:t>a</a:t>
            </a:r>
            <a:r>
              <a:rPr lang="en-US" sz="1200" b="0" i="0" kern="1200" dirty="0" smtClean="0">
                <a:solidFill>
                  <a:schemeClr val="tx1"/>
                </a:solidFill>
                <a:effectLst/>
                <a:latin typeface="+mn-lt"/>
                <a:ea typeface="+mn-ea"/>
                <a:cs typeface="+mn-cs"/>
              </a:rPr>
              <a:t>), and 30-year (</a:t>
            </a:r>
            <a:r>
              <a:rPr lang="en-US" sz="1200" b="1" i="0" kern="1200" dirty="0" smtClean="0">
                <a:solidFill>
                  <a:schemeClr val="tx1"/>
                </a:solidFill>
                <a:effectLst/>
                <a:latin typeface="+mn-lt"/>
                <a:ea typeface="+mn-ea"/>
                <a:cs typeface="+mn-cs"/>
              </a:rPr>
              <a:t>b</a:t>
            </a:r>
            <a:r>
              <a:rPr lang="en-US" sz="1200" b="0" i="0" kern="1200" dirty="0" smtClean="0">
                <a:solidFill>
                  <a:schemeClr val="tx1"/>
                </a:solidFill>
                <a:effectLst/>
                <a:latin typeface="+mn-lt"/>
                <a:ea typeface="+mn-ea"/>
                <a:cs typeface="+mn-cs"/>
              </a:rPr>
              <a:t>) and 100-year (</a:t>
            </a:r>
            <a:r>
              <a:rPr lang="en-US" sz="1200" b="1" i="0" kern="1200" dirty="0" smtClean="0">
                <a:solidFill>
                  <a:schemeClr val="tx1"/>
                </a:solidFill>
                <a:effectLst/>
                <a:latin typeface="+mn-lt"/>
                <a:ea typeface="+mn-ea"/>
                <a:cs typeface="+mn-cs"/>
              </a:rPr>
              <a:t>c</a:t>
            </a:r>
            <a:r>
              <a:rPr lang="en-US" sz="1200" b="0" i="0" kern="1200" dirty="0" smtClean="0">
                <a:solidFill>
                  <a:schemeClr val="tx1"/>
                </a:solidFill>
                <a:effectLst/>
                <a:latin typeface="+mn-lt"/>
                <a:ea typeface="+mn-ea"/>
                <a:cs typeface="+mn-cs"/>
              </a:rPr>
              <a:t>) return levels.</a:t>
            </a:r>
            <a:endParaRPr lang="en-US" b="1" baseline="0" dirty="0"/>
          </a:p>
        </p:txBody>
      </p:sp>
      <p:sp>
        <p:nvSpPr>
          <p:cNvPr id="4" name="Slide Number Placeholder 3"/>
          <p:cNvSpPr>
            <a:spLocks noGrp="1"/>
          </p:cNvSpPr>
          <p:nvPr>
            <p:ph type="sldNum" sz="quarter" idx="10"/>
          </p:nvPr>
        </p:nvSpPr>
        <p:spPr/>
        <p:txBody>
          <a:bodyPr/>
          <a:lstStyle/>
          <a:p>
            <a:fld id="{6197DAD2-A3FF-D04F-B49B-7FDA9F2302CD}"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614005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4572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97DAD2-A3FF-D04F-B49B-7FDA9F2302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34832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sz="1200" b="1" i="0" kern="1200" dirty="0" smtClean="0">
                <a:solidFill>
                  <a:schemeClr val="tx1"/>
                </a:solidFill>
                <a:effectLst/>
                <a:latin typeface="+mn-lt"/>
                <a:ea typeface="+mn-ea"/>
                <a:cs typeface="+mn-cs"/>
              </a:rPr>
              <a:t>Power production but relates</a:t>
            </a:r>
            <a:r>
              <a:rPr lang="en-US" sz="1200" b="1" i="0" kern="1200" baseline="0" dirty="0" smtClean="0">
                <a:solidFill>
                  <a:schemeClr val="tx1"/>
                </a:solidFill>
                <a:effectLst/>
                <a:latin typeface="+mn-lt"/>
                <a:ea typeface="+mn-ea"/>
                <a:cs typeface="+mn-cs"/>
              </a:rPr>
              <a:t> to power grids and distribution</a:t>
            </a:r>
            <a:endParaRPr lang="en-US" sz="1200" b="1" i="0"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mj-lt"/>
              <a:buNone/>
              <a:tabLst/>
              <a:defRPr/>
            </a:pPr>
            <a:endParaRPr lang="en-US" sz="1200" b="1" i="0"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sz="1200" b="1" i="0" kern="1200" dirty="0" smtClean="0">
                <a:solidFill>
                  <a:schemeClr val="tx1"/>
                </a:solidFill>
                <a:effectLst/>
                <a:latin typeface="+mn-lt"/>
                <a:ea typeface="+mn-ea"/>
                <a:cs typeface="+mn-cs"/>
              </a:rPr>
              <a:t>Fig</a:t>
            </a:r>
            <a:r>
              <a:rPr lang="en-US" sz="1200" b="1" i="0" kern="1200" baseline="0" dirty="0" smtClean="0">
                <a:solidFill>
                  <a:schemeClr val="tx1"/>
                </a:solidFill>
                <a:effectLst/>
                <a:latin typeface="+mn-lt"/>
                <a:ea typeface="+mn-ea"/>
                <a:cs typeface="+mn-cs"/>
              </a:rPr>
              <a:t> 1) </a:t>
            </a:r>
            <a:r>
              <a:rPr lang="en-US" sz="1200" b="0" i="0" kern="1200" dirty="0" smtClean="0">
                <a:solidFill>
                  <a:schemeClr val="tx1"/>
                </a:solidFill>
                <a:effectLst/>
                <a:latin typeface="+mn-lt"/>
                <a:ea typeface="+mn-ea"/>
                <a:cs typeface="+mn-cs"/>
              </a:rPr>
              <a:t>Schematic of the interaction among hazards (water stress), exposure (power plants), and vulnerability (production capacities) resulting in power production at risk. The figure is a significantly</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adapted version of the Figure </a:t>
            </a:r>
            <a:r>
              <a:rPr lang="en-US" sz="1200" b="0" i="0" kern="1200" dirty="0" err="1" smtClean="0">
                <a:solidFill>
                  <a:schemeClr val="tx1"/>
                </a:solidFill>
                <a:effectLst/>
                <a:latin typeface="+mn-lt"/>
                <a:ea typeface="+mn-ea"/>
                <a:cs typeface="+mn-cs"/>
              </a:rPr>
              <a:t>SPM.l</a:t>
            </a:r>
            <a:r>
              <a:rPr lang="en-US" sz="1200" b="0" i="0" kern="1200" dirty="0" smtClean="0">
                <a:solidFill>
                  <a:schemeClr val="tx1"/>
                </a:solidFill>
                <a:effectLst/>
                <a:latin typeface="+mn-lt"/>
                <a:ea typeface="+mn-ea"/>
                <a:cs typeface="+mn-cs"/>
              </a:rPr>
              <a:t> of the Intergovernmental Panel on Climate Change Working Group II's fifth assessment report's summary for policymakers (page 3) on impacts,</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adaptation, and vulnerability.</a:t>
            </a:r>
          </a:p>
          <a:p>
            <a:pPr marL="0" marR="0" lvl="0" indent="0" algn="l" defTabSz="457200" rtl="0" eaLnBrk="1" fontAlgn="auto" latinLnBrk="0" hangingPunct="1">
              <a:lnSpc>
                <a:spcPct val="100000"/>
              </a:lnSpc>
              <a:spcBef>
                <a:spcPts val="0"/>
              </a:spcBef>
              <a:spcAft>
                <a:spcPts val="0"/>
              </a:spcAft>
              <a:buClrTx/>
              <a:buSzTx/>
              <a:buFont typeface="+mj-lt"/>
              <a:buNone/>
              <a:tabLst/>
              <a:defRPr/>
            </a:pPr>
            <a:endParaRPr lang="en-US" sz="1200" b="0" i="0"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sz="1200" b="1" i="0" kern="1200" baseline="0" dirty="0" smtClean="0">
                <a:solidFill>
                  <a:schemeClr val="tx1"/>
                </a:solidFill>
                <a:effectLst/>
                <a:latin typeface="+mn-lt"/>
                <a:ea typeface="+mn-ea"/>
                <a:cs typeface="+mn-cs"/>
              </a:rPr>
              <a:t>Fig 2) </a:t>
            </a:r>
            <a:r>
              <a:rPr lang="en-US" sz="1200" b="0" i="0" kern="1200" dirty="0" smtClean="0">
                <a:solidFill>
                  <a:schemeClr val="tx1"/>
                </a:solidFill>
                <a:effectLst/>
                <a:latin typeface="+mn-lt"/>
                <a:ea typeface="+mn-ea"/>
                <a:cs typeface="+mn-cs"/>
              </a:rPr>
              <a:t>Spatial patterns of net water availability (1,000 </a:t>
            </a:r>
            <a:r>
              <a:rPr lang="en-US" sz="1200" b="0" i="0" kern="1200" dirty="0" err="1" smtClean="0">
                <a:solidFill>
                  <a:schemeClr val="tx1"/>
                </a:solidFill>
                <a:effectLst/>
                <a:latin typeface="+mn-lt"/>
                <a:ea typeface="+mn-ea"/>
                <a:cs typeface="+mn-cs"/>
              </a:rPr>
              <a:t>Mgal</a:t>
            </a:r>
            <a:r>
              <a:rPr lang="en-US" sz="1200" b="0" i="0" kern="1200" dirty="0" smtClean="0">
                <a:solidFill>
                  <a:schemeClr val="tx1"/>
                </a:solidFill>
                <a:effectLst/>
                <a:latin typeface="+mn-lt"/>
                <a:ea typeface="+mn-ea"/>
                <a:cs typeface="+mn-cs"/>
              </a:rPr>
              <a:t>/year) in the 2030s (2028 to 2032) for two plausible future conditions: (a) ensemble minimum and (b) ensemble median. The six-member ensemble includes two initial conditions and three models. Wet-cooled thermoelectric power plants (with capacity 2 0.02 Quad/year are shown as solid circles, where the sizes of the circles represent generation capacities (Quad/year) of the power plants (</a:t>
            </a:r>
            <a:r>
              <a:rPr lang="en-US" sz="1200" b="0" i="0" u="none" strike="noStrike" kern="1200" dirty="0" smtClean="0">
                <a:solidFill>
                  <a:schemeClr val="tx1"/>
                </a:solidFill>
                <a:effectLst/>
                <a:latin typeface="+mn-lt"/>
                <a:ea typeface="+mn-ea"/>
                <a:cs typeface="+mn-cs"/>
                <a:hlinkClick r:id="rId3"/>
              </a:rPr>
              <a:t>https://en.wikipedia.org/wiki/Quad_(unit)</a:t>
            </a:r>
            <a:r>
              <a:rPr lang="en-US" sz="1200" b="0" i="0" kern="1200" dirty="0" smtClean="0">
                <a:solidFill>
                  <a:schemeClr val="tx1"/>
                </a:solidFill>
                <a:effectLst/>
                <a:latin typeface="+mn-lt"/>
                <a:ea typeface="+mn-ea"/>
                <a:cs typeface="+mn-cs"/>
              </a:rPr>
              <a:t>). Projected maximum stream temperatures (OC) in the 2030s at the US Geological Survey (USGS) stream gauge locations are shown as triangles. (c) A scatter plot shows US power production at risk owing to projections of decreasing water availability and increasing stream temperature. Bubble sizes represent power plants' existing capacities, with colors representing the power production at risk. The horizontal line at the top shows the allowable temperature threshold for water temperature to be released to water bodies.</a:t>
            </a:r>
            <a:endParaRPr lang="en-US"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97DAD2-A3FF-D04F-B49B-7FDA9F2302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1506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97DAD2-A3FF-D04F-B49B-7FDA9F2302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71484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Alumni</a:t>
            </a:r>
            <a:r>
              <a:rPr lang="en-US" baseline="0" dirty="0" smtClean="0"/>
              <a:t> (+ Oakridge) mention and more information link (university website and lab website)</a:t>
            </a:r>
            <a:endParaRPr lang="en-US" dirty="0"/>
          </a:p>
        </p:txBody>
      </p:sp>
      <p:sp>
        <p:nvSpPr>
          <p:cNvPr id="4" name="Slide Number Placeholder 3"/>
          <p:cNvSpPr>
            <a:spLocks noGrp="1"/>
          </p:cNvSpPr>
          <p:nvPr>
            <p:ph type="sldNum" sz="quarter" idx="10"/>
          </p:nvPr>
        </p:nvSpPr>
        <p:spPr/>
        <p:txBody>
          <a:bodyPr/>
          <a:lstStyle/>
          <a:p>
            <a:fld id="{1D114E64-047E-3647-B46E-10638AE4A003}" type="slidenum">
              <a:rPr lang="en-US" smtClean="0"/>
              <a:t>22</a:t>
            </a:fld>
            <a:endParaRPr lang="en-US"/>
          </a:p>
        </p:txBody>
      </p:sp>
    </p:spTree>
    <p:extLst>
      <p:ext uri="{BB962C8B-B14F-4D97-AF65-F5344CB8AC3E}">
        <p14:creationId xmlns:p14="http://schemas.microsoft.com/office/powerpoint/2010/main" val="9036938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114E64-047E-3647-B46E-10638AE4A003}" type="slidenum">
              <a:rPr lang="en-US" smtClean="0"/>
              <a:t>23</a:t>
            </a:fld>
            <a:endParaRPr lang="en-US"/>
          </a:p>
        </p:txBody>
      </p:sp>
    </p:spTree>
    <p:extLst>
      <p:ext uri="{BB962C8B-B14F-4D97-AF65-F5344CB8AC3E}">
        <p14:creationId xmlns:p14="http://schemas.microsoft.com/office/powerpoint/2010/main" val="13780845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baseline="0" dirty="0" smtClean="0"/>
              <a:t>A vicious cycle of policy myopia, economic disincentives, and stagnation in novel engineering or best practices may be caused by lack of adequate understanding of the interactions among climate stressors, stressed infrastructure systems, and impacted communities and institutions. Societal consensus based on risk and resilient informed decisions and understanding can transform communities and infrastructures to a virtuous cycle of sustained growth.</a:t>
            </a: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97DAD2-A3FF-D04F-B49B-7FDA9F2302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48853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r>
            <a:br>
              <a:rPr lang="en-US" dirty="0" smtClean="0"/>
            </a:b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97DAD2-A3FF-D04F-B49B-7FDA9F2302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7881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Interesting </a:t>
            </a:r>
            <a:r>
              <a:rPr lang="en-US" dirty="0" smtClean="0"/>
              <a:t>mathematical graph theory solutions that are applicable</a:t>
            </a:r>
            <a:br>
              <a:rPr lang="en-US" dirty="0" smtClean="0"/>
            </a:b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97DAD2-A3FF-D04F-B49B-7FDA9F2302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8772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b="1" baseline="0" dirty="0" smtClean="0"/>
              <a:t>Explain centrality metrics a little, provide examples</a:t>
            </a:r>
          </a:p>
          <a:p>
            <a:pPr marL="0" marR="0" lvl="0" indent="0" algn="l" defTabSz="457200" rtl="0" eaLnBrk="1" fontAlgn="auto" latinLnBrk="0" hangingPunct="1">
              <a:lnSpc>
                <a:spcPct val="100000"/>
              </a:lnSpc>
              <a:spcBef>
                <a:spcPts val="0"/>
              </a:spcBef>
              <a:spcAft>
                <a:spcPts val="0"/>
              </a:spcAft>
              <a:buClrTx/>
              <a:buSzTx/>
              <a:buFont typeface="+mj-lt"/>
              <a:buNone/>
              <a:tabLst/>
              <a:defRPr/>
            </a:pPr>
            <a:endParaRPr lang="en-US" b="1" baseline="0" dirty="0" smtClean="0"/>
          </a:p>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b="1" baseline="0" dirty="0" smtClean="0"/>
              <a:t>Fig 1 (Top left): </a:t>
            </a:r>
            <a:r>
              <a:rPr lang="en-US" b="0" baseline="0" dirty="0" smtClean="0"/>
              <a:t>In system resilience framework, risk can be </a:t>
            </a:r>
            <a:r>
              <a:rPr lang="en-US" b="0" baseline="0" dirty="0" err="1" smtClean="0"/>
              <a:t>interpretedas</a:t>
            </a:r>
            <a:r>
              <a:rPr lang="en-US" b="0" baseline="0" dirty="0" smtClean="0"/>
              <a:t> the total reduction in critical functionality, while resilience is related </a:t>
            </a:r>
            <a:r>
              <a:rPr lang="en-US" b="0" baseline="0" dirty="0" err="1" smtClean="0"/>
              <a:t>toabsorption</a:t>
            </a:r>
            <a:r>
              <a:rPr lang="en-US" b="0" baseline="0" dirty="0" smtClean="0"/>
              <a:t> of the stress, rate of reduction in essential functionality, and re-</a:t>
            </a:r>
            <a:r>
              <a:rPr lang="en-US" b="0" baseline="0" dirty="0" err="1" smtClean="0"/>
              <a:t>covery</a:t>
            </a:r>
            <a:r>
              <a:rPr lang="en-US" b="0" baseline="0" dirty="0" smtClean="0"/>
              <a:t> of essential functionality after adverse. The post-recovery state of </a:t>
            </a:r>
            <a:r>
              <a:rPr lang="en-US" b="0" baseline="0" dirty="0" err="1" smtClean="0"/>
              <a:t>thesystem</a:t>
            </a:r>
            <a:r>
              <a:rPr lang="en-US" b="0" baseline="0" dirty="0" smtClean="0"/>
              <a:t>–measured in terms of essential functionality–can be better, equal </a:t>
            </a:r>
            <a:r>
              <a:rPr lang="en-US" b="0" baseline="0" dirty="0" err="1" smtClean="0"/>
              <a:t>to,or</a:t>
            </a:r>
            <a:r>
              <a:rPr lang="en-US" b="0" baseline="0" dirty="0" smtClean="0"/>
              <a:t> worse than pre-hazard state of the system.</a:t>
            </a:r>
            <a:endParaRPr lang="en-US"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97DAD2-A3FF-D04F-B49B-7FDA9F2302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42963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457200" rtl="0" eaLnBrk="1" fontAlgn="auto" latinLnBrk="0" hangingPunct="1">
              <a:lnSpc>
                <a:spcPct val="100000"/>
              </a:lnSpc>
              <a:spcBef>
                <a:spcPts val="0"/>
              </a:spcBef>
              <a:spcAft>
                <a:spcPts val="0"/>
              </a:spcAft>
              <a:buClrTx/>
              <a:buSzTx/>
              <a:buFontTx/>
              <a:buNone/>
              <a:tabLst/>
              <a:defRPr/>
            </a:pPr>
            <a:r>
              <a:rPr lang="en-US" baseline="0" dirty="0" smtClean="0"/>
              <a:t>Black swans and grey swans are stressors for why we </a:t>
            </a:r>
            <a:r>
              <a:rPr lang="en-US" baseline="0" dirty="0" smtClean="0"/>
              <a:t>need </a:t>
            </a:r>
            <a:r>
              <a:rPr lang="en-US" baseline="0" dirty="0" smtClean="0"/>
              <a:t>to think about resilience</a:t>
            </a:r>
          </a:p>
          <a:p>
            <a:pPr marL="228600" marR="0" lvl="0" indent="-22860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228600" marR="0" lvl="0" indent="-228600" algn="l" defTabSz="457200" rtl="0" eaLnBrk="1" fontAlgn="auto" latinLnBrk="0" hangingPunct="1">
              <a:lnSpc>
                <a:spcPct val="100000"/>
              </a:lnSpc>
              <a:spcBef>
                <a:spcPts val="0"/>
              </a:spcBef>
              <a:spcAft>
                <a:spcPts val="0"/>
              </a:spcAft>
              <a:buClrTx/>
              <a:buSzTx/>
              <a:buFontTx/>
              <a:buNone/>
              <a:tabLst/>
              <a:defRPr/>
            </a:pPr>
            <a:r>
              <a:rPr lang="en-US" baseline="0" dirty="0" smtClean="0"/>
              <a:t>9/11 black swan</a:t>
            </a:r>
          </a:p>
          <a:p>
            <a:pPr marL="228600" marR="0" lvl="0" indent="-228600" algn="l" defTabSz="457200" rtl="0" eaLnBrk="1" fontAlgn="auto" latinLnBrk="0" hangingPunct="1">
              <a:lnSpc>
                <a:spcPct val="100000"/>
              </a:lnSpc>
              <a:spcBef>
                <a:spcPts val="0"/>
              </a:spcBef>
              <a:spcAft>
                <a:spcPts val="0"/>
              </a:spcAft>
              <a:buClrTx/>
              <a:buSzTx/>
              <a:buFontTx/>
              <a:buNone/>
              <a:tabLst/>
              <a:defRPr/>
            </a:pPr>
            <a:r>
              <a:rPr lang="en-US" baseline="0" dirty="0" smtClean="0"/>
              <a:t>Harvey grey swan</a:t>
            </a:r>
            <a:endParaRPr lang="en-US" baseline="0" dirty="0"/>
          </a:p>
        </p:txBody>
      </p:sp>
      <p:sp>
        <p:nvSpPr>
          <p:cNvPr id="4" name="Slide Number Placeholder 3"/>
          <p:cNvSpPr>
            <a:spLocks noGrp="1"/>
          </p:cNvSpPr>
          <p:nvPr>
            <p:ph type="sldNum" sz="quarter" idx="10"/>
          </p:nvPr>
        </p:nvSpPr>
        <p:spPr/>
        <p:txBody>
          <a:bodyPr/>
          <a:lstStyle/>
          <a:p>
            <a:fld id="{6197DAD2-A3FF-D04F-B49B-7FDA9F2302CD}"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45091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b="1" baseline="0" dirty="0" smtClean="0"/>
              <a:t>Bottom Right: </a:t>
            </a:r>
            <a:r>
              <a:rPr lang="en-US" dirty="0" smtClean="0"/>
              <a:t>From the left to right: Precipitation and Elevation sub-image pair, filters learned in layer 1, layer 1 activations, layer 2 filters, layer 2 activations, layer 3 filters, and HR precipitation label.</a:t>
            </a:r>
          </a:p>
          <a:p>
            <a:pPr marL="0" marR="0" lvl="0" indent="0" algn="l" defTabSz="457200" rtl="0" eaLnBrk="1" fontAlgn="auto" latinLnBrk="0" hangingPunct="1">
              <a:lnSpc>
                <a:spcPct val="100000"/>
              </a:lnSpc>
              <a:spcBef>
                <a:spcPts val="0"/>
              </a:spcBef>
              <a:spcAft>
                <a:spcPts val="0"/>
              </a:spcAft>
              <a:buClrTx/>
              <a:buSzTx/>
              <a:buFont typeface="+mj-lt"/>
              <a:buNone/>
              <a:tabLst/>
              <a:defRPr/>
            </a:pPr>
            <a:endParaRPr lang="en-US" b="1" baseline="0" dirty="0" smtClean="0"/>
          </a:p>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b="1" baseline="0" dirty="0" smtClean="0"/>
              <a:t>Read abstract of bottom left citation, very applicable to math and statistics</a:t>
            </a:r>
            <a:endParaRPr lang="en-US"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97DAD2-A3FF-D04F-B49B-7FDA9F2302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51679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457200" rtl="0" eaLnBrk="1" fontAlgn="auto" latinLnBrk="0" hangingPunct="1">
              <a:lnSpc>
                <a:spcPct val="100000"/>
              </a:lnSpc>
              <a:spcBef>
                <a:spcPts val="0"/>
              </a:spcBef>
              <a:spcAft>
                <a:spcPts val="0"/>
              </a:spcAft>
              <a:buClrTx/>
              <a:buSzTx/>
              <a:buFontTx/>
              <a:buNone/>
              <a:tabLst/>
              <a:defRPr/>
            </a:pPr>
            <a:r>
              <a:rPr lang="en-US" baseline="0" dirty="0" smtClean="0"/>
              <a:t>Random walk is an example of stochastic uncertainty</a:t>
            </a:r>
            <a:endParaRPr lang="en-US" baseline="0" dirty="0" smtClean="0"/>
          </a:p>
          <a:p>
            <a:pPr marL="228600" marR="0" lvl="0" indent="-228600" algn="l" defTabSz="457200" rtl="0" eaLnBrk="1" fontAlgn="auto" latinLnBrk="0" hangingPunct="1">
              <a:lnSpc>
                <a:spcPct val="100000"/>
              </a:lnSpc>
              <a:spcBef>
                <a:spcPts val="0"/>
              </a:spcBef>
              <a:spcAft>
                <a:spcPts val="0"/>
              </a:spcAft>
              <a:buClrTx/>
              <a:buSzTx/>
              <a:buFontTx/>
              <a:buNone/>
              <a:tabLst/>
              <a:defRPr/>
            </a:pPr>
            <a:r>
              <a:rPr lang="en-US" baseline="0" dirty="0" smtClean="0"/>
              <a:t>These are deterministic </a:t>
            </a:r>
            <a:r>
              <a:rPr lang="en-US" baseline="0" dirty="0" smtClean="0"/>
              <a:t>systems but extremely sensitive to </a:t>
            </a:r>
            <a:r>
              <a:rPr lang="en-US" baseline="0" dirty="0" smtClean="0"/>
              <a:t>initial conditions</a:t>
            </a:r>
            <a:endParaRPr lang="en-US" baseline="0" dirty="0" smtClean="0"/>
          </a:p>
          <a:p>
            <a:pPr marL="228600" marR="0" lvl="0" indent="-228600" algn="l" defTabSz="457200" rtl="0" eaLnBrk="1" fontAlgn="auto" latinLnBrk="0" hangingPunct="1">
              <a:lnSpc>
                <a:spcPct val="100000"/>
              </a:lnSpc>
              <a:spcBef>
                <a:spcPts val="0"/>
              </a:spcBef>
              <a:spcAft>
                <a:spcPts val="0"/>
              </a:spcAft>
              <a:buClrTx/>
              <a:buSzTx/>
              <a:buFontTx/>
              <a:buNone/>
              <a:tabLst/>
              <a:defRPr/>
            </a:pPr>
            <a:r>
              <a:rPr lang="en-US" baseline="0" dirty="0" smtClean="0"/>
              <a:t>Intrinsic variability even with full understanding of the </a:t>
            </a:r>
            <a:r>
              <a:rPr lang="en-US" baseline="0" dirty="0" smtClean="0"/>
              <a:t>system</a:t>
            </a: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97DAD2-A3FF-D04F-B49B-7FDA9F2302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02674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CE68E28-8870-42D9-BF80-F8066DE5D632}" type="datetime1">
              <a:rPr lang="en-US" smtClean="0"/>
              <a:t>10/29/17</a:t>
            </a:fld>
            <a:endParaRPr lang="en-US"/>
          </a:p>
        </p:txBody>
      </p:sp>
      <p:sp>
        <p:nvSpPr>
          <p:cNvPr id="5" name="Footer Placeholder 4"/>
          <p:cNvSpPr>
            <a:spLocks noGrp="1"/>
          </p:cNvSpPr>
          <p:nvPr>
            <p:ph type="ftr" sz="quarter" idx="11"/>
          </p:nvPr>
        </p:nvSpPr>
        <p:spPr/>
        <p:txBody>
          <a:bodyPr/>
          <a:lstStyle/>
          <a:p>
            <a:endParaRPr lang="en-US"/>
          </a:p>
        </p:txBody>
      </p:sp>
      <p:sp>
        <p:nvSpPr>
          <p:cNvPr id="7" name="Rectangle 6"/>
          <p:cNvSpPr/>
          <p:nvPr userDrawn="1"/>
        </p:nvSpPr>
        <p:spPr>
          <a:xfrm>
            <a:off x="0" y="6586538"/>
            <a:ext cx="12192000" cy="27146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b="1" dirty="0">
                <a:latin typeface="Times New Roman" charset="0"/>
                <a:ea typeface="Times New Roman" charset="0"/>
                <a:cs typeface="Times New Roman" charset="0"/>
              </a:rPr>
              <a:t>Sustainability</a:t>
            </a:r>
            <a:r>
              <a:rPr lang="en-US" b="1" baseline="0" dirty="0">
                <a:latin typeface="Times New Roman" charset="0"/>
                <a:ea typeface="Times New Roman" charset="0"/>
                <a:cs typeface="Times New Roman" charset="0"/>
              </a:rPr>
              <a:t> and Data Sciences Laboratory, Northeastern University</a:t>
            </a:r>
            <a:endParaRPr lang="en-US" b="1" dirty="0">
              <a:latin typeface="Times New Roman" charset="0"/>
              <a:ea typeface="Times New Roman" charset="0"/>
              <a:cs typeface="Times New Roman" charset="0"/>
            </a:endParaRPr>
          </a:p>
        </p:txBody>
      </p:sp>
      <p:sp>
        <p:nvSpPr>
          <p:cNvPr id="6" name="Slide Number Placeholder 5"/>
          <p:cNvSpPr>
            <a:spLocks noGrp="1"/>
          </p:cNvSpPr>
          <p:nvPr>
            <p:ph type="sldNum" sz="quarter" idx="12"/>
          </p:nvPr>
        </p:nvSpPr>
        <p:spPr>
          <a:xfrm>
            <a:off x="9448800" y="6544634"/>
            <a:ext cx="2743200" cy="365125"/>
          </a:xfrm>
        </p:spPr>
        <p:txBody>
          <a:bodyPr/>
          <a:lstStyle/>
          <a:p>
            <a:fld id="{F156E99D-1A75-3A48-9C7D-FDD3D80DF01D}" type="slidenum">
              <a:rPr lang="en-US" smtClean="0"/>
              <a:t>‹#›</a:t>
            </a:fld>
            <a:endParaRPr lang="en-US"/>
          </a:p>
        </p:txBody>
      </p:sp>
      <p:sp>
        <p:nvSpPr>
          <p:cNvPr id="8" name="Rectangle 7"/>
          <p:cNvSpPr/>
          <p:nvPr userDrawn="1"/>
        </p:nvSpPr>
        <p:spPr>
          <a:xfrm>
            <a:off x="0" y="-19051"/>
            <a:ext cx="12192000" cy="40481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31812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722AB7-288F-4AFC-A2F2-CDA8C3ECD5E3}" type="datetime1">
              <a:rPr lang="en-US" smtClean="0"/>
              <a:t>10/29/17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56E99D-1A75-3A48-9C7D-FDD3D80DF01D}" type="slidenum">
              <a:rPr lang="en-US" smtClean="0"/>
              <a:t>‹#›</a:t>
            </a:fld>
            <a:endParaRPr lang="en-US"/>
          </a:p>
        </p:txBody>
      </p:sp>
    </p:spTree>
    <p:extLst>
      <p:ext uri="{BB962C8B-B14F-4D97-AF65-F5344CB8AC3E}">
        <p14:creationId xmlns:p14="http://schemas.microsoft.com/office/powerpoint/2010/main" val="10721926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F81F8F-EDF0-4075-AB7A-B0EE15CB1A06}" type="datetime1">
              <a:rPr lang="en-US" smtClean="0"/>
              <a:t>10/29/17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56E99D-1A75-3A48-9C7D-FDD3D80DF01D}" type="slidenum">
              <a:rPr lang="en-US" smtClean="0"/>
              <a:t>‹#›</a:t>
            </a:fld>
            <a:endParaRPr lang="en-US"/>
          </a:p>
        </p:txBody>
      </p:sp>
    </p:spTree>
    <p:extLst>
      <p:ext uri="{BB962C8B-B14F-4D97-AF65-F5344CB8AC3E}">
        <p14:creationId xmlns:p14="http://schemas.microsoft.com/office/powerpoint/2010/main" val="8063680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6" name="Title 1"/>
          <p:cNvSpPr>
            <a:spLocks noGrp="1"/>
          </p:cNvSpPr>
          <p:nvPr>
            <p:ph type="title"/>
          </p:nvPr>
        </p:nvSpPr>
        <p:spPr>
          <a:xfrm>
            <a:off x="0" y="0"/>
            <a:ext cx="12204192" cy="457200"/>
          </a:xfrm>
          <a:prstGeom prst="rect">
            <a:avLst/>
          </a:prstGeom>
          <a:solidFill>
            <a:srgbClr val="B51624"/>
          </a:solidFill>
        </p:spPr>
        <p:txBody>
          <a:bodyPr anchor="b" anchorCtr="0">
            <a:normAutofit/>
          </a:bodyPr>
          <a:lstStyle/>
          <a:p>
            <a:pPr algn="l"/>
            <a:endParaRPr lang="en-US" sz="2400" dirty="0">
              <a:solidFill>
                <a:srgbClr val="FFFFFF"/>
              </a:solidFill>
              <a:latin typeface="Microsoft Sans Serif"/>
              <a:cs typeface="Book Antiqua"/>
            </a:endParaRPr>
          </a:p>
        </p:txBody>
      </p:sp>
      <p:sp>
        <p:nvSpPr>
          <p:cNvPr id="4" name="Rectangle 3"/>
          <p:cNvSpPr/>
          <p:nvPr userDrawn="1"/>
        </p:nvSpPr>
        <p:spPr>
          <a:xfrm>
            <a:off x="0" y="6586538"/>
            <a:ext cx="12192000" cy="27146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prstClr val="white"/>
                </a:solidFill>
                <a:latin typeface="Times New Roman" charset="0"/>
                <a:ea typeface="Times New Roman" charset="0"/>
                <a:cs typeface="Times New Roman" charset="0"/>
              </a:rPr>
              <a:t>Sustainability and Data Sciences Laboratory, Northeastern University</a:t>
            </a:r>
          </a:p>
        </p:txBody>
      </p:sp>
    </p:spTree>
    <p:extLst>
      <p:ext uri="{BB962C8B-B14F-4D97-AF65-F5344CB8AC3E}">
        <p14:creationId xmlns:p14="http://schemas.microsoft.com/office/powerpoint/2010/main" val="2942335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8"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Date Placeholder 3"/>
          <p:cNvSpPr>
            <a:spLocks noGrp="1"/>
          </p:cNvSpPr>
          <p:nvPr>
            <p:ph type="dt" sz="half" idx="10"/>
          </p:nvPr>
        </p:nvSpPr>
        <p:spPr>
          <a:xfrm>
            <a:off x="838200" y="6356350"/>
            <a:ext cx="2743200" cy="365125"/>
          </a:xfrm>
        </p:spPr>
        <p:txBody>
          <a:bodyPr/>
          <a:lstStyle/>
          <a:p>
            <a:fld id="{99FA1F6D-E0C9-415C-B8D5-85A74048E4B7}" type="datetime1">
              <a:rPr lang="en-US" smtClean="0"/>
              <a:t>10/29/17</a:t>
            </a:fld>
            <a:endParaRPr lang="en-US"/>
          </a:p>
        </p:txBody>
      </p:sp>
      <p:sp>
        <p:nvSpPr>
          <p:cNvPr id="10" name="Footer Placeholder 4"/>
          <p:cNvSpPr>
            <a:spLocks noGrp="1"/>
          </p:cNvSpPr>
          <p:nvPr>
            <p:ph type="ftr" sz="quarter" idx="11"/>
          </p:nvPr>
        </p:nvSpPr>
        <p:spPr>
          <a:xfrm>
            <a:off x="4038600" y="6356350"/>
            <a:ext cx="4114800" cy="365125"/>
          </a:xfrm>
        </p:spPr>
        <p:txBody>
          <a:bodyPr/>
          <a:lstStyle/>
          <a:p>
            <a:endParaRPr lang="en-US"/>
          </a:p>
        </p:txBody>
      </p:sp>
      <p:sp>
        <p:nvSpPr>
          <p:cNvPr id="12" name="Rectangle 11"/>
          <p:cNvSpPr/>
          <p:nvPr userDrawn="1"/>
        </p:nvSpPr>
        <p:spPr>
          <a:xfrm>
            <a:off x="0" y="6586538"/>
            <a:ext cx="12192000" cy="27146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b="1" dirty="0">
                <a:latin typeface="Times New Roman" charset="0"/>
                <a:ea typeface="Times New Roman" charset="0"/>
                <a:cs typeface="Times New Roman" charset="0"/>
              </a:rPr>
              <a:t>Sustainability</a:t>
            </a:r>
            <a:r>
              <a:rPr lang="en-US" b="1" baseline="0" dirty="0">
                <a:latin typeface="Times New Roman" charset="0"/>
                <a:ea typeface="Times New Roman" charset="0"/>
                <a:cs typeface="Times New Roman" charset="0"/>
              </a:rPr>
              <a:t> and Data Sciences Laboratory, Northeastern University, Boston, MA</a:t>
            </a:r>
            <a:endParaRPr lang="en-US" b="1" dirty="0">
              <a:latin typeface="Times New Roman" charset="0"/>
              <a:ea typeface="Times New Roman" charset="0"/>
              <a:cs typeface="Times New Roman" charset="0"/>
            </a:endParaRPr>
          </a:p>
        </p:txBody>
      </p:sp>
      <p:sp>
        <p:nvSpPr>
          <p:cNvPr id="11" name="Slide Number Placeholder 5"/>
          <p:cNvSpPr>
            <a:spLocks noGrp="1"/>
          </p:cNvSpPr>
          <p:nvPr>
            <p:ph type="sldNum" sz="quarter" idx="12"/>
          </p:nvPr>
        </p:nvSpPr>
        <p:spPr>
          <a:xfrm>
            <a:off x="9433560" y="6534975"/>
            <a:ext cx="2743200" cy="365125"/>
          </a:xfrm>
        </p:spPr>
        <p:txBody>
          <a:bodyPr/>
          <a:lstStyle/>
          <a:p>
            <a:fld id="{F156E99D-1A75-3A48-9C7D-FDD3D80DF01D}" type="slidenum">
              <a:rPr lang="en-US" smtClean="0"/>
              <a:t>‹#›</a:t>
            </a:fld>
            <a:endParaRPr lang="en-US"/>
          </a:p>
        </p:txBody>
      </p:sp>
      <p:sp>
        <p:nvSpPr>
          <p:cNvPr id="13" name="Rectangle 12"/>
          <p:cNvSpPr/>
          <p:nvPr userDrawn="1"/>
        </p:nvSpPr>
        <p:spPr>
          <a:xfrm>
            <a:off x="0" y="-19050"/>
            <a:ext cx="12192000" cy="47625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6495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1469CD-2CE3-49CB-A614-367EE6F62ECB}" type="datetime1">
              <a:rPr lang="en-US" smtClean="0"/>
              <a:t>10/29/17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56E99D-1A75-3A48-9C7D-FDD3D80DF01D}" type="slidenum">
              <a:rPr lang="en-US" smtClean="0"/>
              <a:t>‹#›</a:t>
            </a:fld>
            <a:endParaRPr lang="en-US"/>
          </a:p>
        </p:txBody>
      </p:sp>
    </p:spTree>
    <p:extLst>
      <p:ext uri="{BB962C8B-B14F-4D97-AF65-F5344CB8AC3E}">
        <p14:creationId xmlns:p14="http://schemas.microsoft.com/office/powerpoint/2010/main" val="256653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F49708-9E9F-4179-A9C6-6BBE74A9919B}" type="datetime1">
              <a:rPr lang="en-US" smtClean="0"/>
              <a:t>10/29/17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56E99D-1A75-3A48-9C7D-FDD3D80DF01D}" type="slidenum">
              <a:rPr lang="en-US" smtClean="0"/>
              <a:t>‹#›</a:t>
            </a:fld>
            <a:endParaRPr lang="en-US"/>
          </a:p>
        </p:txBody>
      </p:sp>
    </p:spTree>
    <p:extLst>
      <p:ext uri="{BB962C8B-B14F-4D97-AF65-F5344CB8AC3E}">
        <p14:creationId xmlns:p14="http://schemas.microsoft.com/office/powerpoint/2010/main" val="1431102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0D2BC50-27C2-443C-B74D-349D2F62AAD6}" type="datetime1">
              <a:rPr lang="en-US" smtClean="0"/>
              <a:t>10/29/17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56E99D-1A75-3A48-9C7D-FDD3D80DF01D}" type="slidenum">
              <a:rPr lang="en-US" smtClean="0"/>
              <a:t>‹#›</a:t>
            </a:fld>
            <a:endParaRPr lang="en-US"/>
          </a:p>
        </p:txBody>
      </p:sp>
    </p:spTree>
    <p:extLst>
      <p:ext uri="{BB962C8B-B14F-4D97-AF65-F5344CB8AC3E}">
        <p14:creationId xmlns:p14="http://schemas.microsoft.com/office/powerpoint/2010/main" val="7166188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AA18845-44A2-4CE5-9CEF-C5EB63CA1570}" type="datetime1">
              <a:rPr lang="en-US" smtClean="0"/>
              <a:t>10/29/17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156E99D-1A75-3A48-9C7D-FDD3D80DF01D}" type="slidenum">
              <a:rPr lang="en-US" smtClean="0"/>
              <a:t>‹#›</a:t>
            </a:fld>
            <a:endParaRPr lang="en-US"/>
          </a:p>
        </p:txBody>
      </p:sp>
    </p:spTree>
    <p:extLst>
      <p:ext uri="{BB962C8B-B14F-4D97-AF65-F5344CB8AC3E}">
        <p14:creationId xmlns:p14="http://schemas.microsoft.com/office/powerpoint/2010/main" val="1125492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4C4931-7F0F-4DD7-B4D6-5C6680464883}" type="datetime1">
              <a:rPr lang="en-US" smtClean="0"/>
              <a:t>10/29/17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56E99D-1A75-3A48-9C7D-FDD3D80DF01D}" type="slidenum">
              <a:rPr lang="en-US" smtClean="0"/>
              <a:t>‹#›</a:t>
            </a:fld>
            <a:endParaRPr lang="en-US"/>
          </a:p>
        </p:txBody>
      </p:sp>
    </p:spTree>
    <p:extLst>
      <p:ext uri="{BB962C8B-B14F-4D97-AF65-F5344CB8AC3E}">
        <p14:creationId xmlns:p14="http://schemas.microsoft.com/office/powerpoint/2010/main" val="1119778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4E5F34-6AAB-4368-9A2C-3FB3B7CC68CC}" type="datetime1">
              <a:rPr lang="en-US" smtClean="0"/>
              <a:t>10/29/17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56E99D-1A75-3A48-9C7D-FDD3D80DF01D}" type="slidenum">
              <a:rPr lang="en-US" smtClean="0"/>
              <a:t>‹#›</a:t>
            </a:fld>
            <a:endParaRPr lang="en-US"/>
          </a:p>
        </p:txBody>
      </p:sp>
    </p:spTree>
    <p:extLst>
      <p:ext uri="{BB962C8B-B14F-4D97-AF65-F5344CB8AC3E}">
        <p14:creationId xmlns:p14="http://schemas.microsoft.com/office/powerpoint/2010/main" val="17247064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910EA99-3DCE-44A6-846A-28454063E45B}" type="datetime1">
              <a:rPr lang="en-US" smtClean="0"/>
              <a:t>10/29/17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56E99D-1A75-3A48-9C7D-FDD3D80DF01D}" type="slidenum">
              <a:rPr lang="en-US" smtClean="0"/>
              <a:t>‹#›</a:t>
            </a:fld>
            <a:endParaRPr lang="en-US"/>
          </a:p>
        </p:txBody>
      </p:sp>
    </p:spTree>
    <p:extLst>
      <p:ext uri="{BB962C8B-B14F-4D97-AF65-F5344CB8AC3E}">
        <p14:creationId xmlns:p14="http://schemas.microsoft.com/office/powerpoint/2010/main" val="40638247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BBE400-9E08-4529-A113-5524242DF016}" type="datetime1">
              <a:rPr lang="en-US" smtClean="0"/>
              <a:t>10/29/17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56E99D-1A75-3A48-9C7D-FDD3D80DF01D}" type="slidenum">
              <a:rPr lang="en-US" smtClean="0"/>
              <a:t>‹#›</a:t>
            </a:fld>
            <a:endParaRPr lang="en-US"/>
          </a:p>
        </p:txBody>
      </p:sp>
    </p:spTree>
    <p:extLst>
      <p:ext uri="{BB962C8B-B14F-4D97-AF65-F5344CB8AC3E}">
        <p14:creationId xmlns:p14="http://schemas.microsoft.com/office/powerpoint/2010/main" val="124941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northeastern.edu/sds" TargetMode="External"/><Relationship Id="rId4" Type="http://schemas.openxmlformats.org/officeDocument/2006/relationships/hyperlink" Target="http://globalresilience.northeastern.edu/" TargetMode="External"/><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image" Target="../media/image3.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9.emf"/><Relationship Id="rId4" Type="http://schemas.openxmlformats.org/officeDocument/2006/relationships/image" Target="../media/image40.emf"/><Relationship Id="rId5" Type="http://schemas.openxmlformats.org/officeDocument/2006/relationships/image" Target="../media/image41.emf"/><Relationship Id="rId6" Type="http://schemas.openxmlformats.org/officeDocument/2006/relationships/image" Target="../media/image42.emf"/><Relationship Id="rId7"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44.emf"/><Relationship Id="rId4" Type="http://schemas.openxmlformats.org/officeDocument/2006/relationships/image" Target="../media/image45.emf"/><Relationship Id="rId5"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47.emf"/><Relationship Id="rId4" Type="http://schemas.openxmlformats.org/officeDocument/2006/relationships/hyperlink" Target="https://doi.org/10.1109/MCSE.2015.106" TargetMode="External"/><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emf"/><Relationship Id="rId6" Type="http://schemas.openxmlformats.org/officeDocument/2006/relationships/image" Target="../media/image51.png"/><Relationship Id="rId7" Type="http://schemas.openxmlformats.org/officeDocument/2006/relationships/image" Target="../media/image52.png"/><Relationship Id="rId8" Type="http://schemas.openxmlformats.org/officeDocument/2006/relationships/image" Target="../media/image53.tiff"/><Relationship Id="rId9" Type="http://schemas.openxmlformats.org/officeDocument/2006/relationships/image" Target="../media/image54.png"/><Relationship Id="rId10"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56.emf"/><Relationship Id="rId4"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58.tiff"/><Relationship Id="rId4" Type="http://schemas.openxmlformats.org/officeDocument/2006/relationships/image" Target="../media/image59.emf"/><Relationship Id="rId5" Type="http://schemas.openxmlformats.org/officeDocument/2006/relationships/image" Target="../media/image60.emf"/><Relationship Id="rId6" Type="http://schemas.openxmlformats.org/officeDocument/2006/relationships/image" Target="../media/image61.emf"/><Relationship Id="rId7" Type="http://schemas.openxmlformats.org/officeDocument/2006/relationships/image" Target="../media/image62.emf"/><Relationship Id="rId8" Type="http://schemas.openxmlformats.org/officeDocument/2006/relationships/image" Target="../media/image63.tiff"/><Relationship Id="rId9" Type="http://schemas.openxmlformats.org/officeDocument/2006/relationships/image" Target="../media/image64.png"/><Relationship Id="rId10" Type="http://schemas.openxmlformats.org/officeDocument/2006/relationships/hyperlink" Target="https://doi-org.ezproxy.neu.edu/10.1061/9780784480847.033" TargetMode="External"/><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1" Type="http://schemas.openxmlformats.org/officeDocument/2006/relationships/image" Target="../media/image73.tiff"/><Relationship Id="rId12" Type="http://schemas.openxmlformats.org/officeDocument/2006/relationships/image" Target="../media/image74.emf"/><Relationship Id="rId13" Type="http://schemas.openxmlformats.org/officeDocument/2006/relationships/image" Target="../media/image75.emf"/><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65.tiff"/><Relationship Id="rId4" Type="http://schemas.openxmlformats.org/officeDocument/2006/relationships/image" Target="../media/image66.tiff"/><Relationship Id="rId5" Type="http://schemas.openxmlformats.org/officeDocument/2006/relationships/image" Target="../media/image67.tiff"/><Relationship Id="rId6" Type="http://schemas.openxmlformats.org/officeDocument/2006/relationships/image" Target="../media/image68.jpeg"/><Relationship Id="rId7" Type="http://schemas.openxmlformats.org/officeDocument/2006/relationships/image" Target="../media/image69.jpeg"/><Relationship Id="rId8" Type="http://schemas.openxmlformats.org/officeDocument/2006/relationships/image" Target="../media/image70.jpeg"/><Relationship Id="rId9" Type="http://schemas.openxmlformats.org/officeDocument/2006/relationships/image" Target="../media/image71.jpeg"/><Relationship Id="rId10" Type="http://schemas.openxmlformats.org/officeDocument/2006/relationships/image" Target="../media/image72.jpeg"/></Relationships>
</file>

<file path=ppt/slides/_rels/slide18.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emf"/><Relationship Id="rId5" Type="http://schemas.openxmlformats.org/officeDocument/2006/relationships/image" Target="../media/image78.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png"/><Relationship Id="rId5" Type="http://schemas.openxmlformats.org/officeDocument/2006/relationships/image" Target="../media/image81.png"/><Relationship Id="rId6" Type="http://schemas.openxmlformats.org/officeDocument/2006/relationships/image" Target="../media/image82.png"/><Relationship Id="rId7" Type="http://schemas.openxmlformats.org/officeDocument/2006/relationships/image" Target="../media/image83.png"/><Relationship Id="rId8" Type="http://schemas.openxmlformats.org/officeDocument/2006/relationships/image" Target="../media/image84.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png"/><Relationship Id="rId5" Type="http://schemas.openxmlformats.org/officeDocument/2006/relationships/hyperlink" Target="https://doi.org/10.1109/MCSE.2015.106" TargetMode="External"/><Relationship Id="rId6" Type="http://schemas.openxmlformats.org/officeDocument/2006/relationships/image" Target="../media/image87.emf"/><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88.png"/></Relationships>
</file>

<file path=ppt/slides/_rels/slide22.xml.rels><?xml version="1.0" encoding="UTF-8" standalone="yes"?>
<Relationships xmlns="http://schemas.openxmlformats.org/package/2006/relationships"><Relationship Id="rId11" Type="http://schemas.openxmlformats.org/officeDocument/2006/relationships/image" Target="../media/image97.jpg"/><Relationship Id="rId12" Type="http://schemas.openxmlformats.org/officeDocument/2006/relationships/image" Target="../media/image98.jpg"/><Relationship Id="rId13" Type="http://schemas.openxmlformats.org/officeDocument/2006/relationships/image" Target="../media/image99.jpg"/><Relationship Id="rId14" Type="http://schemas.openxmlformats.org/officeDocument/2006/relationships/image" Target="../media/image100.jpg"/><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89.jpg"/><Relationship Id="rId4" Type="http://schemas.openxmlformats.org/officeDocument/2006/relationships/image" Target="../media/image90.png"/><Relationship Id="rId5" Type="http://schemas.openxmlformats.org/officeDocument/2006/relationships/image" Target="../media/image91.png"/><Relationship Id="rId6" Type="http://schemas.openxmlformats.org/officeDocument/2006/relationships/image" Target="../media/image92.jpg"/><Relationship Id="rId7" Type="http://schemas.openxmlformats.org/officeDocument/2006/relationships/image" Target="../media/image93.png"/><Relationship Id="rId8" Type="http://schemas.openxmlformats.org/officeDocument/2006/relationships/image" Target="../media/image94.jpg"/><Relationship Id="rId9" Type="http://schemas.openxmlformats.org/officeDocument/2006/relationships/image" Target="../media/image95.jpg"/><Relationship Id="rId10" Type="http://schemas.openxmlformats.org/officeDocument/2006/relationships/image" Target="../media/image96.jpg"/></Relationships>
</file>

<file path=ppt/slides/_rels/slide23.xml.rels><?xml version="1.0" encoding="UTF-8" standalone="yes"?>
<Relationships xmlns="http://schemas.openxmlformats.org/package/2006/relationships"><Relationship Id="rId3" Type="http://schemas.openxmlformats.org/officeDocument/2006/relationships/hyperlink" Target="http://www.northeastern.edu/sds" TargetMode="External"/><Relationship Id="rId4" Type="http://schemas.openxmlformats.org/officeDocument/2006/relationships/hyperlink" Target="http://globalresilience.northeastern.edu/" TargetMode="External"/><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image" Target="../media/image3.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3" Type="http://schemas.openxmlformats.org/officeDocument/2006/relationships/image" Target="../media/image8.emf"/><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0.tiff"/><Relationship Id="rId4" Type="http://schemas.openxmlformats.org/officeDocument/2006/relationships/image" Target="../media/image11.tiff"/><Relationship Id="rId5" Type="http://schemas.openxmlformats.org/officeDocument/2006/relationships/image" Target="../media/image12.tiff"/><Relationship Id="rId6" Type="http://schemas.openxmlformats.org/officeDocument/2006/relationships/image" Target="../media/image13.tiff"/><Relationship Id="rId7" Type="http://schemas.openxmlformats.org/officeDocument/2006/relationships/image" Target="../media/image14.tiff"/><Relationship Id="rId8" Type="http://schemas.openxmlformats.org/officeDocument/2006/relationships/image" Target="../media/image15.png"/><Relationship Id="rId9" Type="http://schemas.openxmlformats.org/officeDocument/2006/relationships/image" Target="../media/image16.jpeg"/><Relationship Id="rId10" Type="http://schemas.openxmlformats.org/officeDocument/2006/relationships/image" Target="../media/image17.png"/><Relationship Id="rId11" Type="http://schemas.openxmlformats.org/officeDocument/2006/relationships/hyperlink" Target="https://doi.org/10.1371/journal.pone.0141890" TargetMode="External"/><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8.emf"/><Relationship Id="rId4" Type="http://schemas.openxmlformats.org/officeDocument/2006/relationships/image" Target="../media/image19.emf"/><Relationship Id="rId5" Type="http://schemas.openxmlformats.org/officeDocument/2006/relationships/image" Target="../media/image20.emf"/><Relationship Id="rId6" Type="http://schemas.openxmlformats.org/officeDocument/2006/relationships/hyperlink" Target="https://doi.org/10.1371/journal.pone.0141890" TargetMode="External"/><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18.emf"/><Relationship Id="rId5" Type="http://schemas.openxmlformats.org/officeDocument/2006/relationships/image" Target="../media/image22.png"/><Relationship Id="rId6"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4.jpg"/><Relationship Id="rId4" Type="http://schemas.openxmlformats.org/officeDocument/2006/relationships/image" Target="../media/image25.jpg"/><Relationship Id="rId5" Type="http://schemas.openxmlformats.org/officeDocument/2006/relationships/image" Target="../media/image26.jpg"/><Relationship Id="rId6" Type="http://schemas.openxmlformats.org/officeDocument/2006/relationships/image" Target="../media/image27.jpg"/><Relationship Id="rId7"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jpg"/><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66009"/>
            <a:ext cx="12192000" cy="1283331"/>
          </a:xfrm>
        </p:spPr>
        <p:txBody>
          <a:bodyPr>
            <a:normAutofit/>
          </a:bodyPr>
          <a:lstStyle/>
          <a:p>
            <a:pPr>
              <a:lnSpc>
                <a:spcPct val="100000"/>
              </a:lnSpc>
            </a:pPr>
            <a:r>
              <a:rPr lang="en-US" sz="3200" b="1" dirty="0">
                <a:latin typeface="Times New Roman" charset="0"/>
                <a:ea typeface="Times New Roman" charset="0"/>
                <a:cs typeface="Times New Roman" charset="0"/>
              </a:rPr>
              <a:t>Big Data, Downscaling, and Interdisciplinary Approaches to Understanding Extreme Events</a:t>
            </a:r>
            <a:endParaRPr lang="en-US" sz="3200" b="1" i="1" dirty="0">
              <a:solidFill>
                <a:schemeClr val="accent6">
                  <a:lumMod val="75000"/>
                </a:schemeClr>
              </a:solidFill>
              <a:latin typeface="Times New Roman" charset="0"/>
              <a:ea typeface="Times New Roman" charset="0"/>
              <a:cs typeface="Times New Roman" charset="0"/>
            </a:endParaRPr>
          </a:p>
        </p:txBody>
      </p:sp>
      <p:sp>
        <p:nvSpPr>
          <p:cNvPr id="3" name="Subtitle 2"/>
          <p:cNvSpPr>
            <a:spLocks noGrp="1"/>
          </p:cNvSpPr>
          <p:nvPr>
            <p:ph type="subTitle" idx="1"/>
          </p:nvPr>
        </p:nvSpPr>
        <p:spPr>
          <a:xfrm>
            <a:off x="-15241" y="2038905"/>
            <a:ext cx="12192001" cy="2882576"/>
          </a:xfrm>
        </p:spPr>
        <p:txBody>
          <a:bodyPr>
            <a:normAutofit fontScale="92500" lnSpcReduction="10000"/>
          </a:bodyPr>
          <a:lstStyle/>
          <a:p>
            <a:r>
              <a:rPr lang="en-US" sz="2800" b="1" dirty="0">
                <a:latin typeface="Agency FB" panose="020B0503020202020204" pitchFamily="34" charset="0"/>
              </a:rPr>
              <a:t>Presenter: </a:t>
            </a:r>
            <a:r>
              <a:rPr lang="en-US" sz="2800" b="1" dirty="0" smtClean="0">
                <a:latin typeface="Agency FB" panose="020B0503020202020204" pitchFamily="34" charset="0"/>
              </a:rPr>
              <a:t>Lizzy Warner</a:t>
            </a:r>
            <a:endParaRPr lang="en-US" sz="2800" b="1" dirty="0">
              <a:latin typeface="Agency FB" panose="020B0503020202020204" pitchFamily="34" charset="0"/>
            </a:endParaRPr>
          </a:p>
          <a:p>
            <a:pPr>
              <a:spcBef>
                <a:spcPts val="0"/>
              </a:spcBef>
            </a:pPr>
            <a:endParaRPr lang="en-US" sz="1800" i="1" dirty="0" smtClean="0"/>
          </a:p>
          <a:p>
            <a:pPr>
              <a:spcBef>
                <a:spcPts val="0"/>
              </a:spcBef>
            </a:pPr>
            <a:r>
              <a:rPr lang="en-US" sz="1800" i="1" dirty="0" smtClean="0"/>
              <a:t>PhD </a:t>
            </a:r>
            <a:r>
              <a:rPr lang="en-US" sz="1800" i="1" dirty="0"/>
              <a:t>Student, Interdisciplinary Engineering</a:t>
            </a:r>
            <a:r>
              <a:rPr lang="en-US" sz="1800" dirty="0"/>
              <a:t/>
            </a:r>
            <a:br>
              <a:rPr lang="en-US" sz="1800" dirty="0"/>
            </a:br>
            <a:r>
              <a:rPr lang="en-US" sz="1800" dirty="0"/>
              <a:t>Sustainability and Data Sciences </a:t>
            </a:r>
            <a:r>
              <a:rPr lang="en-US" sz="1800" dirty="0" smtClean="0"/>
              <a:t>Laboratory</a:t>
            </a:r>
          </a:p>
          <a:p>
            <a:pPr>
              <a:spcBef>
                <a:spcPts val="0"/>
              </a:spcBef>
            </a:pPr>
            <a:r>
              <a:rPr lang="en-US" sz="1800" dirty="0" smtClean="0"/>
              <a:t>Civil and Environmental Engineering</a:t>
            </a:r>
            <a:endParaRPr lang="en-US" sz="1800" dirty="0"/>
          </a:p>
          <a:p>
            <a:pPr>
              <a:spcBef>
                <a:spcPts val="0"/>
              </a:spcBef>
            </a:pPr>
            <a:r>
              <a:rPr lang="en-US" sz="1800" dirty="0">
                <a:hlinkClick r:id="rId3"/>
              </a:rPr>
              <a:t>www.northeastern.edu/sds</a:t>
            </a:r>
            <a:endParaRPr lang="en-US" sz="1800" dirty="0"/>
          </a:p>
          <a:p>
            <a:pPr>
              <a:spcBef>
                <a:spcPts val="0"/>
              </a:spcBef>
            </a:pPr>
            <a:r>
              <a:rPr lang="en-US" sz="1800" dirty="0"/>
              <a:t>Northeastern </a:t>
            </a:r>
            <a:r>
              <a:rPr lang="en-US" sz="1800" dirty="0" smtClean="0"/>
              <a:t>University</a:t>
            </a:r>
            <a:endParaRPr lang="en-US" sz="1800" i="1" dirty="0" smtClean="0"/>
          </a:p>
          <a:p>
            <a:endParaRPr lang="en-US" sz="1800" i="1" dirty="0" smtClean="0"/>
          </a:p>
          <a:p>
            <a:r>
              <a:rPr lang="en-US" sz="1800" i="1" dirty="0" smtClean="0"/>
              <a:t>Doctoral </a:t>
            </a:r>
            <a:r>
              <a:rPr lang="en-US" sz="1800" i="1" dirty="0"/>
              <a:t>Student Research Analyst</a:t>
            </a:r>
            <a:r>
              <a:rPr lang="en-US" sz="1800" dirty="0"/>
              <a:t/>
            </a:r>
            <a:br>
              <a:rPr lang="en-US" sz="1800" dirty="0"/>
            </a:br>
            <a:r>
              <a:rPr lang="en-US" sz="1800" dirty="0"/>
              <a:t>Global Resilience Institute (GRI)</a:t>
            </a:r>
            <a:br>
              <a:rPr lang="en-US" sz="1800" dirty="0"/>
            </a:br>
            <a:r>
              <a:rPr lang="en-US" sz="1800" dirty="0" smtClean="0">
                <a:hlinkClick r:id="rId4"/>
              </a:rPr>
              <a:t>globalresilience.northeastern.edu</a:t>
            </a:r>
            <a:endParaRPr lang="en-US" sz="1800" dirty="0"/>
          </a:p>
        </p:txBody>
      </p:sp>
      <p:sp>
        <p:nvSpPr>
          <p:cNvPr id="8" name="TextBox 7"/>
          <p:cNvSpPr txBox="1"/>
          <p:nvPr/>
        </p:nvSpPr>
        <p:spPr>
          <a:xfrm>
            <a:off x="11874" y="49996"/>
            <a:ext cx="12192001" cy="307777"/>
          </a:xfrm>
          <a:prstGeom prst="rect">
            <a:avLst/>
          </a:prstGeom>
          <a:noFill/>
        </p:spPr>
        <p:txBody>
          <a:bodyPr wrap="square" rtlCol="0">
            <a:spAutoFit/>
          </a:bodyPr>
          <a:lstStyle/>
          <a:p>
            <a:pPr algn="ctr"/>
            <a:r>
              <a:rPr lang="en-US" sz="1400" b="1" i="1" dirty="0" smtClean="0">
                <a:solidFill>
                  <a:schemeClr val="bg2"/>
                </a:solidFill>
                <a:latin typeface="Times New Roman" charset="0"/>
                <a:ea typeface="Times New Roman" charset="0"/>
                <a:cs typeface="Times New Roman" charset="0"/>
              </a:rPr>
              <a:t>CMO-BIRS </a:t>
            </a:r>
            <a:r>
              <a:rPr lang="en-US" sz="1400" b="1" i="1" dirty="0">
                <a:solidFill>
                  <a:schemeClr val="bg2"/>
                </a:solidFill>
                <a:latin typeface="Times New Roman" charset="0"/>
                <a:ea typeface="Times New Roman" charset="0"/>
                <a:cs typeface="Times New Roman" charset="0"/>
              </a:rPr>
              <a:t>Synthesis of Statistics, Data Mining and Environmental Sciences in Pursuit of Knowledge Discovery</a:t>
            </a:r>
          </a:p>
        </p:txBody>
      </p:sp>
      <p:pic>
        <p:nvPicPr>
          <p:cNvPr id="1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37705" y="4921481"/>
            <a:ext cx="1554295" cy="1554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81271" y="5135028"/>
            <a:ext cx="1333018" cy="13330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7"/>
          <a:stretch>
            <a:fillRect/>
          </a:stretch>
        </p:blipFill>
        <p:spPr>
          <a:xfrm>
            <a:off x="4058728" y="5253758"/>
            <a:ext cx="1326486" cy="1095559"/>
          </a:xfrm>
          <a:prstGeom prst="rect">
            <a:avLst/>
          </a:prstGeom>
        </p:spPr>
      </p:pic>
      <p:pic>
        <p:nvPicPr>
          <p:cNvPr id="5" name="Picture 4"/>
          <p:cNvPicPr>
            <a:picLocks noChangeAspect="1"/>
          </p:cNvPicPr>
          <p:nvPr/>
        </p:nvPicPr>
        <p:blipFill>
          <a:blip r:embed="rId8"/>
          <a:stretch>
            <a:fillRect/>
          </a:stretch>
        </p:blipFill>
        <p:spPr>
          <a:xfrm>
            <a:off x="5459128" y="5189045"/>
            <a:ext cx="1230452" cy="1224986"/>
          </a:xfrm>
          <a:prstGeom prst="rect">
            <a:avLst/>
          </a:prstGeom>
        </p:spPr>
      </p:pic>
      <p:pic>
        <p:nvPicPr>
          <p:cNvPr id="9" name="Picture 8"/>
          <p:cNvPicPr>
            <a:picLocks noChangeAspect="1"/>
          </p:cNvPicPr>
          <p:nvPr/>
        </p:nvPicPr>
        <p:blipFill>
          <a:blip r:embed="rId9"/>
          <a:stretch>
            <a:fillRect/>
          </a:stretch>
        </p:blipFill>
        <p:spPr>
          <a:xfrm>
            <a:off x="6924147" y="5428791"/>
            <a:ext cx="1971781" cy="745495"/>
          </a:xfrm>
          <a:prstGeom prst="rect">
            <a:avLst/>
          </a:prstGeom>
        </p:spPr>
      </p:pic>
      <p:pic>
        <p:nvPicPr>
          <p:cNvPr id="1026" name="Picture 2" descr="http://www.northeastern.edu/sds/IMAGES/CONTACT_bottomLogo-04.png"/>
          <p:cNvPicPr>
            <a:picLocks noChangeAspect="1" noChangeArrowheads="1"/>
          </p:cNvPicPr>
          <p:nvPr/>
        </p:nvPicPr>
        <p:blipFill rotWithShape="1">
          <a:blip r:embed="rId10">
            <a:extLst>
              <a:ext uri="{28A0092B-C50C-407E-A947-70E740481C1C}">
                <a14:useLocalDpi xmlns:a14="http://schemas.microsoft.com/office/drawing/2010/main" val="0"/>
              </a:ext>
            </a:extLst>
          </a:blip>
          <a:srcRect l="8312" t="13422" r="9504" b="40700"/>
          <a:stretch/>
        </p:blipFill>
        <p:spPr bwMode="auto">
          <a:xfrm>
            <a:off x="101224" y="5307191"/>
            <a:ext cx="2325668" cy="988690"/>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11"/>
          <p:cNvSpPr>
            <a:spLocks noGrp="1"/>
          </p:cNvSpPr>
          <p:nvPr>
            <p:ph type="sldNum" sz="quarter" idx="12"/>
          </p:nvPr>
        </p:nvSpPr>
        <p:spPr/>
        <p:txBody>
          <a:bodyPr/>
          <a:lstStyle/>
          <a:p>
            <a:fld id="{F156E99D-1A75-3A48-9C7D-FDD3D80DF01D}" type="slidenum">
              <a:rPr lang="en-US" smtClean="0"/>
              <a:t>1</a:t>
            </a:fld>
            <a:endParaRPr lang="en-US"/>
          </a:p>
        </p:txBody>
      </p:sp>
      <p:pic>
        <p:nvPicPr>
          <p:cNvPr id="7" name="Picture 6"/>
          <p:cNvPicPr>
            <a:picLocks noChangeAspect="1"/>
          </p:cNvPicPr>
          <p:nvPr/>
        </p:nvPicPr>
        <p:blipFill>
          <a:blip r:embed="rId11"/>
          <a:stretch>
            <a:fillRect/>
          </a:stretch>
        </p:blipFill>
        <p:spPr>
          <a:xfrm>
            <a:off x="9113555" y="5200794"/>
            <a:ext cx="1201490" cy="1201490"/>
          </a:xfrm>
          <a:prstGeom prst="rect">
            <a:avLst/>
          </a:prstGeom>
        </p:spPr>
      </p:pic>
    </p:spTree>
    <p:extLst>
      <p:ext uri="{BB962C8B-B14F-4D97-AF65-F5344CB8AC3E}">
        <p14:creationId xmlns:p14="http://schemas.microsoft.com/office/powerpoint/2010/main" val="14390351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 y="-5293"/>
            <a:ext cx="12192001" cy="461665"/>
          </a:xfrm>
          <a:prstGeom prst="rect">
            <a:avLst/>
          </a:prstGeom>
          <a:noFill/>
        </p:spPr>
        <p:txBody>
          <a:bodyPr wrap="square" rtlCol="0">
            <a:spAutoFit/>
          </a:bodyPr>
          <a:lstStyle/>
          <a:p>
            <a:pPr algn="ctr"/>
            <a:r>
              <a:rPr lang="en-US" sz="2400" b="1" dirty="0">
                <a:solidFill>
                  <a:schemeClr val="bg1"/>
                </a:solidFill>
                <a:latin typeface="Times New Roman" charset="0"/>
                <a:ea typeface="Times New Roman" charset="0"/>
                <a:cs typeface="Times New Roman" charset="0"/>
              </a:rPr>
              <a:t> </a:t>
            </a:r>
            <a:r>
              <a:rPr lang="en-US" sz="2400" b="1" i="1" dirty="0">
                <a:solidFill>
                  <a:schemeClr val="bg1"/>
                </a:solidFill>
                <a:latin typeface="Times New Roman" charset="0"/>
                <a:ea typeface="Times New Roman" charset="0"/>
                <a:cs typeface="Times New Roman" charset="0"/>
              </a:rPr>
              <a:t>Non-Stationarity and Deep Uncertainty in 21</a:t>
            </a:r>
            <a:r>
              <a:rPr lang="en-US" sz="2400" b="1" i="1" baseline="30000" dirty="0">
                <a:solidFill>
                  <a:schemeClr val="bg1"/>
                </a:solidFill>
                <a:latin typeface="Times New Roman" charset="0"/>
                <a:ea typeface="Times New Roman" charset="0"/>
                <a:cs typeface="Times New Roman" charset="0"/>
              </a:rPr>
              <a:t>st</a:t>
            </a:r>
            <a:r>
              <a:rPr lang="en-US" sz="2400" b="1" i="1" dirty="0">
                <a:solidFill>
                  <a:schemeClr val="bg1"/>
                </a:solidFill>
                <a:latin typeface="Times New Roman" charset="0"/>
                <a:ea typeface="Times New Roman" charset="0"/>
                <a:cs typeface="Times New Roman" charset="0"/>
              </a:rPr>
              <a:t> Century Climate Change Projections </a:t>
            </a:r>
          </a:p>
        </p:txBody>
      </p:sp>
      <p:sp>
        <p:nvSpPr>
          <p:cNvPr id="2" name="Slide Number Placeholder 1"/>
          <p:cNvSpPr>
            <a:spLocks noGrp="1"/>
          </p:cNvSpPr>
          <p:nvPr>
            <p:ph type="sldNum" sz="quarter" idx="12"/>
          </p:nvPr>
        </p:nvSpPr>
        <p:spPr/>
        <p:txBody>
          <a:bodyPr/>
          <a:lstStyle/>
          <a:p>
            <a:fld id="{F156E99D-1A75-3A48-9C7D-FDD3D80DF01D}" type="slidenum">
              <a:rPr lang="en-US" smtClean="0"/>
              <a:t>10</a:t>
            </a:fld>
            <a:endParaRPr lang="en-US"/>
          </a:p>
        </p:txBody>
      </p:sp>
      <p:pic>
        <p:nvPicPr>
          <p:cNvPr id="3" name="Picture 2">
            <a:extLst>
              <a:ext uri="{FF2B5EF4-FFF2-40B4-BE49-F238E27FC236}">
                <a16:creationId xmlns="" xmlns:a16="http://schemas.microsoft.com/office/drawing/2014/main" id="{CE9631A5-8BEE-48F9-9AEE-ABAB4F122DC7}"/>
              </a:ext>
            </a:extLst>
          </p:cNvPr>
          <p:cNvPicPr>
            <a:picLocks noChangeAspect="1"/>
          </p:cNvPicPr>
          <p:nvPr/>
        </p:nvPicPr>
        <p:blipFill rotWithShape="1">
          <a:blip r:embed="rId3"/>
          <a:srcRect l="1092" t="2869" r="2357" b="1601"/>
          <a:stretch/>
        </p:blipFill>
        <p:spPr>
          <a:xfrm>
            <a:off x="19663" y="485867"/>
            <a:ext cx="4247093" cy="1960578"/>
          </a:xfrm>
          <a:prstGeom prst="rect">
            <a:avLst/>
          </a:prstGeom>
        </p:spPr>
      </p:pic>
      <p:pic>
        <p:nvPicPr>
          <p:cNvPr id="4" name="Picture 3">
            <a:extLst>
              <a:ext uri="{FF2B5EF4-FFF2-40B4-BE49-F238E27FC236}">
                <a16:creationId xmlns="" xmlns:a16="http://schemas.microsoft.com/office/drawing/2014/main" id="{D5CA3F9E-6CBA-42D3-A829-522181E2E985}"/>
              </a:ext>
            </a:extLst>
          </p:cNvPr>
          <p:cNvPicPr>
            <a:picLocks noChangeAspect="1"/>
          </p:cNvPicPr>
          <p:nvPr/>
        </p:nvPicPr>
        <p:blipFill>
          <a:blip r:embed="rId4"/>
          <a:stretch>
            <a:fillRect/>
          </a:stretch>
        </p:blipFill>
        <p:spPr>
          <a:xfrm>
            <a:off x="5239764" y="850836"/>
            <a:ext cx="6683407" cy="5078673"/>
          </a:xfrm>
          <a:prstGeom prst="rect">
            <a:avLst/>
          </a:prstGeom>
        </p:spPr>
      </p:pic>
      <p:pic>
        <p:nvPicPr>
          <p:cNvPr id="5" name="Picture 4">
            <a:extLst>
              <a:ext uri="{FF2B5EF4-FFF2-40B4-BE49-F238E27FC236}">
                <a16:creationId xmlns="" xmlns:a16="http://schemas.microsoft.com/office/drawing/2014/main" id="{CF5E5437-F79C-426B-ABE3-32CFAB72530E}"/>
              </a:ext>
            </a:extLst>
          </p:cNvPr>
          <p:cNvPicPr>
            <a:picLocks noChangeAspect="1"/>
          </p:cNvPicPr>
          <p:nvPr/>
        </p:nvPicPr>
        <p:blipFill>
          <a:blip r:embed="rId5"/>
          <a:stretch>
            <a:fillRect/>
          </a:stretch>
        </p:blipFill>
        <p:spPr>
          <a:xfrm>
            <a:off x="3790" y="2495180"/>
            <a:ext cx="4308334" cy="1628532"/>
          </a:xfrm>
          <a:prstGeom prst="rect">
            <a:avLst/>
          </a:prstGeom>
        </p:spPr>
      </p:pic>
      <p:pic>
        <p:nvPicPr>
          <p:cNvPr id="10" name="Picture 9">
            <a:extLst>
              <a:ext uri="{FF2B5EF4-FFF2-40B4-BE49-F238E27FC236}">
                <a16:creationId xmlns="" xmlns:a16="http://schemas.microsoft.com/office/drawing/2014/main" id="{50A54820-4B08-49E5-A1C4-F17BB17B468A}"/>
              </a:ext>
            </a:extLst>
          </p:cNvPr>
          <p:cNvPicPr>
            <a:picLocks noChangeAspect="1"/>
          </p:cNvPicPr>
          <p:nvPr/>
        </p:nvPicPr>
        <p:blipFill>
          <a:blip r:embed="rId6"/>
          <a:stretch>
            <a:fillRect/>
          </a:stretch>
        </p:blipFill>
        <p:spPr>
          <a:xfrm>
            <a:off x="-1" y="4200117"/>
            <a:ext cx="4312125" cy="1652987"/>
          </a:xfrm>
          <a:prstGeom prst="rect">
            <a:avLst/>
          </a:prstGeom>
        </p:spPr>
      </p:pic>
      <p:pic>
        <p:nvPicPr>
          <p:cNvPr id="14" name="Picture 13">
            <a:extLst>
              <a:ext uri="{FF2B5EF4-FFF2-40B4-BE49-F238E27FC236}">
                <a16:creationId xmlns="" xmlns:a16="http://schemas.microsoft.com/office/drawing/2014/main" id="{187A738F-F754-43A4-9DD7-B00A25527778}"/>
              </a:ext>
            </a:extLst>
          </p:cNvPr>
          <p:cNvPicPr>
            <a:picLocks noChangeAspect="1"/>
          </p:cNvPicPr>
          <p:nvPr/>
        </p:nvPicPr>
        <p:blipFill>
          <a:blip r:embed="rId7"/>
          <a:stretch>
            <a:fillRect/>
          </a:stretch>
        </p:blipFill>
        <p:spPr>
          <a:xfrm>
            <a:off x="1317372" y="5929509"/>
            <a:ext cx="1651676" cy="605466"/>
          </a:xfrm>
          <a:prstGeom prst="rect">
            <a:avLst/>
          </a:prstGeom>
        </p:spPr>
      </p:pic>
    </p:spTree>
    <p:extLst>
      <p:ext uri="{BB962C8B-B14F-4D97-AF65-F5344CB8AC3E}">
        <p14:creationId xmlns:p14="http://schemas.microsoft.com/office/powerpoint/2010/main" val="33293957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 y="-5293"/>
            <a:ext cx="1219200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1" dirty="0">
                <a:solidFill>
                  <a:prstClr val="white"/>
                </a:solidFill>
                <a:latin typeface="Times New Roman" charset="0"/>
                <a:ea typeface="Times New Roman" charset="0"/>
                <a:cs typeface="Times New Roman" charset="0"/>
              </a:rPr>
              <a:t>Design of Experiments with (30) Multi Model and (30) Multi Initial Condition Ensembles</a:t>
            </a:r>
            <a:endParaRPr kumimoji="0" lang="en-US" sz="2400" b="1" i="1" u="none" strike="noStrike" kern="1200" cap="none" spc="0" normalizeH="0" baseline="0" noProof="0" dirty="0">
              <a:ln>
                <a:noFill/>
              </a:ln>
              <a:solidFill>
                <a:prstClr val="white"/>
              </a:solidFill>
              <a:effectLst/>
              <a:uLnTx/>
              <a:uFillTx/>
              <a:latin typeface="Times New Roman" charset="0"/>
              <a:ea typeface="Times New Roman" charset="0"/>
              <a:cs typeface="Times New Roman" charset="0"/>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56E99D-1A75-3A48-9C7D-FDD3D80DF01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a:extLst>
              <a:ext uri="{FF2B5EF4-FFF2-40B4-BE49-F238E27FC236}">
                <a16:creationId xmlns="" xmlns:a16="http://schemas.microsoft.com/office/drawing/2014/main" id="{9C699FE7-AE45-46D3-87E9-CB8CFD33FF55}"/>
              </a:ext>
            </a:extLst>
          </p:cNvPr>
          <p:cNvPicPr>
            <a:picLocks noChangeAspect="1"/>
          </p:cNvPicPr>
          <p:nvPr/>
        </p:nvPicPr>
        <p:blipFill>
          <a:blip r:embed="rId3"/>
          <a:stretch>
            <a:fillRect/>
          </a:stretch>
        </p:blipFill>
        <p:spPr>
          <a:xfrm>
            <a:off x="38732" y="480855"/>
            <a:ext cx="4748486" cy="6073784"/>
          </a:xfrm>
          <a:prstGeom prst="rect">
            <a:avLst/>
          </a:prstGeom>
        </p:spPr>
      </p:pic>
      <p:pic>
        <p:nvPicPr>
          <p:cNvPr id="7" name="Picture 6">
            <a:extLst>
              <a:ext uri="{FF2B5EF4-FFF2-40B4-BE49-F238E27FC236}">
                <a16:creationId xmlns="" xmlns:a16="http://schemas.microsoft.com/office/drawing/2014/main" id="{0DF0F0FA-3970-4F47-B4D6-30BADBF33092}"/>
              </a:ext>
            </a:extLst>
          </p:cNvPr>
          <p:cNvPicPr>
            <a:picLocks noChangeAspect="1"/>
          </p:cNvPicPr>
          <p:nvPr/>
        </p:nvPicPr>
        <p:blipFill>
          <a:blip r:embed="rId4"/>
          <a:stretch>
            <a:fillRect/>
          </a:stretch>
        </p:blipFill>
        <p:spPr>
          <a:xfrm>
            <a:off x="4834631" y="560409"/>
            <a:ext cx="7228061" cy="5445664"/>
          </a:xfrm>
          <a:prstGeom prst="rect">
            <a:avLst/>
          </a:prstGeom>
          <a:ln w="50800">
            <a:solidFill>
              <a:schemeClr val="tx1"/>
            </a:solidFill>
          </a:ln>
        </p:spPr>
      </p:pic>
      <p:pic>
        <p:nvPicPr>
          <p:cNvPr id="8" name="Picture 7">
            <a:extLst>
              <a:ext uri="{FF2B5EF4-FFF2-40B4-BE49-F238E27FC236}">
                <a16:creationId xmlns="" xmlns:a16="http://schemas.microsoft.com/office/drawing/2014/main" id="{5EEAD661-288E-4A16-A286-1A6147386350}"/>
              </a:ext>
            </a:extLst>
          </p:cNvPr>
          <p:cNvPicPr>
            <a:picLocks noChangeAspect="1"/>
          </p:cNvPicPr>
          <p:nvPr/>
        </p:nvPicPr>
        <p:blipFill>
          <a:blip r:embed="rId5"/>
          <a:stretch>
            <a:fillRect/>
          </a:stretch>
        </p:blipFill>
        <p:spPr>
          <a:xfrm>
            <a:off x="11348463" y="6091991"/>
            <a:ext cx="782117" cy="452219"/>
          </a:xfrm>
          <a:prstGeom prst="rect">
            <a:avLst/>
          </a:prstGeom>
        </p:spPr>
      </p:pic>
      <p:sp>
        <p:nvSpPr>
          <p:cNvPr id="9" name="Rectangle 8">
            <a:extLst>
              <a:ext uri="{FF2B5EF4-FFF2-40B4-BE49-F238E27FC236}">
                <a16:creationId xmlns="" xmlns:a16="http://schemas.microsoft.com/office/drawing/2014/main" id="{AD1AF08F-CD45-4A07-BEF8-713DF1F2D75D}"/>
              </a:ext>
            </a:extLst>
          </p:cNvPr>
          <p:cNvSpPr/>
          <p:nvPr/>
        </p:nvSpPr>
        <p:spPr>
          <a:xfrm>
            <a:off x="4834631" y="569645"/>
            <a:ext cx="365442" cy="1046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95067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 y="-5293"/>
            <a:ext cx="1219200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white"/>
                </a:solidFill>
                <a:effectLst/>
                <a:uLnTx/>
                <a:uFillTx/>
                <a:latin typeface="Times New Roman" charset="0"/>
                <a:ea typeface="Times New Roman" charset="0"/>
                <a:cs typeface="Times New Roman" charset="0"/>
              </a:rPr>
              <a:t>Characterization of Irreducible Uncertainty vs. Uncertainty from Lack of Understanding </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56E99D-1A75-3A48-9C7D-FDD3D80DF01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Picture 8"/>
          <p:cNvPicPr>
            <a:picLocks noChangeAspect="1"/>
          </p:cNvPicPr>
          <p:nvPr/>
        </p:nvPicPr>
        <p:blipFill>
          <a:blip r:embed="rId3"/>
          <a:stretch>
            <a:fillRect/>
          </a:stretch>
        </p:blipFill>
        <p:spPr>
          <a:xfrm>
            <a:off x="11716" y="883449"/>
            <a:ext cx="12181226" cy="5065185"/>
          </a:xfrm>
          <a:prstGeom prst="rect">
            <a:avLst/>
          </a:prstGeom>
        </p:spPr>
      </p:pic>
      <p:sp>
        <p:nvSpPr>
          <p:cNvPr id="10" name="Rectangle 9"/>
          <p:cNvSpPr/>
          <p:nvPr/>
        </p:nvSpPr>
        <p:spPr>
          <a:xfrm>
            <a:off x="92258" y="3923075"/>
            <a:ext cx="12030916" cy="1360086"/>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rot="5400000">
            <a:off x="8466425" y="1626414"/>
            <a:ext cx="4325859" cy="2987637"/>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012723" y="514117"/>
            <a:ext cx="974947" cy="369332"/>
          </a:xfrm>
          <a:prstGeom prst="rect">
            <a:avLst/>
          </a:prstGeom>
          <a:noFill/>
        </p:spPr>
        <p:txBody>
          <a:bodyPr wrap="none" rtlCol="0">
            <a:spAutoFit/>
          </a:bodyPr>
          <a:lstStyle/>
          <a:p>
            <a:r>
              <a:rPr lang="en-US" b="1" dirty="0"/>
              <a:t>Model 1</a:t>
            </a:r>
          </a:p>
        </p:txBody>
      </p:sp>
      <p:sp>
        <p:nvSpPr>
          <p:cNvPr id="14" name="TextBox 13"/>
          <p:cNvSpPr txBox="1"/>
          <p:nvPr/>
        </p:nvSpPr>
        <p:spPr>
          <a:xfrm>
            <a:off x="4104979" y="519032"/>
            <a:ext cx="974947" cy="369332"/>
          </a:xfrm>
          <a:prstGeom prst="rect">
            <a:avLst/>
          </a:prstGeom>
          <a:noFill/>
        </p:spPr>
        <p:txBody>
          <a:bodyPr wrap="none" rtlCol="0">
            <a:spAutoFit/>
          </a:bodyPr>
          <a:lstStyle/>
          <a:p>
            <a:r>
              <a:rPr lang="en-US" b="1" dirty="0"/>
              <a:t>Model 2</a:t>
            </a:r>
          </a:p>
        </p:txBody>
      </p:sp>
      <p:sp>
        <p:nvSpPr>
          <p:cNvPr id="15" name="TextBox 14"/>
          <p:cNvSpPr txBox="1"/>
          <p:nvPr/>
        </p:nvSpPr>
        <p:spPr>
          <a:xfrm>
            <a:off x="7192317" y="514117"/>
            <a:ext cx="974947" cy="369332"/>
          </a:xfrm>
          <a:prstGeom prst="rect">
            <a:avLst/>
          </a:prstGeom>
          <a:noFill/>
        </p:spPr>
        <p:txBody>
          <a:bodyPr wrap="none" rtlCol="0">
            <a:spAutoFit/>
          </a:bodyPr>
          <a:lstStyle/>
          <a:p>
            <a:r>
              <a:rPr lang="en-US" b="1" dirty="0"/>
              <a:t>Model 3</a:t>
            </a:r>
          </a:p>
        </p:txBody>
      </p:sp>
      <p:sp>
        <p:nvSpPr>
          <p:cNvPr id="16" name="TextBox 15"/>
          <p:cNvSpPr txBox="1"/>
          <p:nvPr/>
        </p:nvSpPr>
        <p:spPr>
          <a:xfrm>
            <a:off x="-1" y="2033930"/>
            <a:ext cx="1907895" cy="369332"/>
          </a:xfrm>
          <a:prstGeom prst="rect">
            <a:avLst/>
          </a:prstGeom>
          <a:noFill/>
        </p:spPr>
        <p:txBody>
          <a:bodyPr wrap="none" rtlCol="0">
            <a:spAutoFit/>
          </a:bodyPr>
          <a:lstStyle/>
          <a:p>
            <a:r>
              <a:rPr lang="en-US" b="1" dirty="0"/>
              <a:t>Initial Condition A</a:t>
            </a:r>
          </a:p>
        </p:txBody>
      </p:sp>
      <p:sp>
        <p:nvSpPr>
          <p:cNvPr id="17" name="TextBox 16"/>
          <p:cNvSpPr txBox="1"/>
          <p:nvPr/>
        </p:nvSpPr>
        <p:spPr>
          <a:xfrm>
            <a:off x="2319" y="3553743"/>
            <a:ext cx="1898277" cy="369332"/>
          </a:xfrm>
          <a:prstGeom prst="rect">
            <a:avLst/>
          </a:prstGeom>
          <a:noFill/>
        </p:spPr>
        <p:txBody>
          <a:bodyPr wrap="none" rtlCol="0">
            <a:spAutoFit/>
          </a:bodyPr>
          <a:lstStyle/>
          <a:p>
            <a:r>
              <a:rPr lang="en-US" b="1" dirty="0"/>
              <a:t>Initial Condition B</a:t>
            </a:r>
          </a:p>
        </p:txBody>
      </p:sp>
      <p:sp>
        <p:nvSpPr>
          <p:cNvPr id="18" name="TextBox 17"/>
          <p:cNvSpPr txBox="1"/>
          <p:nvPr/>
        </p:nvSpPr>
        <p:spPr>
          <a:xfrm>
            <a:off x="10270259" y="519032"/>
            <a:ext cx="739305" cy="369332"/>
          </a:xfrm>
          <a:prstGeom prst="rect">
            <a:avLst/>
          </a:prstGeom>
          <a:noFill/>
        </p:spPr>
        <p:txBody>
          <a:bodyPr wrap="none" rtlCol="0">
            <a:spAutoFit/>
          </a:bodyPr>
          <a:lstStyle/>
          <a:p>
            <a:r>
              <a:rPr lang="en-US" b="1" dirty="0"/>
              <a:t>Mean</a:t>
            </a:r>
          </a:p>
        </p:txBody>
      </p:sp>
      <p:sp>
        <p:nvSpPr>
          <p:cNvPr id="19" name="TextBox 18"/>
          <p:cNvSpPr txBox="1"/>
          <p:nvPr/>
        </p:nvSpPr>
        <p:spPr>
          <a:xfrm>
            <a:off x="-1" y="5356197"/>
            <a:ext cx="739305" cy="369332"/>
          </a:xfrm>
          <a:prstGeom prst="rect">
            <a:avLst/>
          </a:prstGeom>
          <a:noFill/>
        </p:spPr>
        <p:txBody>
          <a:bodyPr wrap="none" rtlCol="0">
            <a:spAutoFit/>
          </a:bodyPr>
          <a:lstStyle/>
          <a:p>
            <a:r>
              <a:rPr lang="en-US" b="1" dirty="0"/>
              <a:t>Mean</a:t>
            </a:r>
          </a:p>
        </p:txBody>
      </p:sp>
      <p:sp>
        <p:nvSpPr>
          <p:cNvPr id="20" name="TextBox 19"/>
          <p:cNvSpPr txBox="1"/>
          <p:nvPr/>
        </p:nvSpPr>
        <p:spPr>
          <a:xfrm>
            <a:off x="2563512" y="5869502"/>
            <a:ext cx="9653888" cy="584775"/>
          </a:xfrm>
          <a:prstGeom prst="rect">
            <a:avLst/>
          </a:prstGeom>
          <a:noFill/>
        </p:spPr>
        <p:txBody>
          <a:bodyPr wrap="square" rtlCol="0">
            <a:spAutoFit/>
          </a:bodyPr>
          <a:lstStyle/>
          <a:p>
            <a:pPr algn="r"/>
            <a:r>
              <a:rPr lang="en-US" sz="1600" b="1" dirty="0">
                <a:latin typeface="Times New Roman" charset="0"/>
                <a:ea typeface="Times New Roman" charset="0"/>
                <a:cs typeface="Times New Roman" charset="0"/>
              </a:rPr>
              <a:t>Changes in decadal-averaged </a:t>
            </a:r>
            <a:r>
              <a:rPr lang="en-US" sz="1600" b="1" dirty="0" smtClean="0">
                <a:latin typeface="Times New Roman" charset="0"/>
                <a:ea typeface="Times New Roman" charset="0"/>
                <a:cs typeface="Times New Roman" charset="0"/>
              </a:rPr>
              <a:t>precipitation minus evaporation </a:t>
            </a:r>
            <a:r>
              <a:rPr lang="en-US" sz="1600" b="1" dirty="0">
                <a:latin typeface="Times New Roman" charset="0"/>
                <a:ea typeface="Times New Roman" charset="0"/>
                <a:cs typeface="Times New Roman" charset="0"/>
              </a:rPr>
              <a:t>(P–E) from three models and two initial </a:t>
            </a:r>
            <a:r>
              <a:rPr lang="en-US" sz="1600" b="1" dirty="0" smtClean="0">
                <a:latin typeface="Times New Roman" charset="0"/>
                <a:ea typeface="Times New Roman" charset="0"/>
                <a:cs typeface="Times New Roman" charset="0"/>
              </a:rPr>
              <a:t>conditions. </a:t>
            </a:r>
            <a:r>
              <a:rPr lang="en-US" sz="1600" b="1" dirty="0">
                <a:latin typeface="Times New Roman" charset="0"/>
                <a:ea typeface="Times New Roman" charset="0"/>
                <a:cs typeface="Times New Roman" charset="0"/>
              </a:rPr>
              <a:t>Drier conditions in yellow to dark brown and wetter in green to blue</a:t>
            </a:r>
          </a:p>
        </p:txBody>
      </p:sp>
      <p:sp>
        <p:nvSpPr>
          <p:cNvPr id="4" name="TextBox 3"/>
          <p:cNvSpPr txBox="1"/>
          <p:nvPr/>
        </p:nvSpPr>
        <p:spPr>
          <a:xfrm>
            <a:off x="-12742" y="5890400"/>
            <a:ext cx="3336742" cy="861774"/>
          </a:xfrm>
          <a:prstGeom prst="rect">
            <a:avLst/>
          </a:prstGeom>
          <a:noFill/>
        </p:spPr>
        <p:txBody>
          <a:bodyPr wrap="square" rtlCol="0">
            <a:spAutoFit/>
          </a:bodyPr>
          <a:lstStyle/>
          <a:p>
            <a:pPr lvl="0"/>
            <a:r>
              <a:rPr lang="en-US" sz="1000" dirty="0" err="1"/>
              <a:t>Ganguly</a:t>
            </a:r>
            <a:r>
              <a:rPr lang="en-US" sz="1000" dirty="0"/>
              <a:t> A, Kumar D, </a:t>
            </a:r>
            <a:r>
              <a:rPr lang="en-US" sz="1000" dirty="0" err="1"/>
              <a:t>Ganguli</a:t>
            </a:r>
            <a:r>
              <a:rPr lang="en-US" sz="1000" dirty="0"/>
              <a:t> P, Short G, and </a:t>
            </a:r>
            <a:r>
              <a:rPr lang="en-US" sz="1000" dirty="0" err="1"/>
              <a:t>Klausner</a:t>
            </a:r>
            <a:r>
              <a:rPr lang="en-US" sz="1000" dirty="0"/>
              <a:t> J (2015) Climate Adaptation Informatics: Water Stress on Power Production. Computer Science and Engineering 17(6): </a:t>
            </a:r>
            <a:r>
              <a:rPr lang="is-IS" sz="1000" u="sng" dirty="0">
                <a:hlinkClick r:id="rId4"/>
              </a:rPr>
              <a:t>10.1109/MCSE.2015.106</a:t>
            </a:r>
            <a:endParaRPr lang="en-US" sz="1000" dirty="0"/>
          </a:p>
          <a:p>
            <a:endParaRPr lang="en-US" sz="1000" dirty="0"/>
          </a:p>
        </p:txBody>
      </p:sp>
    </p:spTree>
    <p:extLst>
      <p:ext uri="{BB962C8B-B14F-4D97-AF65-F5344CB8AC3E}">
        <p14:creationId xmlns:p14="http://schemas.microsoft.com/office/powerpoint/2010/main" val="42458982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 y="-5293"/>
            <a:ext cx="1219200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white"/>
                </a:solidFill>
                <a:effectLst/>
                <a:uLnTx/>
                <a:uFillTx/>
                <a:latin typeface="Times New Roman" charset="0"/>
                <a:ea typeface="Times New Roman" charset="0"/>
                <a:cs typeface="Times New Roman" charset="0"/>
              </a:rPr>
              <a:t>Changing weather extremes </a:t>
            </a:r>
            <a:r>
              <a:rPr lang="en-US" sz="2400" b="1" i="1" dirty="0">
                <a:solidFill>
                  <a:prstClr val="white"/>
                </a:solidFill>
                <a:latin typeface="Times New Roman" charset="0"/>
                <a:ea typeface="Times New Roman" charset="0"/>
                <a:cs typeface="Times New Roman" charset="0"/>
              </a:rPr>
              <a:t>motivate science based technologies to inform communities</a:t>
            </a:r>
            <a:r>
              <a:rPr kumimoji="0" lang="en-US" sz="2400" b="1" i="1" u="none" strike="noStrike" kern="1200" cap="none" spc="0" normalizeH="0" baseline="0" noProof="0" dirty="0">
                <a:ln>
                  <a:noFill/>
                </a:ln>
                <a:solidFill>
                  <a:prstClr val="white"/>
                </a:solidFill>
                <a:effectLst/>
                <a:uLnTx/>
                <a:uFillTx/>
                <a:latin typeface="Times New Roman" charset="0"/>
                <a:ea typeface="Times New Roman" charset="0"/>
                <a:cs typeface="Times New Roman" charset="0"/>
              </a:rPr>
              <a:t> </a:t>
            </a:r>
          </a:p>
        </p:txBody>
      </p:sp>
      <p:pic>
        <p:nvPicPr>
          <p:cNvPr id="21" name="Picture 20"/>
          <p:cNvPicPr>
            <a:picLocks noChangeAspect="1"/>
          </p:cNvPicPr>
          <p:nvPr/>
        </p:nvPicPr>
        <p:blipFill rotWithShape="1">
          <a:blip r:embed="rId3" cstate="screen">
            <a:extLst>
              <a:ext uri="{28A0092B-C50C-407E-A947-70E740481C1C}">
                <a14:useLocalDpi xmlns:a14="http://schemas.microsoft.com/office/drawing/2010/main"/>
              </a:ext>
            </a:extLst>
          </a:blip>
          <a:srcRect r="4359"/>
          <a:stretch/>
        </p:blipFill>
        <p:spPr>
          <a:xfrm>
            <a:off x="1322630" y="3202550"/>
            <a:ext cx="4704749" cy="2562906"/>
          </a:xfrm>
          <a:prstGeom prst="rect">
            <a:avLst/>
          </a:prstGeom>
        </p:spPr>
      </p:pic>
      <p:pic>
        <p:nvPicPr>
          <p:cNvPr id="22" name="Picture 2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5157" y="516806"/>
            <a:ext cx="1263050" cy="228400"/>
          </a:xfrm>
          <a:prstGeom prst="rect">
            <a:avLst/>
          </a:prstGeom>
        </p:spPr>
      </p:pic>
      <p:pic>
        <p:nvPicPr>
          <p:cNvPr id="25" name="Picture 24"/>
          <p:cNvPicPr>
            <a:picLocks noChangeAspect="1"/>
          </p:cNvPicPr>
          <p:nvPr/>
        </p:nvPicPr>
        <p:blipFill>
          <a:blip r:embed="rId5"/>
          <a:stretch>
            <a:fillRect/>
          </a:stretch>
        </p:blipFill>
        <p:spPr>
          <a:xfrm>
            <a:off x="1409682" y="927918"/>
            <a:ext cx="4591411" cy="2248020"/>
          </a:xfrm>
          <a:prstGeom prst="rect">
            <a:avLst/>
          </a:prstGeom>
        </p:spPr>
      </p:pic>
      <p:pic>
        <p:nvPicPr>
          <p:cNvPr id="15" name="Picture 2">
            <a:extLst>
              <a:ext uri="{FF2B5EF4-FFF2-40B4-BE49-F238E27FC236}">
                <a16:creationId xmlns="" xmlns:a16="http://schemas.microsoft.com/office/drawing/2014/main" id="{A31EC504-8BB4-4FF0-8582-B0ADBC15A55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7589"/>
          <a:stretch/>
        </p:blipFill>
        <p:spPr bwMode="auto">
          <a:xfrm>
            <a:off x="65157" y="776553"/>
            <a:ext cx="1263050" cy="255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a:extLst>
              <a:ext uri="{FF2B5EF4-FFF2-40B4-BE49-F238E27FC236}">
                <a16:creationId xmlns="" xmlns:a16="http://schemas.microsoft.com/office/drawing/2014/main" id="{C19DE27F-9BC9-4209-8A68-0B8FB27E811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06110" y="631006"/>
            <a:ext cx="2457378" cy="3185489"/>
          </a:xfrm>
          <a:prstGeom prst="rect">
            <a:avLst/>
          </a:prstGeom>
        </p:spPr>
      </p:pic>
      <p:pic>
        <p:nvPicPr>
          <p:cNvPr id="23" name="Picture 22">
            <a:extLst>
              <a:ext uri="{FF2B5EF4-FFF2-40B4-BE49-F238E27FC236}">
                <a16:creationId xmlns="" xmlns:a16="http://schemas.microsoft.com/office/drawing/2014/main" id="{7D5F054B-12A8-479A-97BF-A28148B3093D}"/>
              </a:ext>
            </a:extLst>
          </p:cNvPr>
          <p:cNvPicPr>
            <a:picLocks noChangeAspect="1"/>
          </p:cNvPicPr>
          <p:nvPr/>
        </p:nvPicPr>
        <p:blipFill>
          <a:blip r:embed="rId8"/>
          <a:stretch>
            <a:fillRect/>
          </a:stretch>
        </p:blipFill>
        <p:spPr>
          <a:xfrm>
            <a:off x="9073522" y="483195"/>
            <a:ext cx="1413378" cy="551218"/>
          </a:xfrm>
          <a:prstGeom prst="rect">
            <a:avLst/>
          </a:prstGeom>
        </p:spPr>
      </p:pic>
      <p:pic>
        <p:nvPicPr>
          <p:cNvPr id="28" name="Picture 27">
            <a:extLst>
              <a:ext uri="{FF2B5EF4-FFF2-40B4-BE49-F238E27FC236}">
                <a16:creationId xmlns="" xmlns:a16="http://schemas.microsoft.com/office/drawing/2014/main" id="{5D527379-6296-4D20-91E0-A3BCCC86635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233" t="4784" r="6456" b="8797"/>
          <a:stretch/>
        </p:blipFill>
        <p:spPr>
          <a:xfrm>
            <a:off x="8808884" y="1239870"/>
            <a:ext cx="1942655" cy="2481361"/>
          </a:xfrm>
          <a:prstGeom prst="rect">
            <a:avLst/>
          </a:prstGeom>
          <a:ln>
            <a:solidFill>
              <a:schemeClr val="tx1"/>
            </a:solidFill>
          </a:ln>
        </p:spPr>
      </p:pic>
      <p:sp>
        <p:nvSpPr>
          <p:cNvPr id="43" name="TextBox 42">
            <a:extLst>
              <a:ext uri="{FF2B5EF4-FFF2-40B4-BE49-F238E27FC236}">
                <a16:creationId xmlns="" xmlns:a16="http://schemas.microsoft.com/office/drawing/2014/main" id="{807E0D12-0334-4712-8138-E6D416B242C0}"/>
              </a:ext>
            </a:extLst>
          </p:cNvPr>
          <p:cNvSpPr txBox="1"/>
          <p:nvPr/>
        </p:nvSpPr>
        <p:spPr>
          <a:xfrm>
            <a:off x="5915361" y="4480360"/>
            <a:ext cx="1010542"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Physics-Guided Uncertainty Quantification</a:t>
            </a:r>
          </a:p>
        </p:txBody>
      </p:sp>
      <p:sp>
        <p:nvSpPr>
          <p:cNvPr id="44" name="TextBox 43">
            <a:extLst>
              <a:ext uri="{FF2B5EF4-FFF2-40B4-BE49-F238E27FC236}">
                <a16:creationId xmlns="" xmlns:a16="http://schemas.microsoft.com/office/drawing/2014/main" id="{CECAE727-8C46-4877-9D09-93F57DE5B3C6}"/>
              </a:ext>
            </a:extLst>
          </p:cNvPr>
          <p:cNvSpPr txBox="1"/>
          <p:nvPr/>
        </p:nvSpPr>
        <p:spPr>
          <a:xfrm>
            <a:off x="4073638" y="3586122"/>
            <a:ext cx="134827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Extreme Events from “Big Spatial Data”</a:t>
            </a:r>
          </a:p>
        </p:txBody>
      </p:sp>
      <p:pic>
        <p:nvPicPr>
          <p:cNvPr id="27" name="Picture 26">
            <a:extLst>
              <a:ext uri="{FF2B5EF4-FFF2-40B4-BE49-F238E27FC236}">
                <a16:creationId xmlns="" xmlns:a16="http://schemas.microsoft.com/office/drawing/2014/main" id="{850A3FBD-4AF6-4865-B07A-2FB0B8824C5D}"/>
              </a:ext>
            </a:extLst>
          </p:cNvPr>
          <p:cNvPicPr>
            <a:picLocks noChangeAspect="1"/>
          </p:cNvPicPr>
          <p:nvPr/>
        </p:nvPicPr>
        <p:blipFill rotWithShape="1">
          <a:blip r:embed="rId10"/>
          <a:srcRect t="6736"/>
          <a:stretch/>
        </p:blipFill>
        <p:spPr>
          <a:xfrm>
            <a:off x="6812499" y="3926688"/>
            <a:ext cx="3439637" cy="2602788"/>
          </a:xfrm>
          <a:prstGeom prst="rect">
            <a:avLst/>
          </a:prstGeom>
        </p:spPr>
      </p:pic>
      <p:sp>
        <p:nvSpPr>
          <p:cNvPr id="14" name="TextBox 13"/>
          <p:cNvSpPr txBox="1"/>
          <p:nvPr/>
        </p:nvSpPr>
        <p:spPr>
          <a:xfrm>
            <a:off x="10008622" y="4366308"/>
            <a:ext cx="2281304" cy="861774"/>
          </a:xfrm>
          <a:prstGeom prst="rect">
            <a:avLst/>
          </a:prstGeom>
          <a:noFill/>
        </p:spPr>
        <p:txBody>
          <a:bodyPr wrap="square" rtlCol="0">
            <a:spAutoFit/>
          </a:bodyPr>
          <a:lstStyle/>
          <a:p>
            <a:r>
              <a:rPr lang="en-US" sz="1000" dirty="0"/>
              <a:t>Islam, </a:t>
            </a:r>
            <a:r>
              <a:rPr lang="en-US" sz="1000" dirty="0" err="1"/>
              <a:t>Shafiqul</a:t>
            </a:r>
            <a:r>
              <a:rPr lang="en-US" sz="1000" dirty="0"/>
              <a:t>, and </a:t>
            </a:r>
            <a:r>
              <a:rPr lang="en-US" sz="1000" dirty="0" err="1"/>
              <a:t>Kaveh</a:t>
            </a:r>
            <a:r>
              <a:rPr lang="en-US" sz="1000" dirty="0"/>
              <a:t> </a:t>
            </a:r>
            <a:r>
              <a:rPr lang="en-US" sz="1000" dirty="0" err="1"/>
              <a:t>Madani</a:t>
            </a:r>
            <a:r>
              <a:rPr lang="en-US" sz="1000" dirty="0"/>
              <a:t>. </a:t>
            </a:r>
            <a:r>
              <a:rPr lang="en-US" sz="1000" i="1" dirty="0"/>
              <a:t>Water Diplomacy in Action: Contingent Approaches to Managing Complex Water Problems</a:t>
            </a:r>
            <a:r>
              <a:rPr lang="en-US" sz="1000" dirty="0"/>
              <a:t>. Anthem Press, 2017.</a:t>
            </a:r>
          </a:p>
          <a:p>
            <a:endParaRPr lang="en-US" sz="1000" dirty="0"/>
          </a:p>
        </p:txBody>
      </p:sp>
      <p:sp>
        <p:nvSpPr>
          <p:cNvPr id="16" name="TextBox 15"/>
          <p:cNvSpPr txBox="1"/>
          <p:nvPr/>
        </p:nvSpPr>
        <p:spPr>
          <a:xfrm>
            <a:off x="1244036" y="5934472"/>
            <a:ext cx="3708963" cy="707886"/>
          </a:xfrm>
          <a:prstGeom prst="rect">
            <a:avLst/>
          </a:prstGeom>
          <a:noFill/>
        </p:spPr>
        <p:txBody>
          <a:bodyPr wrap="square" rtlCol="0">
            <a:spAutoFit/>
          </a:bodyPr>
          <a:lstStyle/>
          <a:p>
            <a:r>
              <a:rPr lang="en-US" sz="1000" dirty="0" err="1" smtClean="0"/>
              <a:t>Ganguly</a:t>
            </a:r>
            <a:r>
              <a:rPr lang="en-US" sz="1000" dirty="0" smtClean="0"/>
              <a:t> A and </a:t>
            </a:r>
            <a:r>
              <a:rPr lang="en-US" sz="1000" dirty="0" err="1" smtClean="0"/>
              <a:t>Kodra</a:t>
            </a:r>
            <a:r>
              <a:rPr lang="en-US" sz="1000" dirty="0" smtClean="0"/>
              <a:t> E. </a:t>
            </a:r>
            <a:r>
              <a:rPr lang="en-US" sz="1000" dirty="0"/>
              <a:t>Asymmetry of projected increases in extreme temperature </a:t>
            </a:r>
            <a:r>
              <a:rPr lang="en-US" sz="1000" dirty="0" smtClean="0"/>
              <a:t>distributions (2014). Scientific Reports 4(5884): </a:t>
            </a:r>
            <a:r>
              <a:rPr lang="de-DE" sz="1000" dirty="0" smtClean="0"/>
              <a:t>doi:10.1038/srep05884</a:t>
            </a:r>
            <a:endParaRPr lang="en-US" sz="1000" dirty="0"/>
          </a:p>
          <a:p>
            <a:endParaRPr lang="en-US" sz="1000" dirty="0"/>
          </a:p>
        </p:txBody>
      </p:sp>
    </p:spTree>
    <p:extLst>
      <p:ext uri="{BB962C8B-B14F-4D97-AF65-F5344CB8AC3E}">
        <p14:creationId xmlns:p14="http://schemas.microsoft.com/office/powerpoint/2010/main" val="9214199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56E99D-1A75-3A48-9C7D-FDD3D80DF01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itle 1">
            <a:extLst>
              <a:ext uri="{FF2B5EF4-FFF2-40B4-BE49-F238E27FC236}">
                <a16:creationId xmlns="" xmlns:a16="http://schemas.microsoft.com/office/drawing/2014/main" id="{AA5E8DAA-03EF-4FBB-B126-19D7ECCD2FB0}"/>
              </a:ext>
            </a:extLst>
          </p:cNvPr>
          <p:cNvSpPr>
            <a:spLocks noGrp="1"/>
          </p:cNvSpPr>
          <p:nvPr>
            <p:ph type="ctrTitle"/>
          </p:nvPr>
        </p:nvSpPr>
        <p:spPr>
          <a:xfrm>
            <a:off x="0" y="2688100"/>
            <a:ext cx="12192000" cy="841681"/>
          </a:xfrm>
        </p:spPr>
        <p:txBody>
          <a:bodyPr>
            <a:normAutofit/>
          </a:bodyPr>
          <a:lstStyle/>
          <a:p>
            <a:pPr>
              <a:lnSpc>
                <a:spcPct val="100000"/>
              </a:lnSpc>
            </a:pPr>
            <a:r>
              <a:rPr lang="en-US" sz="4000" b="1" dirty="0" smtClean="0">
                <a:latin typeface="Times New Roman" charset="0"/>
                <a:ea typeface="Times New Roman" charset="0"/>
                <a:cs typeface="Times New Roman" charset="0"/>
              </a:rPr>
              <a:t>Solutions and Applications</a:t>
            </a:r>
            <a:endParaRPr lang="en-US" sz="4000" b="1" i="1" dirty="0">
              <a:latin typeface="Times New Roman" charset="0"/>
              <a:ea typeface="Times New Roman" charset="0"/>
              <a:cs typeface="Times New Roman" charset="0"/>
            </a:endParaRPr>
          </a:p>
        </p:txBody>
      </p:sp>
      <p:sp>
        <p:nvSpPr>
          <p:cNvPr id="7" name="TextBox 6"/>
          <p:cNvSpPr txBox="1"/>
          <p:nvPr/>
        </p:nvSpPr>
        <p:spPr>
          <a:xfrm>
            <a:off x="11874" y="49996"/>
            <a:ext cx="12192001" cy="307777"/>
          </a:xfrm>
          <a:prstGeom prst="rect">
            <a:avLst/>
          </a:prstGeom>
          <a:noFill/>
        </p:spPr>
        <p:txBody>
          <a:bodyPr wrap="square" rtlCol="0">
            <a:spAutoFit/>
          </a:bodyPr>
          <a:lstStyle/>
          <a:p>
            <a:pPr algn="r"/>
            <a:r>
              <a:rPr lang="en-US" sz="1400" b="1" i="1" dirty="0" smtClean="0">
                <a:solidFill>
                  <a:schemeClr val="bg2"/>
                </a:solidFill>
                <a:latin typeface="Times New Roman" charset="0"/>
                <a:ea typeface="Times New Roman" charset="0"/>
                <a:cs typeface="Times New Roman" charset="0"/>
              </a:rPr>
              <a:t>CMO-BIRS </a:t>
            </a:r>
            <a:r>
              <a:rPr lang="en-US" sz="1400" b="1" i="1" dirty="0">
                <a:solidFill>
                  <a:schemeClr val="bg2"/>
                </a:solidFill>
                <a:latin typeface="Times New Roman" charset="0"/>
                <a:ea typeface="Times New Roman" charset="0"/>
                <a:cs typeface="Times New Roman" charset="0"/>
              </a:rPr>
              <a:t>Synthesis of Statistics, Data Mining and Environmental Sciences in Pursuit of Knowledge Discovery</a:t>
            </a:r>
          </a:p>
        </p:txBody>
      </p:sp>
    </p:spTree>
    <p:extLst>
      <p:ext uri="{BB962C8B-B14F-4D97-AF65-F5344CB8AC3E}">
        <p14:creationId xmlns:p14="http://schemas.microsoft.com/office/powerpoint/2010/main" val="880613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56E99D-1A75-3A48-9C7D-FDD3D80DF01D}" type="slidenum">
              <a:rPr lang="en-US" smtClean="0"/>
              <a:t>15</a:t>
            </a:fld>
            <a:endParaRPr lang="en-US"/>
          </a:p>
        </p:txBody>
      </p:sp>
      <p:pic>
        <p:nvPicPr>
          <p:cNvPr id="7" name="Picture 6"/>
          <p:cNvPicPr>
            <a:picLocks noChangeAspect="1"/>
          </p:cNvPicPr>
          <p:nvPr/>
        </p:nvPicPr>
        <p:blipFill rotWithShape="1">
          <a:blip r:embed="rId3"/>
          <a:srcRect l="10993" t="6166" r="2430" b="11135"/>
          <a:stretch/>
        </p:blipFill>
        <p:spPr>
          <a:xfrm>
            <a:off x="9834" y="476036"/>
            <a:ext cx="6410631" cy="6088133"/>
          </a:xfrm>
          <a:prstGeom prst="rect">
            <a:avLst/>
          </a:prstGeom>
          <a:ln w="12700">
            <a:solidFill>
              <a:schemeClr val="tx1"/>
            </a:solidFill>
          </a:ln>
        </p:spPr>
      </p:pic>
      <p:pic>
        <p:nvPicPr>
          <p:cNvPr id="9" name="Picture 8"/>
          <p:cNvPicPr>
            <a:picLocks noChangeAspect="1"/>
          </p:cNvPicPr>
          <p:nvPr/>
        </p:nvPicPr>
        <p:blipFill>
          <a:blip r:embed="rId4"/>
          <a:stretch>
            <a:fillRect/>
          </a:stretch>
        </p:blipFill>
        <p:spPr>
          <a:xfrm>
            <a:off x="496985" y="1123117"/>
            <a:ext cx="1971841" cy="1160100"/>
          </a:xfrm>
          <a:prstGeom prst="rect">
            <a:avLst/>
          </a:prstGeom>
        </p:spPr>
      </p:pic>
      <p:sp>
        <p:nvSpPr>
          <p:cNvPr id="2" name="TextBox 1"/>
          <p:cNvSpPr txBox="1"/>
          <p:nvPr/>
        </p:nvSpPr>
        <p:spPr>
          <a:xfrm>
            <a:off x="1409747" y="502720"/>
            <a:ext cx="3788860" cy="338554"/>
          </a:xfrm>
          <a:prstGeom prst="rect">
            <a:avLst/>
          </a:prstGeom>
          <a:solidFill>
            <a:schemeClr val="bg1">
              <a:lumMod val="75000"/>
            </a:schemeClr>
          </a:solidFill>
        </p:spPr>
        <p:txBody>
          <a:bodyPr wrap="square" rtlCol="0">
            <a:spAutoFit/>
          </a:bodyPr>
          <a:lstStyle/>
          <a:p>
            <a:r>
              <a:rPr lang="en-US" sz="1600" b="1" dirty="0"/>
              <a:t>The Global Risks Report 2017: </a:t>
            </a:r>
            <a:r>
              <a:rPr lang="en-US" sz="1600" b="1" i="1" dirty="0"/>
              <a:t>12th Edition</a:t>
            </a:r>
          </a:p>
        </p:txBody>
      </p:sp>
      <p:sp>
        <p:nvSpPr>
          <p:cNvPr id="8" name="TextBox 7"/>
          <p:cNvSpPr txBox="1"/>
          <p:nvPr/>
        </p:nvSpPr>
        <p:spPr>
          <a:xfrm>
            <a:off x="-1" y="-32786"/>
            <a:ext cx="12192001" cy="461665"/>
          </a:xfrm>
          <a:prstGeom prst="rect">
            <a:avLst/>
          </a:prstGeom>
          <a:noFill/>
        </p:spPr>
        <p:txBody>
          <a:bodyPr wrap="square" rtlCol="0">
            <a:spAutoFit/>
          </a:bodyPr>
          <a:lstStyle/>
          <a:p>
            <a:pPr algn="ctr"/>
            <a:r>
              <a:rPr lang="en-US" sz="2400" b="1" i="1" dirty="0">
                <a:solidFill>
                  <a:schemeClr val="bg1"/>
                </a:solidFill>
                <a:latin typeface="Times New Roman" charset="0"/>
                <a:ea typeface="Times New Roman" charset="0"/>
                <a:cs typeface="Times New Roman" charset="0"/>
              </a:rPr>
              <a:t>Extreme weather events, water and climate are among the greatest risks of this century</a:t>
            </a:r>
          </a:p>
        </p:txBody>
      </p:sp>
      <p:sp>
        <p:nvSpPr>
          <p:cNvPr id="3" name="TextBox 2"/>
          <p:cNvSpPr txBox="1"/>
          <p:nvPr/>
        </p:nvSpPr>
        <p:spPr>
          <a:xfrm>
            <a:off x="68823" y="3276274"/>
            <a:ext cx="856325" cy="338554"/>
          </a:xfrm>
          <a:prstGeom prst="rect">
            <a:avLst/>
          </a:prstGeom>
          <a:solidFill>
            <a:srgbClr val="FFFF00"/>
          </a:solidFill>
          <a:ln>
            <a:solidFill>
              <a:schemeClr val="accent4">
                <a:lumMod val="50000"/>
              </a:schemeClr>
            </a:solidFill>
          </a:ln>
        </p:spPr>
        <p:txBody>
          <a:bodyPr wrap="none" rtlCol="0">
            <a:spAutoFit/>
          </a:bodyPr>
          <a:lstStyle/>
          <a:p>
            <a:r>
              <a:rPr lang="en-US" sz="1600" b="1" dirty="0">
                <a:solidFill>
                  <a:schemeClr val="accent2">
                    <a:lumMod val="50000"/>
                  </a:schemeClr>
                </a:solidFill>
              </a:rPr>
              <a:t>Impacts</a:t>
            </a:r>
          </a:p>
        </p:txBody>
      </p:sp>
      <p:sp>
        <p:nvSpPr>
          <p:cNvPr id="10" name="TextBox 9"/>
          <p:cNvSpPr txBox="1"/>
          <p:nvPr/>
        </p:nvSpPr>
        <p:spPr>
          <a:xfrm>
            <a:off x="4520130" y="6129394"/>
            <a:ext cx="1057469" cy="338554"/>
          </a:xfrm>
          <a:prstGeom prst="rect">
            <a:avLst/>
          </a:prstGeom>
          <a:solidFill>
            <a:srgbClr val="FFFF00"/>
          </a:solidFill>
          <a:ln>
            <a:solidFill>
              <a:schemeClr val="accent4">
                <a:lumMod val="50000"/>
              </a:schemeClr>
            </a:solidFill>
          </a:ln>
        </p:spPr>
        <p:txBody>
          <a:bodyPr wrap="none" rtlCol="0">
            <a:spAutoFit/>
          </a:bodyPr>
          <a:lstStyle/>
          <a:p>
            <a:r>
              <a:rPr lang="en-US" sz="1600" b="1" dirty="0">
                <a:solidFill>
                  <a:schemeClr val="accent2">
                    <a:lumMod val="50000"/>
                  </a:schemeClr>
                </a:solidFill>
              </a:rPr>
              <a:t>Likelihood</a:t>
            </a:r>
          </a:p>
        </p:txBody>
      </p:sp>
      <p:sp>
        <p:nvSpPr>
          <p:cNvPr id="6" name="Arrow: Up 5"/>
          <p:cNvSpPr/>
          <p:nvPr/>
        </p:nvSpPr>
        <p:spPr>
          <a:xfrm>
            <a:off x="383914" y="2804327"/>
            <a:ext cx="226142" cy="393291"/>
          </a:xfrm>
          <a:prstGeom prst="upArrow">
            <a:avLst/>
          </a:prstGeom>
          <a:solidFill>
            <a:srgbClr val="FFFF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Up 10"/>
          <p:cNvSpPr/>
          <p:nvPr/>
        </p:nvSpPr>
        <p:spPr>
          <a:xfrm rot="5400000">
            <a:off x="5739838" y="6106972"/>
            <a:ext cx="226142" cy="393291"/>
          </a:xfrm>
          <a:prstGeom prst="upArrow">
            <a:avLst/>
          </a:prstGeom>
          <a:solidFill>
            <a:srgbClr val="FFFF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rotWithShape="1">
          <a:blip r:embed="rId3"/>
          <a:srcRect l="45720" t="10690" r="2429" b="62695"/>
          <a:stretch/>
        </p:blipFill>
        <p:spPr>
          <a:xfrm>
            <a:off x="6587864" y="2427006"/>
            <a:ext cx="5496521" cy="2805086"/>
          </a:xfrm>
          <a:prstGeom prst="rect">
            <a:avLst/>
          </a:prstGeom>
          <a:ln w="44450">
            <a:solidFill>
              <a:srgbClr val="7030A0"/>
            </a:solidFill>
          </a:ln>
        </p:spPr>
      </p:pic>
      <p:sp>
        <p:nvSpPr>
          <p:cNvPr id="14" name="Arrow: Bent 13"/>
          <p:cNvSpPr/>
          <p:nvPr/>
        </p:nvSpPr>
        <p:spPr>
          <a:xfrm rot="5400000">
            <a:off x="8755483" y="-184388"/>
            <a:ext cx="250841" cy="4783320"/>
          </a:xfrm>
          <a:prstGeom prst="ben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p:cNvSpPr txBox="1"/>
          <p:nvPr/>
        </p:nvSpPr>
        <p:spPr>
          <a:xfrm>
            <a:off x="10717161" y="2879541"/>
            <a:ext cx="965714" cy="584775"/>
          </a:xfrm>
          <a:prstGeom prst="rect">
            <a:avLst/>
          </a:prstGeom>
          <a:noFill/>
        </p:spPr>
        <p:txBody>
          <a:bodyPr wrap="none" rtlCol="0">
            <a:spAutoFit/>
          </a:bodyPr>
          <a:lstStyle/>
          <a:p>
            <a:pPr algn="ctr"/>
            <a:r>
              <a:rPr lang="en-US" sz="1600" b="1" dirty="0">
                <a:solidFill>
                  <a:schemeClr val="accent2">
                    <a:lumMod val="50000"/>
                  </a:schemeClr>
                </a:solidFill>
              </a:rPr>
              <a:t>Floods</a:t>
            </a:r>
          </a:p>
          <a:p>
            <a:pPr algn="ctr"/>
            <a:r>
              <a:rPr lang="en-US" sz="1600" b="1" dirty="0">
                <a:solidFill>
                  <a:schemeClr val="accent2">
                    <a:lumMod val="50000"/>
                  </a:schemeClr>
                </a:solidFill>
              </a:rPr>
              <a:t>Droughts</a:t>
            </a:r>
          </a:p>
        </p:txBody>
      </p:sp>
      <p:sp>
        <p:nvSpPr>
          <p:cNvPr id="16" name="TextBox 15"/>
          <p:cNvSpPr txBox="1"/>
          <p:nvPr/>
        </p:nvSpPr>
        <p:spPr>
          <a:xfrm>
            <a:off x="7976068" y="2848459"/>
            <a:ext cx="1044388" cy="584775"/>
          </a:xfrm>
          <a:prstGeom prst="rect">
            <a:avLst/>
          </a:prstGeom>
          <a:noFill/>
        </p:spPr>
        <p:txBody>
          <a:bodyPr wrap="none" rtlCol="0">
            <a:spAutoFit/>
          </a:bodyPr>
          <a:lstStyle/>
          <a:p>
            <a:pPr algn="ctr"/>
            <a:r>
              <a:rPr lang="en-US" sz="1600" b="1" dirty="0">
                <a:solidFill>
                  <a:schemeClr val="accent2">
                    <a:lumMod val="50000"/>
                  </a:schemeClr>
                </a:solidFill>
              </a:rPr>
              <a:t>Resources</a:t>
            </a:r>
          </a:p>
          <a:p>
            <a:pPr algn="ctr"/>
            <a:r>
              <a:rPr lang="en-US" sz="1600" b="1" dirty="0">
                <a:solidFill>
                  <a:schemeClr val="accent2">
                    <a:lumMod val="50000"/>
                  </a:schemeClr>
                </a:solidFill>
              </a:rPr>
              <a:t>Nexus</a:t>
            </a:r>
          </a:p>
        </p:txBody>
      </p:sp>
      <p:sp>
        <p:nvSpPr>
          <p:cNvPr id="18" name="TextBox 17"/>
          <p:cNvSpPr txBox="1"/>
          <p:nvPr/>
        </p:nvSpPr>
        <p:spPr>
          <a:xfrm>
            <a:off x="9095031" y="2956347"/>
            <a:ext cx="838307" cy="400110"/>
          </a:xfrm>
          <a:prstGeom prst="rect">
            <a:avLst/>
          </a:prstGeom>
          <a:noFill/>
        </p:spPr>
        <p:txBody>
          <a:bodyPr wrap="none" rtlCol="0">
            <a:spAutoFit/>
          </a:bodyPr>
          <a:lstStyle/>
          <a:p>
            <a:pPr algn="ctr"/>
            <a:r>
              <a:rPr lang="en-US" sz="2000" b="1" dirty="0">
                <a:solidFill>
                  <a:srgbClr val="C00000"/>
                </a:solidFill>
              </a:rPr>
              <a:t>Water</a:t>
            </a:r>
          </a:p>
        </p:txBody>
      </p:sp>
      <p:sp>
        <p:nvSpPr>
          <p:cNvPr id="20" name="TextBox 19"/>
          <p:cNvSpPr txBox="1"/>
          <p:nvPr/>
        </p:nvSpPr>
        <p:spPr>
          <a:xfrm>
            <a:off x="6332243" y="5375629"/>
            <a:ext cx="894735" cy="707886"/>
          </a:xfrm>
          <a:prstGeom prst="rect">
            <a:avLst/>
          </a:prstGeom>
          <a:noFill/>
          <a:ln>
            <a:noFill/>
          </a:ln>
        </p:spPr>
        <p:txBody>
          <a:bodyPr wrap="square" rtlCol="0">
            <a:spAutoFit/>
          </a:bodyPr>
          <a:lstStyle/>
          <a:p>
            <a:pPr algn="ctr"/>
            <a:r>
              <a:rPr lang="en-US" sz="2000" b="1" dirty="0">
                <a:solidFill>
                  <a:schemeClr val="accent2">
                    <a:lumMod val="50000"/>
                  </a:schemeClr>
                </a:solidFill>
              </a:rPr>
              <a:t>Lower Risk</a:t>
            </a:r>
          </a:p>
        </p:txBody>
      </p:sp>
      <p:sp>
        <p:nvSpPr>
          <p:cNvPr id="22" name="TextBox 21"/>
          <p:cNvSpPr txBox="1"/>
          <p:nvPr/>
        </p:nvSpPr>
        <p:spPr>
          <a:xfrm>
            <a:off x="11167909" y="1458910"/>
            <a:ext cx="916476" cy="707886"/>
          </a:xfrm>
          <a:prstGeom prst="rect">
            <a:avLst/>
          </a:prstGeom>
          <a:noFill/>
          <a:ln>
            <a:noFill/>
          </a:ln>
        </p:spPr>
        <p:txBody>
          <a:bodyPr wrap="square" rtlCol="0">
            <a:spAutoFit/>
          </a:bodyPr>
          <a:lstStyle/>
          <a:p>
            <a:pPr algn="ctr"/>
            <a:r>
              <a:rPr lang="en-US" sz="2000" b="1" dirty="0">
                <a:solidFill>
                  <a:schemeClr val="accent2">
                    <a:lumMod val="50000"/>
                  </a:schemeClr>
                </a:solidFill>
              </a:rPr>
              <a:t>Higher Risk</a:t>
            </a:r>
          </a:p>
        </p:txBody>
      </p:sp>
      <p:cxnSp>
        <p:nvCxnSpPr>
          <p:cNvPr id="24" name="Straight Arrow Connector 23"/>
          <p:cNvCxnSpPr/>
          <p:nvPr/>
        </p:nvCxnSpPr>
        <p:spPr>
          <a:xfrm flipV="1">
            <a:off x="255845" y="675734"/>
            <a:ext cx="5916556" cy="5655039"/>
          </a:xfrm>
          <a:prstGeom prst="straightConnector1">
            <a:avLst/>
          </a:prstGeom>
          <a:ln>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5739961" y="384421"/>
            <a:ext cx="764203" cy="584775"/>
          </a:xfrm>
          <a:prstGeom prst="rect">
            <a:avLst/>
          </a:prstGeom>
          <a:noFill/>
          <a:ln>
            <a:noFill/>
          </a:ln>
        </p:spPr>
        <p:txBody>
          <a:bodyPr wrap="square" rtlCol="0">
            <a:spAutoFit/>
          </a:bodyPr>
          <a:lstStyle/>
          <a:p>
            <a:pPr algn="ctr"/>
            <a:r>
              <a:rPr lang="en-US" sz="1600" b="1" dirty="0">
                <a:solidFill>
                  <a:schemeClr val="accent2">
                    <a:lumMod val="50000"/>
                  </a:schemeClr>
                </a:solidFill>
              </a:rPr>
              <a:t>Higher Risk</a:t>
            </a:r>
          </a:p>
        </p:txBody>
      </p:sp>
      <p:sp>
        <p:nvSpPr>
          <p:cNvPr id="28" name="TextBox 27"/>
          <p:cNvSpPr txBox="1"/>
          <p:nvPr/>
        </p:nvSpPr>
        <p:spPr>
          <a:xfrm>
            <a:off x="-98321" y="6038386"/>
            <a:ext cx="761648" cy="584775"/>
          </a:xfrm>
          <a:prstGeom prst="rect">
            <a:avLst/>
          </a:prstGeom>
          <a:noFill/>
          <a:ln>
            <a:noFill/>
          </a:ln>
        </p:spPr>
        <p:txBody>
          <a:bodyPr wrap="square" rtlCol="0">
            <a:spAutoFit/>
          </a:bodyPr>
          <a:lstStyle/>
          <a:p>
            <a:pPr algn="ctr"/>
            <a:r>
              <a:rPr lang="en-US" sz="1600" b="1" dirty="0">
                <a:solidFill>
                  <a:schemeClr val="accent2">
                    <a:lumMod val="50000"/>
                  </a:schemeClr>
                </a:solidFill>
              </a:rPr>
              <a:t>Lower Risk</a:t>
            </a:r>
          </a:p>
        </p:txBody>
      </p:sp>
      <p:cxnSp>
        <p:nvCxnSpPr>
          <p:cNvPr id="29" name="Straight Arrow Connector 28"/>
          <p:cNvCxnSpPr/>
          <p:nvPr/>
        </p:nvCxnSpPr>
        <p:spPr>
          <a:xfrm flipV="1">
            <a:off x="7106848" y="1808611"/>
            <a:ext cx="4259247" cy="4014694"/>
          </a:xfrm>
          <a:prstGeom prst="straightConnector1">
            <a:avLst/>
          </a:prstGeom>
          <a:ln w="38100">
            <a:solidFill>
              <a:schemeClr val="accent2">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9001110" y="3920797"/>
            <a:ext cx="993478" cy="400110"/>
          </a:xfrm>
          <a:prstGeom prst="rect">
            <a:avLst/>
          </a:prstGeom>
          <a:noFill/>
        </p:spPr>
        <p:txBody>
          <a:bodyPr wrap="none" rtlCol="0">
            <a:spAutoFit/>
          </a:bodyPr>
          <a:lstStyle/>
          <a:p>
            <a:pPr algn="ctr"/>
            <a:r>
              <a:rPr lang="en-US" sz="2000" b="1" dirty="0">
                <a:solidFill>
                  <a:srgbClr val="C00000"/>
                </a:solidFill>
              </a:rPr>
              <a:t>Climate</a:t>
            </a:r>
          </a:p>
        </p:txBody>
      </p:sp>
      <p:sp>
        <p:nvSpPr>
          <p:cNvPr id="37" name="Rectangle: Rounded Corners 36"/>
          <p:cNvSpPr/>
          <p:nvPr/>
        </p:nvSpPr>
        <p:spPr>
          <a:xfrm>
            <a:off x="7079225" y="2903782"/>
            <a:ext cx="4633146" cy="570366"/>
          </a:xfrm>
          <a:prstGeom prst="roundRect">
            <a:avLst/>
          </a:prstGeom>
          <a:noFill/>
          <a:ln w="57150">
            <a:solidFill>
              <a:schemeClr val="accent3">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Rounded Corners 37"/>
          <p:cNvSpPr/>
          <p:nvPr/>
        </p:nvSpPr>
        <p:spPr>
          <a:xfrm>
            <a:off x="7116987" y="3854687"/>
            <a:ext cx="2877601" cy="570366"/>
          </a:xfrm>
          <a:prstGeom prst="roundRect">
            <a:avLst/>
          </a:prstGeom>
          <a:noFill/>
          <a:ln w="57150">
            <a:solidFill>
              <a:schemeClr val="accent3">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rrow: Up-Down 38"/>
          <p:cNvSpPr/>
          <p:nvPr/>
        </p:nvSpPr>
        <p:spPr>
          <a:xfrm>
            <a:off x="9455141" y="3284338"/>
            <a:ext cx="147577" cy="744538"/>
          </a:xfrm>
          <a:prstGeom prst="up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26206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 y="-5293"/>
            <a:ext cx="1219200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white"/>
                </a:solidFill>
                <a:effectLst/>
                <a:uLnTx/>
                <a:uFillTx/>
                <a:latin typeface="Times New Roman" charset="0"/>
                <a:ea typeface="Times New Roman" charset="0"/>
                <a:cs typeface="Times New Roman" charset="0"/>
              </a:rPr>
              <a:t>Cities and coastlines can benefit from climate risk analyses and built-natural system resilience </a:t>
            </a:r>
          </a:p>
        </p:txBody>
      </p:sp>
      <p:pic>
        <p:nvPicPr>
          <p:cNvPr id="36" name="Picture 35"/>
          <p:cNvPicPr>
            <a:picLocks noChangeAspect="1"/>
          </p:cNvPicPr>
          <p:nvPr/>
        </p:nvPicPr>
        <p:blipFill rotWithShape="1">
          <a:blip r:embed="rId3"/>
          <a:srcRect t="65969" r="50515"/>
          <a:stretch/>
        </p:blipFill>
        <p:spPr>
          <a:xfrm>
            <a:off x="29050" y="451412"/>
            <a:ext cx="5065684" cy="2643188"/>
          </a:xfrm>
          <a:prstGeom prst="rect">
            <a:avLst/>
          </a:prstGeom>
        </p:spPr>
      </p:pic>
      <p:pic>
        <p:nvPicPr>
          <p:cNvPr id="37" name="Picture 36"/>
          <p:cNvPicPr>
            <a:picLocks noChangeAspect="1"/>
          </p:cNvPicPr>
          <p:nvPr/>
        </p:nvPicPr>
        <p:blipFill>
          <a:blip r:embed="rId4"/>
          <a:stretch>
            <a:fillRect/>
          </a:stretch>
        </p:blipFill>
        <p:spPr>
          <a:xfrm>
            <a:off x="54070" y="3650614"/>
            <a:ext cx="5017732" cy="2514600"/>
          </a:xfrm>
          <a:prstGeom prst="rect">
            <a:avLst/>
          </a:prstGeom>
        </p:spPr>
      </p:pic>
      <p:grpSp>
        <p:nvGrpSpPr>
          <p:cNvPr id="71" name="Group 70"/>
          <p:cNvGrpSpPr/>
          <p:nvPr/>
        </p:nvGrpSpPr>
        <p:grpSpPr>
          <a:xfrm>
            <a:off x="8211425" y="926776"/>
            <a:ext cx="3940615" cy="1824142"/>
            <a:chOff x="167269" y="575522"/>
            <a:chExt cx="11797990" cy="5871728"/>
          </a:xfrm>
        </p:grpSpPr>
        <p:pic>
          <p:nvPicPr>
            <p:cNvPr id="72" name="Picture 7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57899" y="575522"/>
              <a:ext cx="5907360" cy="4178975"/>
            </a:xfrm>
            <a:prstGeom prst="rect">
              <a:avLst/>
            </a:prstGeom>
          </p:spPr>
        </p:pic>
        <p:grpSp>
          <p:nvGrpSpPr>
            <p:cNvPr id="73" name="Group 72"/>
            <p:cNvGrpSpPr/>
            <p:nvPr/>
          </p:nvGrpSpPr>
          <p:grpSpPr>
            <a:xfrm>
              <a:off x="167269" y="1338014"/>
              <a:ext cx="10418957" cy="5109236"/>
              <a:chOff x="167269" y="680224"/>
              <a:chExt cx="10418957" cy="5109236"/>
            </a:xfrm>
          </p:grpSpPr>
          <p:pic>
            <p:nvPicPr>
              <p:cNvPr id="74" name="Picture 7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7269" y="1068540"/>
                <a:ext cx="6683298" cy="4720920"/>
              </a:xfrm>
              <a:prstGeom prst="rect">
                <a:avLst/>
              </a:prstGeom>
            </p:spPr>
          </p:pic>
          <p:grpSp>
            <p:nvGrpSpPr>
              <p:cNvPr id="75" name="Group 74"/>
              <p:cNvGrpSpPr/>
              <p:nvPr/>
            </p:nvGrpSpPr>
            <p:grpSpPr>
              <a:xfrm>
                <a:off x="2430966" y="680224"/>
                <a:ext cx="8155260" cy="3858322"/>
                <a:chOff x="2430966" y="680224"/>
                <a:chExt cx="8155260" cy="3858322"/>
              </a:xfrm>
            </p:grpSpPr>
            <p:cxnSp>
              <p:nvCxnSpPr>
                <p:cNvPr id="76" name="Straight Arrow Connector 75"/>
                <p:cNvCxnSpPr/>
                <p:nvPr/>
              </p:nvCxnSpPr>
              <p:spPr>
                <a:xfrm flipH="1">
                  <a:off x="2430966" y="680224"/>
                  <a:ext cx="5006897" cy="2464420"/>
                </a:xfrm>
                <a:prstGeom prst="straightConnector1">
                  <a:avLst/>
                </a:prstGeom>
                <a:noFill/>
                <a:ln w="6350" cap="flat" cmpd="sng" algn="ctr">
                  <a:solidFill>
                    <a:srgbClr val="ED7D31">
                      <a:lumMod val="75000"/>
                    </a:srgbClr>
                  </a:solidFill>
                  <a:prstDash val="sysDash"/>
                  <a:miter lim="800000"/>
                  <a:tailEnd type="triangle"/>
                </a:ln>
                <a:effectLst/>
              </p:spPr>
            </p:cxnSp>
            <p:cxnSp>
              <p:nvCxnSpPr>
                <p:cNvPr id="77" name="Straight Arrow Connector 76"/>
                <p:cNvCxnSpPr/>
                <p:nvPr/>
              </p:nvCxnSpPr>
              <p:spPr>
                <a:xfrm flipH="1">
                  <a:off x="4170556" y="2344544"/>
                  <a:ext cx="4808035" cy="2194002"/>
                </a:xfrm>
                <a:prstGeom prst="straightConnector1">
                  <a:avLst/>
                </a:prstGeom>
                <a:noFill/>
                <a:ln w="6350" cap="flat" cmpd="sng" algn="ctr">
                  <a:solidFill>
                    <a:srgbClr val="ED7D31">
                      <a:lumMod val="75000"/>
                    </a:srgbClr>
                  </a:solidFill>
                  <a:prstDash val="sysDash"/>
                  <a:miter lim="800000"/>
                  <a:tailEnd type="triangle"/>
                </a:ln>
                <a:effectLst/>
              </p:spPr>
            </p:cxnSp>
            <p:cxnSp>
              <p:nvCxnSpPr>
                <p:cNvPr id="78" name="Straight Arrow Connector 77"/>
                <p:cNvCxnSpPr/>
                <p:nvPr/>
              </p:nvCxnSpPr>
              <p:spPr>
                <a:xfrm flipH="1">
                  <a:off x="2676294" y="945749"/>
                  <a:ext cx="7025266" cy="2483251"/>
                </a:xfrm>
                <a:prstGeom prst="straightConnector1">
                  <a:avLst/>
                </a:prstGeom>
                <a:noFill/>
                <a:ln w="6350" cap="flat" cmpd="sng" algn="ctr">
                  <a:solidFill>
                    <a:srgbClr val="ED7D31">
                      <a:lumMod val="75000"/>
                    </a:srgbClr>
                  </a:solidFill>
                  <a:prstDash val="sysDash"/>
                  <a:miter lim="800000"/>
                  <a:tailEnd type="triangle"/>
                </a:ln>
                <a:effectLst/>
              </p:spPr>
            </p:cxnSp>
            <p:cxnSp>
              <p:nvCxnSpPr>
                <p:cNvPr id="79" name="Straight Arrow Connector 78"/>
                <p:cNvCxnSpPr/>
                <p:nvPr/>
              </p:nvCxnSpPr>
              <p:spPr>
                <a:xfrm flipH="1">
                  <a:off x="3256157" y="2344544"/>
                  <a:ext cx="7330069" cy="1614139"/>
                </a:xfrm>
                <a:prstGeom prst="straightConnector1">
                  <a:avLst/>
                </a:prstGeom>
                <a:noFill/>
                <a:ln w="6350" cap="flat" cmpd="sng" algn="ctr">
                  <a:solidFill>
                    <a:srgbClr val="ED7D31">
                      <a:lumMod val="75000"/>
                    </a:srgbClr>
                  </a:solidFill>
                  <a:prstDash val="sysDash"/>
                  <a:miter lim="800000"/>
                  <a:tailEnd type="triangle"/>
                </a:ln>
                <a:effectLst/>
              </p:spPr>
            </p:cxnSp>
            <p:cxnSp>
              <p:nvCxnSpPr>
                <p:cNvPr id="80" name="Straight Arrow Connector 79"/>
                <p:cNvCxnSpPr/>
                <p:nvPr/>
              </p:nvCxnSpPr>
              <p:spPr>
                <a:xfrm flipH="1">
                  <a:off x="3902928" y="1762025"/>
                  <a:ext cx="5108651" cy="2605655"/>
                </a:xfrm>
                <a:prstGeom prst="straightConnector1">
                  <a:avLst/>
                </a:prstGeom>
                <a:noFill/>
                <a:ln w="6350" cap="flat" cmpd="sng" algn="ctr">
                  <a:solidFill>
                    <a:srgbClr val="ED7D31">
                      <a:lumMod val="75000"/>
                    </a:srgbClr>
                  </a:solidFill>
                  <a:prstDash val="sysDash"/>
                  <a:miter lim="800000"/>
                  <a:tailEnd type="triangle"/>
                </a:ln>
                <a:effectLst/>
              </p:spPr>
            </p:cxnSp>
          </p:grpSp>
        </p:grpSp>
      </p:grpSp>
      <p:pic>
        <p:nvPicPr>
          <p:cNvPr id="81" name="Picture 80"/>
          <p:cNvPicPr>
            <a:picLocks noChangeAspect="1"/>
          </p:cNvPicPr>
          <p:nvPr/>
        </p:nvPicPr>
        <p:blipFill rotWithShape="1">
          <a:blip r:embed="rId7"/>
          <a:srcRect l="5100" t="14119" b="13741"/>
          <a:stretch/>
        </p:blipFill>
        <p:spPr>
          <a:xfrm>
            <a:off x="6040583" y="3768854"/>
            <a:ext cx="5574808" cy="2575385"/>
          </a:xfrm>
          <a:prstGeom prst="rect">
            <a:avLst/>
          </a:prstGeom>
        </p:spPr>
      </p:pic>
      <p:sp>
        <p:nvSpPr>
          <p:cNvPr id="82" name="TextBox 81"/>
          <p:cNvSpPr txBox="1"/>
          <p:nvPr/>
        </p:nvSpPr>
        <p:spPr>
          <a:xfrm>
            <a:off x="-34764" y="3321750"/>
            <a:ext cx="305971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imes New Roman" charset="0"/>
                <a:ea typeface="Times New Roman" charset="0"/>
                <a:cs typeface="Times New Roman" charset="0"/>
              </a:rPr>
              <a:t>Coastal Climate Processes</a:t>
            </a:r>
          </a:p>
        </p:txBody>
      </p:sp>
      <p:sp>
        <p:nvSpPr>
          <p:cNvPr id="84" name="TextBox 83"/>
          <p:cNvSpPr txBox="1"/>
          <p:nvPr/>
        </p:nvSpPr>
        <p:spPr>
          <a:xfrm>
            <a:off x="9755132" y="2414782"/>
            <a:ext cx="193550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Subway Network</a:t>
            </a:r>
          </a:p>
        </p:txBody>
      </p:sp>
      <p:sp>
        <p:nvSpPr>
          <p:cNvPr id="85" name="TextBox 84"/>
          <p:cNvSpPr txBox="1"/>
          <p:nvPr/>
        </p:nvSpPr>
        <p:spPr>
          <a:xfrm>
            <a:off x="10227795" y="390109"/>
            <a:ext cx="2022329"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Power Distribution Network</a:t>
            </a:r>
          </a:p>
        </p:txBody>
      </p:sp>
      <p:pic>
        <p:nvPicPr>
          <p:cNvPr id="86" name="Picture 85"/>
          <p:cNvPicPr>
            <a:picLocks noChangeAspect="1"/>
          </p:cNvPicPr>
          <p:nvPr/>
        </p:nvPicPr>
        <p:blipFill>
          <a:blip r:embed="rId8"/>
          <a:stretch>
            <a:fillRect/>
          </a:stretch>
        </p:blipFill>
        <p:spPr>
          <a:xfrm>
            <a:off x="6553768" y="1105688"/>
            <a:ext cx="1742722" cy="1761602"/>
          </a:xfrm>
          <a:prstGeom prst="rect">
            <a:avLst/>
          </a:prstGeom>
        </p:spPr>
      </p:pic>
      <p:sp>
        <p:nvSpPr>
          <p:cNvPr id="88" name="TextBox 87"/>
          <p:cNvSpPr txBox="1"/>
          <p:nvPr/>
        </p:nvSpPr>
        <p:spPr>
          <a:xfrm>
            <a:off x="216355" y="390109"/>
            <a:ext cx="301503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imes New Roman" charset="0"/>
                <a:ea typeface="Times New Roman" charset="0"/>
                <a:cs typeface="Times New Roman" charset="0"/>
              </a:rPr>
              <a:t>Urban Climate Extremes </a:t>
            </a:r>
          </a:p>
        </p:txBody>
      </p:sp>
      <p:pic>
        <p:nvPicPr>
          <p:cNvPr id="90" name="Picture 89"/>
          <p:cNvPicPr>
            <a:picLocks noChangeAspect="1"/>
          </p:cNvPicPr>
          <p:nvPr/>
        </p:nvPicPr>
        <p:blipFill>
          <a:blip r:embed="rId9"/>
          <a:stretch>
            <a:fillRect/>
          </a:stretch>
        </p:blipFill>
        <p:spPr>
          <a:xfrm>
            <a:off x="3857879" y="956912"/>
            <a:ext cx="1089472" cy="495710"/>
          </a:xfrm>
          <a:prstGeom prst="rect">
            <a:avLst/>
          </a:prstGeom>
        </p:spPr>
      </p:pic>
      <p:sp>
        <p:nvSpPr>
          <p:cNvPr id="91" name="TextBox 90"/>
          <p:cNvSpPr txBox="1"/>
          <p:nvPr/>
        </p:nvSpPr>
        <p:spPr>
          <a:xfrm>
            <a:off x="5770446" y="3445246"/>
            <a:ext cx="642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libri" panose="020F0502020204030204"/>
                <a:ea typeface="+mn-ea"/>
                <a:cs typeface="+mn-cs"/>
              </a:rPr>
              <a:t>Category 3 Hurricane Impacts on Boston Subway</a:t>
            </a:r>
          </a:p>
        </p:txBody>
      </p:sp>
      <p:sp>
        <p:nvSpPr>
          <p:cNvPr id="92" name="TextBox 91"/>
          <p:cNvSpPr txBox="1"/>
          <p:nvPr/>
        </p:nvSpPr>
        <p:spPr>
          <a:xfrm rot="16200000">
            <a:off x="4593650" y="4973404"/>
            <a:ext cx="256589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(Loss of) Functionality</a:t>
            </a:r>
          </a:p>
        </p:txBody>
      </p:sp>
      <p:sp>
        <p:nvSpPr>
          <p:cNvPr id="93" name="TextBox 92"/>
          <p:cNvSpPr txBox="1"/>
          <p:nvPr/>
        </p:nvSpPr>
        <p:spPr>
          <a:xfrm>
            <a:off x="9233875" y="4511739"/>
            <a:ext cx="119962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Direct on Subway</a:t>
            </a:r>
          </a:p>
        </p:txBody>
      </p:sp>
      <p:sp>
        <p:nvSpPr>
          <p:cNvPr id="94" name="TextBox 93"/>
          <p:cNvSpPr txBox="1"/>
          <p:nvPr/>
        </p:nvSpPr>
        <p:spPr>
          <a:xfrm>
            <a:off x="7596792" y="3831150"/>
            <a:ext cx="136566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Indirect via Power Grid</a:t>
            </a:r>
          </a:p>
        </p:txBody>
      </p:sp>
      <p:sp>
        <p:nvSpPr>
          <p:cNvPr id="95" name="TextBox 94"/>
          <p:cNvSpPr txBox="1"/>
          <p:nvPr/>
        </p:nvSpPr>
        <p:spPr>
          <a:xfrm>
            <a:off x="10073551" y="5307096"/>
            <a:ext cx="153421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Simultaneous</a:t>
            </a:r>
          </a:p>
        </p:txBody>
      </p:sp>
      <p:sp>
        <p:nvSpPr>
          <p:cNvPr id="96" name="Striped Right Arrow 2"/>
          <p:cNvSpPr/>
          <p:nvPr/>
        </p:nvSpPr>
        <p:spPr>
          <a:xfrm>
            <a:off x="5160636" y="3396358"/>
            <a:ext cx="658552" cy="667642"/>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7" name="Striped Right Arrow 34"/>
          <p:cNvSpPr/>
          <p:nvPr/>
        </p:nvSpPr>
        <p:spPr>
          <a:xfrm rot="10800000">
            <a:off x="5255428" y="2469834"/>
            <a:ext cx="805833" cy="131497"/>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 name="TextBox 97"/>
          <p:cNvSpPr txBox="1"/>
          <p:nvPr/>
        </p:nvSpPr>
        <p:spPr>
          <a:xfrm>
            <a:off x="8582605" y="4962450"/>
            <a:ext cx="668998" cy="24622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60% Loss</a:t>
            </a:r>
          </a:p>
        </p:txBody>
      </p:sp>
      <p:sp>
        <p:nvSpPr>
          <p:cNvPr id="99" name="TextBox 98"/>
          <p:cNvSpPr txBox="1"/>
          <p:nvPr/>
        </p:nvSpPr>
        <p:spPr>
          <a:xfrm>
            <a:off x="6886546" y="4147782"/>
            <a:ext cx="668998" cy="24622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37% Loss</a:t>
            </a:r>
          </a:p>
        </p:txBody>
      </p:sp>
      <p:sp>
        <p:nvSpPr>
          <p:cNvPr id="100" name="TextBox 99"/>
          <p:cNvSpPr txBox="1"/>
          <p:nvPr/>
        </p:nvSpPr>
        <p:spPr>
          <a:xfrm>
            <a:off x="10300312" y="5701760"/>
            <a:ext cx="668998" cy="24622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82% Loss</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56E99D-1A75-3A48-9C7D-FDD3D80DF01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extBox 3"/>
          <p:cNvSpPr txBox="1"/>
          <p:nvPr/>
        </p:nvSpPr>
        <p:spPr>
          <a:xfrm>
            <a:off x="8133327" y="2862851"/>
            <a:ext cx="4137190" cy="553998"/>
          </a:xfrm>
          <a:prstGeom prst="rect">
            <a:avLst/>
          </a:prstGeom>
          <a:noFill/>
        </p:spPr>
        <p:txBody>
          <a:bodyPr wrap="square" rtlCol="0">
            <a:spAutoFit/>
          </a:bodyPr>
          <a:lstStyle/>
          <a:p>
            <a:r>
              <a:rPr lang="en-US" sz="1000" dirty="0" err="1" smtClean="0">
                <a:latin typeface="Calibri" charset="0"/>
                <a:ea typeface="Calibri" charset="0"/>
                <a:cs typeface="Calibri" charset="0"/>
              </a:rPr>
              <a:t>Sela</a:t>
            </a:r>
            <a:r>
              <a:rPr lang="en-US" sz="1000" dirty="0" smtClean="0">
                <a:latin typeface="Calibri" charset="0"/>
                <a:ea typeface="Calibri" charset="0"/>
                <a:cs typeface="Calibri" charset="0"/>
              </a:rPr>
              <a:t> L, Bhatia U, Zhuang J, </a:t>
            </a:r>
            <a:r>
              <a:rPr lang="en-US" sz="1000" dirty="0" err="1" smtClean="0">
                <a:latin typeface="Calibri" charset="0"/>
                <a:ea typeface="Calibri" charset="0"/>
                <a:cs typeface="Calibri" charset="0"/>
              </a:rPr>
              <a:t>Ganguly</a:t>
            </a:r>
            <a:r>
              <a:rPr lang="en-US" sz="1000" dirty="0">
                <a:latin typeface="Calibri" charset="0"/>
                <a:ea typeface="Calibri" charset="0"/>
                <a:cs typeface="Calibri" charset="0"/>
              </a:rPr>
              <a:t> </a:t>
            </a:r>
            <a:r>
              <a:rPr lang="en-US" sz="1000" dirty="0" smtClean="0">
                <a:latin typeface="Calibri" charset="0"/>
                <a:ea typeface="Calibri" charset="0"/>
                <a:cs typeface="Calibri" charset="0"/>
              </a:rPr>
              <a:t>A (2017) Resilience strategies for interdependent multiscale lifeline infrastructure networks. Computer in Civil Engineering: </a:t>
            </a:r>
            <a:r>
              <a:rPr lang="mr-IN" sz="1000" dirty="0">
                <a:latin typeface="Calibri" charset="0"/>
                <a:ea typeface="Calibri" charset="0"/>
                <a:cs typeface="Calibri" charset="0"/>
                <a:hlinkClick r:id="rId10"/>
              </a:rPr>
              <a:t>https://doi.org/10.1061/9780784480847.033</a:t>
            </a:r>
            <a:endParaRPr lang="en-US" sz="1000" dirty="0">
              <a:latin typeface="Calibri" charset="0"/>
              <a:ea typeface="Calibri" charset="0"/>
              <a:cs typeface="Calibri" charset="0"/>
            </a:endParaRPr>
          </a:p>
        </p:txBody>
      </p:sp>
      <p:sp>
        <p:nvSpPr>
          <p:cNvPr id="39" name="TextBox 38"/>
          <p:cNvSpPr txBox="1"/>
          <p:nvPr/>
        </p:nvSpPr>
        <p:spPr>
          <a:xfrm>
            <a:off x="4907639" y="464077"/>
            <a:ext cx="4025036" cy="707886"/>
          </a:xfrm>
          <a:prstGeom prst="rect">
            <a:avLst/>
          </a:prstGeom>
          <a:noFill/>
        </p:spPr>
        <p:txBody>
          <a:bodyPr wrap="square" rtlCol="0">
            <a:spAutoFit/>
          </a:bodyPr>
          <a:lstStyle/>
          <a:p>
            <a:r>
              <a:rPr lang="en-US" sz="1000" dirty="0" smtClean="0"/>
              <a:t>Mishra V, </a:t>
            </a:r>
            <a:r>
              <a:rPr lang="en-US" sz="1000" dirty="0" err="1" smtClean="0"/>
              <a:t>Ganguly</a:t>
            </a:r>
            <a:r>
              <a:rPr lang="en-US" sz="1000" dirty="0" smtClean="0"/>
              <a:t> A, </a:t>
            </a:r>
            <a:r>
              <a:rPr lang="en-US" sz="1000" dirty="0" err="1" smtClean="0"/>
              <a:t>Nijssen</a:t>
            </a:r>
            <a:r>
              <a:rPr lang="en-US" sz="1000" dirty="0" smtClean="0"/>
              <a:t> B, and </a:t>
            </a:r>
            <a:r>
              <a:rPr lang="en-US" sz="1000" dirty="0" err="1" smtClean="0"/>
              <a:t>Lettenmaier</a:t>
            </a:r>
            <a:r>
              <a:rPr lang="en-US" sz="1000" dirty="0" smtClean="0"/>
              <a:t> D (2015). Changes in observed climate extremes in global urban areas. </a:t>
            </a:r>
            <a:r>
              <a:rPr lang="en-US" sz="1000" dirty="0"/>
              <a:t>Environmental Research Letters 10(2): http://</a:t>
            </a:r>
            <a:r>
              <a:rPr lang="en-US" sz="1000" dirty="0" err="1" smtClean="0"/>
              <a:t>iopscience.iop.org</a:t>
            </a:r>
            <a:r>
              <a:rPr lang="en-US" sz="1000" dirty="0" smtClean="0"/>
              <a:t>/article/10.1088/1748-9326/10/2/024005/meta</a:t>
            </a:r>
            <a:endParaRPr lang="en-US" sz="1000" dirty="0"/>
          </a:p>
        </p:txBody>
      </p:sp>
      <p:sp>
        <p:nvSpPr>
          <p:cNvPr id="40" name="TextBox 39"/>
          <p:cNvSpPr txBox="1"/>
          <p:nvPr/>
        </p:nvSpPr>
        <p:spPr>
          <a:xfrm>
            <a:off x="131362" y="6194240"/>
            <a:ext cx="5124066" cy="400110"/>
          </a:xfrm>
          <a:prstGeom prst="rect">
            <a:avLst/>
          </a:prstGeom>
          <a:noFill/>
        </p:spPr>
        <p:txBody>
          <a:bodyPr wrap="square" rtlCol="0">
            <a:spAutoFit/>
          </a:bodyPr>
          <a:lstStyle/>
          <a:p>
            <a:r>
              <a:rPr lang="en-US" sz="1000" dirty="0" smtClean="0"/>
              <a:t>Wang D, </a:t>
            </a:r>
            <a:r>
              <a:rPr lang="en-US" sz="1000" dirty="0" err="1" smtClean="0"/>
              <a:t>Gouhier</a:t>
            </a:r>
            <a:r>
              <a:rPr lang="en-US" sz="1000" dirty="0" smtClean="0"/>
              <a:t> T, </a:t>
            </a:r>
            <a:r>
              <a:rPr lang="en-US" sz="1000" dirty="0" err="1" smtClean="0"/>
              <a:t>Menge</a:t>
            </a:r>
            <a:r>
              <a:rPr lang="en-US" sz="1000" dirty="0" smtClean="0"/>
              <a:t> B, and </a:t>
            </a:r>
            <a:r>
              <a:rPr lang="en-US" sz="1000" dirty="0" err="1" smtClean="0"/>
              <a:t>Ganguly</a:t>
            </a:r>
            <a:r>
              <a:rPr lang="en-US" sz="1000" dirty="0" smtClean="0"/>
              <a:t> A (2015). </a:t>
            </a:r>
            <a:r>
              <a:rPr lang="en-US" sz="1000" dirty="0"/>
              <a:t>Intensification and spatial homogenization of coastal upwelling under climate </a:t>
            </a:r>
            <a:r>
              <a:rPr lang="en-US" sz="1000" dirty="0" smtClean="0"/>
              <a:t>change. Nature 518: </a:t>
            </a:r>
            <a:r>
              <a:rPr lang="en-US" sz="1000" dirty="0" err="1" smtClean="0"/>
              <a:t>doi</a:t>
            </a:r>
            <a:r>
              <a:rPr lang="en-US" sz="1000" dirty="0" smtClean="0"/>
              <a:t>/</a:t>
            </a:r>
            <a:r>
              <a:rPr lang="mr-IN" sz="1000" dirty="0" smtClean="0"/>
              <a:t>10.1038/nature14235</a:t>
            </a:r>
            <a:endParaRPr lang="en-US" sz="1000" dirty="0"/>
          </a:p>
        </p:txBody>
      </p:sp>
    </p:spTree>
    <p:extLst>
      <p:ext uri="{BB962C8B-B14F-4D97-AF65-F5344CB8AC3E}">
        <p14:creationId xmlns:p14="http://schemas.microsoft.com/office/powerpoint/2010/main" val="3089863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 y="-5293"/>
            <a:ext cx="12192001" cy="461665"/>
          </a:xfrm>
          <a:prstGeom prst="rect">
            <a:avLst/>
          </a:prstGeom>
          <a:noFill/>
        </p:spPr>
        <p:txBody>
          <a:bodyPr wrap="square" rtlCol="0">
            <a:spAutoFit/>
          </a:bodyPr>
          <a:lstStyle/>
          <a:p>
            <a:pPr algn="ctr"/>
            <a:r>
              <a:rPr lang="en-US" sz="2400" b="1" i="1" dirty="0">
                <a:solidFill>
                  <a:schemeClr val="bg1"/>
                </a:solidFill>
                <a:latin typeface="Times New Roman" charset="0"/>
                <a:ea typeface="Times New Roman" charset="0"/>
                <a:cs typeface="Times New Roman" charset="0"/>
              </a:rPr>
              <a:t>Network science based resilience methods can conceptually generalize to ecological systems </a:t>
            </a:r>
          </a:p>
        </p:txBody>
      </p:sp>
      <p:grpSp>
        <p:nvGrpSpPr>
          <p:cNvPr id="42" name="Group 41"/>
          <p:cNvGrpSpPr/>
          <p:nvPr/>
        </p:nvGrpSpPr>
        <p:grpSpPr>
          <a:xfrm>
            <a:off x="6979544" y="3620032"/>
            <a:ext cx="3933163" cy="2016319"/>
            <a:chOff x="-1246824" y="-4462679"/>
            <a:chExt cx="9062237" cy="4421535"/>
          </a:xfrm>
        </p:grpSpPr>
        <p:grpSp>
          <p:nvGrpSpPr>
            <p:cNvPr id="43" name="Group 42"/>
            <p:cNvGrpSpPr/>
            <p:nvPr/>
          </p:nvGrpSpPr>
          <p:grpSpPr>
            <a:xfrm>
              <a:off x="-1246824" y="-4462679"/>
              <a:ext cx="9062237" cy="4421535"/>
              <a:chOff x="5047488" y="12362688"/>
              <a:chExt cx="9062237" cy="4421535"/>
            </a:xfrm>
          </p:grpSpPr>
          <p:cxnSp>
            <p:nvCxnSpPr>
              <p:cNvPr id="45" name="Straight Connector 44"/>
              <p:cNvCxnSpPr/>
              <p:nvPr/>
            </p:nvCxnSpPr>
            <p:spPr>
              <a:xfrm>
                <a:off x="11779854" y="14553659"/>
                <a:ext cx="1602861" cy="121284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11825934" y="14315829"/>
                <a:ext cx="1481261" cy="12373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9021219" y="14598853"/>
                <a:ext cx="2880600" cy="87649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9296582" y="14160822"/>
                <a:ext cx="3938525" cy="15712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9" name="Group 48"/>
              <p:cNvGrpSpPr/>
              <p:nvPr/>
            </p:nvGrpSpPr>
            <p:grpSpPr>
              <a:xfrm>
                <a:off x="8366779" y="13302279"/>
                <a:ext cx="5742946" cy="3481944"/>
                <a:chOff x="8366779" y="13302279"/>
                <a:chExt cx="5742946" cy="3481944"/>
              </a:xfrm>
            </p:grpSpPr>
            <p:grpSp>
              <p:nvGrpSpPr>
                <p:cNvPr id="53" name="Group 52"/>
                <p:cNvGrpSpPr/>
                <p:nvPr/>
              </p:nvGrpSpPr>
              <p:grpSpPr>
                <a:xfrm>
                  <a:off x="8366779" y="15449068"/>
                  <a:ext cx="5742946" cy="1335155"/>
                  <a:chOff x="5821064" y="1504656"/>
                  <a:chExt cx="2808465" cy="652929"/>
                </a:xfrm>
              </p:grpSpPr>
              <p:pic>
                <p:nvPicPr>
                  <p:cNvPr id="59" name="Picture 5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43859" y="1504656"/>
                    <a:ext cx="640080" cy="640080"/>
                  </a:xfrm>
                  <a:prstGeom prst="ellipse">
                    <a:avLst/>
                  </a:prstGeom>
                  <a:ln w="63500" cap="rnd">
                    <a:noFill/>
                  </a:ln>
                  <a:effectLst>
                    <a:outerShdw blurRad="381000" dist="292100" dir="5400000" sx="-80000" sy="-18000" rotWithShape="0">
                      <a:srgbClr val="000000">
                        <a:alpha val="22000"/>
                      </a:srgbClr>
                    </a:outerShdw>
                  </a:effectLst>
                </p:spPr>
              </p:pic>
              <p:pic>
                <p:nvPicPr>
                  <p:cNvPr id="60" name="Picture 5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66654" y="1517505"/>
                    <a:ext cx="640080" cy="640080"/>
                  </a:xfrm>
                  <a:prstGeom prst="ellipse">
                    <a:avLst/>
                  </a:prstGeom>
                  <a:ln w="63500" cap="rnd">
                    <a:noFill/>
                  </a:ln>
                  <a:effectLst>
                    <a:outerShdw blurRad="381000" dist="292100" dir="5400000" sx="-80000" sy="-18000" rotWithShape="0">
                      <a:srgbClr val="000000">
                        <a:alpha val="22000"/>
                      </a:srgbClr>
                    </a:outerShdw>
                  </a:effectLst>
                </p:spPr>
              </p:pic>
              <p:pic>
                <p:nvPicPr>
                  <p:cNvPr id="61" name="Picture 6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89449" y="1504656"/>
                    <a:ext cx="640080" cy="640080"/>
                  </a:xfrm>
                  <a:prstGeom prst="ellipse">
                    <a:avLst/>
                  </a:prstGeom>
                  <a:ln w="63500" cap="rnd">
                    <a:noFill/>
                  </a:ln>
                  <a:effectLst>
                    <a:outerShdw blurRad="381000" dist="292100" dir="5400000" sx="-80000" sy="-18000" rotWithShape="0">
                      <a:srgbClr val="000000">
                        <a:alpha val="22000"/>
                      </a:srgbClr>
                    </a:outerShdw>
                  </a:effectLst>
                </p:spPr>
              </p:pic>
              <p:pic>
                <p:nvPicPr>
                  <p:cNvPr id="62" name="Picture 6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21064" y="1517505"/>
                    <a:ext cx="640080" cy="640080"/>
                  </a:xfrm>
                  <a:prstGeom prst="ellipse">
                    <a:avLst/>
                  </a:prstGeom>
                  <a:ln w="63500" cap="rnd">
                    <a:noFill/>
                  </a:ln>
                  <a:effectLst>
                    <a:outerShdw blurRad="381000" dist="292100" dir="5400000" sx="-80000" sy="-18000" rotWithShape="0">
                      <a:srgbClr val="000000">
                        <a:alpha val="22000"/>
                      </a:srgbClr>
                    </a:outerShdw>
                  </a:effectLst>
                </p:spPr>
              </p:pic>
            </p:grpSp>
            <p:grpSp>
              <p:nvGrpSpPr>
                <p:cNvPr id="54" name="Group 53"/>
                <p:cNvGrpSpPr/>
                <p:nvPr/>
              </p:nvGrpSpPr>
              <p:grpSpPr>
                <a:xfrm>
                  <a:off x="8439237" y="13302279"/>
                  <a:ext cx="5508752" cy="1296575"/>
                  <a:chOff x="6096000" y="2689704"/>
                  <a:chExt cx="2639541" cy="621259"/>
                </a:xfrm>
              </p:grpSpPr>
              <p:pic>
                <p:nvPicPr>
                  <p:cNvPr id="55" name="Picture 5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96000" y="2698757"/>
                    <a:ext cx="603504" cy="585399"/>
                  </a:xfrm>
                  <a:prstGeom prst="ellipse">
                    <a:avLst/>
                  </a:prstGeom>
                  <a:ln w="63500" cap="rnd">
                    <a:noFill/>
                  </a:ln>
                  <a:effectLst>
                    <a:outerShdw blurRad="381000" dist="292100" dir="5400000" sx="-80000" sy="-18000" rotWithShape="0">
                      <a:srgbClr val="000000">
                        <a:alpha val="22000"/>
                      </a:srgbClr>
                    </a:outerShdw>
                  </a:effectLst>
                </p:spPr>
              </p:pic>
              <p:pic>
                <p:nvPicPr>
                  <p:cNvPr id="56" name="Picture 55"/>
                  <p:cNvPicPr>
                    <a:picLocks/>
                  </p:cNvPicPr>
                  <p:nvPr/>
                </p:nvPicPr>
                <p:blipFill>
                  <a:blip r:embed="rId8" cstate="screen">
                    <a:extLst>
                      <a:ext uri="{28A0092B-C50C-407E-A947-70E740481C1C}">
                        <a14:useLocalDpi xmlns:a14="http://schemas.microsoft.com/office/drawing/2010/main"/>
                      </a:ext>
                    </a:extLst>
                  </a:blip>
                  <a:stretch>
                    <a:fillRect/>
                  </a:stretch>
                </p:blipFill>
                <p:spPr>
                  <a:xfrm>
                    <a:off x="7453358" y="2707459"/>
                    <a:ext cx="603504" cy="603504"/>
                  </a:xfrm>
                  <a:prstGeom prst="ellipse">
                    <a:avLst/>
                  </a:prstGeom>
                  <a:ln w="63500" cap="rnd">
                    <a:noFill/>
                  </a:ln>
                  <a:effectLst>
                    <a:outerShdw blurRad="381000" dist="292100" dir="5400000" sx="-80000" sy="-18000" rotWithShape="0">
                      <a:srgbClr val="000000">
                        <a:alpha val="22000"/>
                      </a:srgbClr>
                    </a:outerShdw>
                  </a:effectLst>
                </p:spPr>
              </p:pic>
              <p:pic>
                <p:nvPicPr>
                  <p:cNvPr id="57" name="Picture 56"/>
                  <p:cNvPicPr>
                    <a:picLocks/>
                  </p:cNvPicPr>
                  <p:nvPr/>
                </p:nvPicPr>
                <p:blipFill>
                  <a:blip r:embed="rId9" cstate="screen">
                    <a:extLst>
                      <a:ext uri="{28A0092B-C50C-407E-A947-70E740481C1C}">
                        <a14:useLocalDpi xmlns:a14="http://schemas.microsoft.com/office/drawing/2010/main"/>
                      </a:ext>
                    </a:extLst>
                  </a:blip>
                  <a:stretch>
                    <a:fillRect/>
                  </a:stretch>
                </p:blipFill>
                <p:spPr>
                  <a:xfrm>
                    <a:off x="8132037" y="2707459"/>
                    <a:ext cx="603504" cy="603504"/>
                  </a:xfrm>
                  <a:prstGeom prst="ellipse">
                    <a:avLst/>
                  </a:prstGeom>
                  <a:ln w="63500" cap="rnd">
                    <a:noFill/>
                  </a:ln>
                  <a:effectLst>
                    <a:outerShdw blurRad="381000" dist="292100" dir="5400000" sx="-80000" sy="-18000" rotWithShape="0">
                      <a:srgbClr val="000000">
                        <a:alpha val="22000"/>
                      </a:srgbClr>
                    </a:outerShdw>
                  </a:effectLst>
                </p:spPr>
              </p:pic>
              <p:pic>
                <p:nvPicPr>
                  <p:cNvPr id="58" name="Picture 57"/>
                  <p:cNvPicPr>
                    <a:picLocks/>
                  </p:cNvPicPr>
                  <p:nvPr/>
                </p:nvPicPr>
                <p:blipFill>
                  <a:blip r:embed="rId10" cstate="screen">
                    <a:extLst>
                      <a:ext uri="{28A0092B-C50C-407E-A947-70E740481C1C}">
                        <a14:useLocalDpi xmlns:a14="http://schemas.microsoft.com/office/drawing/2010/main"/>
                      </a:ext>
                    </a:extLst>
                  </a:blip>
                  <a:stretch>
                    <a:fillRect/>
                  </a:stretch>
                </p:blipFill>
                <p:spPr>
                  <a:xfrm>
                    <a:off x="6774679" y="2689704"/>
                    <a:ext cx="603504" cy="603504"/>
                  </a:xfrm>
                  <a:prstGeom prst="ellipse">
                    <a:avLst/>
                  </a:prstGeom>
                  <a:ln w="63500" cap="rnd">
                    <a:noFill/>
                  </a:ln>
                  <a:effectLst>
                    <a:outerShdw blurRad="381000" dist="292100" dir="5400000" sx="-80000" sy="-18000" rotWithShape="0">
                      <a:srgbClr val="000000">
                        <a:alpha val="22000"/>
                      </a:srgbClr>
                    </a:outerShdw>
                  </a:effectLst>
                </p:spPr>
              </p:pic>
            </p:grpSp>
          </p:grpSp>
          <p:sp>
            <p:nvSpPr>
              <p:cNvPr id="50" name="TextBox 49"/>
              <p:cNvSpPr txBox="1"/>
              <p:nvPr/>
            </p:nvSpPr>
            <p:spPr>
              <a:xfrm>
                <a:off x="5047488" y="12362688"/>
                <a:ext cx="171522" cy="278625"/>
              </a:xfrm>
              <a:prstGeom prst="rect">
                <a:avLst/>
              </a:prstGeom>
              <a:noFill/>
            </p:spPr>
            <p:txBody>
              <a:bodyPr wrap="none" rtlCol="0">
                <a:spAutoFit/>
              </a:bodyPr>
              <a:lstStyle/>
              <a:p>
                <a:endParaRPr lang="en-US" sz="1350" dirty="0"/>
              </a:p>
            </p:txBody>
          </p:sp>
          <p:cxnSp>
            <p:nvCxnSpPr>
              <p:cNvPr id="51" name="Straight Connector 50"/>
              <p:cNvCxnSpPr/>
              <p:nvPr/>
            </p:nvCxnSpPr>
            <p:spPr>
              <a:xfrm flipH="1">
                <a:off x="10469233" y="14598853"/>
                <a:ext cx="1432585" cy="11347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9224494" y="14148178"/>
                <a:ext cx="1244739" cy="158391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4" name="Straight Connector 43"/>
            <p:cNvCxnSpPr/>
            <p:nvPr/>
          </p:nvCxnSpPr>
          <p:spPr>
            <a:xfrm flipH="1" flipV="1">
              <a:off x="4191096" y="-2263567"/>
              <a:ext cx="2698" cy="11965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63" name="Picture 62"/>
          <p:cNvPicPr>
            <a:picLocks noChangeAspect="1"/>
          </p:cNvPicPr>
          <p:nvPr/>
        </p:nvPicPr>
        <p:blipFill rotWithShape="1">
          <a:blip r:embed="rId11" cstate="screen">
            <a:extLst>
              <a:ext uri="{28A0092B-C50C-407E-A947-70E740481C1C}">
                <a14:useLocalDpi xmlns:a14="http://schemas.microsoft.com/office/drawing/2010/main"/>
              </a:ext>
            </a:extLst>
          </a:blip>
          <a:srcRect r="-1"/>
          <a:stretch/>
        </p:blipFill>
        <p:spPr>
          <a:xfrm>
            <a:off x="4782444" y="517946"/>
            <a:ext cx="5218719" cy="2742577"/>
          </a:xfrm>
          <a:prstGeom prst="rect">
            <a:avLst/>
          </a:prstGeom>
        </p:spPr>
      </p:pic>
      <p:pic>
        <p:nvPicPr>
          <p:cNvPr id="64" name="Picture 63"/>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339529" y="544528"/>
            <a:ext cx="4374822" cy="3503979"/>
          </a:xfrm>
          <a:prstGeom prst="rect">
            <a:avLst/>
          </a:prstGeom>
        </p:spPr>
      </p:pic>
      <p:sp>
        <p:nvSpPr>
          <p:cNvPr id="65" name="TextBox 64"/>
          <p:cNvSpPr txBox="1"/>
          <p:nvPr/>
        </p:nvSpPr>
        <p:spPr>
          <a:xfrm>
            <a:off x="6421736" y="3381750"/>
            <a:ext cx="1940134" cy="380972"/>
          </a:xfrm>
          <a:prstGeom prst="rect">
            <a:avLst/>
          </a:prstGeom>
          <a:noFill/>
        </p:spPr>
        <p:txBody>
          <a:bodyPr wrap="square" rtlCol="0">
            <a:spAutoFit/>
          </a:bodyPr>
          <a:lstStyle/>
          <a:p>
            <a:r>
              <a:rPr lang="en-US" b="1" dirty="0"/>
              <a:t>39 Ecosystems</a:t>
            </a:r>
          </a:p>
        </p:txBody>
      </p:sp>
      <p:sp>
        <p:nvSpPr>
          <p:cNvPr id="66" name="TextBox 65"/>
          <p:cNvSpPr txBox="1"/>
          <p:nvPr/>
        </p:nvSpPr>
        <p:spPr>
          <a:xfrm>
            <a:off x="8042651" y="5787993"/>
            <a:ext cx="3717705" cy="369332"/>
          </a:xfrm>
          <a:prstGeom prst="rect">
            <a:avLst/>
          </a:prstGeom>
          <a:noFill/>
        </p:spPr>
        <p:txBody>
          <a:bodyPr wrap="square" rtlCol="0">
            <a:spAutoFit/>
          </a:bodyPr>
          <a:lstStyle/>
          <a:p>
            <a:r>
              <a:rPr lang="en-US" b="1" dirty="0"/>
              <a:t>Ecological Attributes &amp; DYNAMICS</a:t>
            </a:r>
          </a:p>
        </p:txBody>
      </p:sp>
      <p:sp>
        <p:nvSpPr>
          <p:cNvPr id="67" name="TextBox 66"/>
          <p:cNvSpPr txBox="1"/>
          <p:nvPr/>
        </p:nvSpPr>
        <p:spPr>
          <a:xfrm>
            <a:off x="1835716" y="3969335"/>
            <a:ext cx="1630056" cy="646331"/>
          </a:xfrm>
          <a:prstGeom prst="rect">
            <a:avLst/>
          </a:prstGeom>
          <a:noFill/>
        </p:spPr>
        <p:txBody>
          <a:bodyPr wrap="square" rtlCol="0">
            <a:spAutoFit/>
          </a:bodyPr>
          <a:lstStyle/>
          <a:p>
            <a:pPr algn="ctr"/>
            <a:r>
              <a:rPr lang="en-US" b="1" dirty="0"/>
              <a:t>Network Based Recovery</a:t>
            </a:r>
          </a:p>
        </p:txBody>
      </p:sp>
      <p:pic>
        <p:nvPicPr>
          <p:cNvPr id="68" name="Picture 67"/>
          <p:cNvPicPr>
            <a:picLocks noChangeAspect="1"/>
          </p:cNvPicPr>
          <p:nvPr/>
        </p:nvPicPr>
        <p:blipFill rotWithShape="1">
          <a:blip r:embed="rId13" cstate="screen">
            <a:extLst>
              <a:ext uri="{28A0092B-C50C-407E-A947-70E740481C1C}">
                <a14:useLocalDpi xmlns:a14="http://schemas.microsoft.com/office/drawing/2010/main"/>
              </a:ext>
            </a:extLst>
          </a:blip>
          <a:srcRect l="2688" t="10345" r="-866" b="17821"/>
          <a:stretch/>
        </p:blipFill>
        <p:spPr>
          <a:xfrm>
            <a:off x="3360895" y="3502485"/>
            <a:ext cx="4298326" cy="3144930"/>
          </a:xfrm>
          <a:prstGeom prst="rect">
            <a:avLst/>
          </a:prstGeom>
        </p:spPr>
      </p:pic>
      <p:sp>
        <p:nvSpPr>
          <p:cNvPr id="2" name="Slide Number Placeholder 1"/>
          <p:cNvSpPr>
            <a:spLocks noGrp="1"/>
          </p:cNvSpPr>
          <p:nvPr>
            <p:ph type="sldNum" sz="quarter" idx="12"/>
          </p:nvPr>
        </p:nvSpPr>
        <p:spPr/>
        <p:txBody>
          <a:bodyPr/>
          <a:lstStyle/>
          <a:p>
            <a:fld id="{F156E99D-1A75-3A48-9C7D-FDD3D80DF01D}" type="slidenum">
              <a:rPr lang="en-US" smtClean="0"/>
              <a:t>17</a:t>
            </a:fld>
            <a:endParaRPr lang="en-US"/>
          </a:p>
        </p:txBody>
      </p:sp>
      <p:sp>
        <p:nvSpPr>
          <p:cNvPr id="31" name="TextBox 30"/>
          <p:cNvSpPr txBox="1"/>
          <p:nvPr/>
        </p:nvSpPr>
        <p:spPr>
          <a:xfrm>
            <a:off x="-1" y="5890656"/>
            <a:ext cx="2281304" cy="861774"/>
          </a:xfrm>
          <a:prstGeom prst="rect">
            <a:avLst/>
          </a:prstGeom>
          <a:noFill/>
        </p:spPr>
        <p:txBody>
          <a:bodyPr wrap="square" rtlCol="0">
            <a:spAutoFit/>
          </a:bodyPr>
          <a:lstStyle/>
          <a:p>
            <a:r>
              <a:rPr lang="en-US" sz="1000" dirty="0" smtClean="0"/>
              <a:t>Bhatia U and </a:t>
            </a:r>
            <a:r>
              <a:rPr lang="en-US" sz="1000" dirty="0" err="1" smtClean="0"/>
              <a:t>Ganguly</a:t>
            </a:r>
            <a:r>
              <a:rPr lang="en-US" sz="1000" dirty="0" smtClean="0"/>
              <a:t> A (2015). Robustness </a:t>
            </a:r>
            <a:r>
              <a:rPr lang="en-US" sz="1000" dirty="0"/>
              <a:t>and Recovery of Lifeline Infrastructure and Ecosystem </a:t>
            </a:r>
            <a:r>
              <a:rPr lang="en-US" sz="1000" dirty="0" smtClean="0"/>
              <a:t>Networks. AGU Fall Meeting.</a:t>
            </a:r>
            <a:endParaRPr lang="en-US" sz="1000" dirty="0"/>
          </a:p>
          <a:p>
            <a:endParaRPr lang="en-US" sz="1000" dirty="0"/>
          </a:p>
        </p:txBody>
      </p:sp>
    </p:spTree>
    <p:extLst>
      <p:ext uri="{BB962C8B-B14F-4D97-AF65-F5344CB8AC3E}">
        <p14:creationId xmlns:p14="http://schemas.microsoft.com/office/powerpoint/2010/main" val="8921280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 y="-5293"/>
            <a:ext cx="1219200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1" dirty="0">
                <a:solidFill>
                  <a:prstClr val="white"/>
                </a:solidFill>
                <a:latin typeface="Times New Roman" charset="0"/>
                <a:ea typeface="Times New Roman" charset="0"/>
                <a:cs typeface="Times New Roman" charset="0"/>
              </a:rPr>
              <a:t>Methods to blend the power of physics and data via</a:t>
            </a:r>
            <a:r>
              <a:rPr kumimoji="0" lang="en-US" sz="2400" b="1" i="1" u="none" strike="noStrike" kern="1200" cap="none" spc="0" normalizeH="0" baseline="0" noProof="0" dirty="0">
                <a:ln>
                  <a:noFill/>
                </a:ln>
                <a:solidFill>
                  <a:prstClr val="white"/>
                </a:solidFill>
                <a:effectLst/>
                <a:uLnTx/>
                <a:uFillTx/>
                <a:latin typeface="Times New Roman" charset="0"/>
                <a:ea typeface="Times New Roman" charset="0"/>
                <a:cs typeface="Times New Roman" charset="0"/>
              </a:rPr>
              <a:t> PHYSICS</a:t>
            </a:r>
            <a:r>
              <a:rPr kumimoji="0" lang="en-US" sz="2400" b="1" i="1" u="none" strike="noStrike" kern="1200" cap="none" spc="0" normalizeH="0" noProof="0" dirty="0">
                <a:ln>
                  <a:noFill/>
                </a:ln>
                <a:solidFill>
                  <a:prstClr val="white"/>
                </a:solidFill>
                <a:effectLst/>
                <a:uLnTx/>
                <a:uFillTx/>
                <a:latin typeface="Times New Roman" charset="0"/>
                <a:ea typeface="Times New Roman" charset="0"/>
                <a:cs typeface="Times New Roman" charset="0"/>
              </a:rPr>
              <a:t> </a:t>
            </a:r>
            <a:r>
              <a:rPr kumimoji="0" lang="en-US" sz="2400" b="1" i="1" u="none" strike="noStrike" kern="1200" cap="none" spc="0" normalizeH="0" baseline="0" noProof="0" dirty="0">
                <a:ln>
                  <a:noFill/>
                </a:ln>
                <a:solidFill>
                  <a:prstClr val="white"/>
                </a:solidFill>
                <a:effectLst/>
                <a:uLnTx/>
                <a:uFillTx/>
                <a:latin typeface="Times New Roman" charset="0"/>
                <a:ea typeface="Times New Roman" charset="0"/>
                <a:cs typeface="Times New Roman" charset="0"/>
              </a:rPr>
              <a:t>GUIDED DATA</a:t>
            </a:r>
            <a:r>
              <a:rPr kumimoji="0" lang="en-US" sz="2400" b="1" i="1" u="none" strike="noStrike" kern="1200" cap="none" spc="0" normalizeH="0" noProof="0" dirty="0">
                <a:ln>
                  <a:noFill/>
                </a:ln>
                <a:solidFill>
                  <a:prstClr val="white"/>
                </a:solidFill>
                <a:effectLst/>
                <a:uLnTx/>
                <a:uFillTx/>
                <a:latin typeface="Times New Roman" charset="0"/>
                <a:ea typeface="Times New Roman" charset="0"/>
                <a:cs typeface="Times New Roman" charset="0"/>
              </a:rPr>
              <a:t> SCIENCE</a:t>
            </a:r>
            <a:endParaRPr kumimoji="0" lang="en-US" sz="2400" b="1" i="1" u="none" strike="noStrike" kern="1200" cap="none" spc="0" normalizeH="0" baseline="0" noProof="0" dirty="0">
              <a:ln>
                <a:noFill/>
              </a:ln>
              <a:solidFill>
                <a:prstClr val="white"/>
              </a:solidFill>
              <a:effectLst/>
              <a:uLnTx/>
              <a:uFillTx/>
              <a:latin typeface="Times New Roman" charset="0"/>
              <a:ea typeface="Times New Roman" charset="0"/>
              <a:cs typeface="Times New Roman" charset="0"/>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56E99D-1A75-3A48-9C7D-FDD3D80DF01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Picture 8"/>
          <p:cNvPicPr>
            <a:picLocks noChangeAspect="1"/>
          </p:cNvPicPr>
          <p:nvPr/>
        </p:nvPicPr>
        <p:blipFill>
          <a:blip r:embed="rId3"/>
          <a:stretch>
            <a:fillRect/>
          </a:stretch>
        </p:blipFill>
        <p:spPr>
          <a:xfrm>
            <a:off x="2560704" y="412899"/>
            <a:ext cx="7070589" cy="2899085"/>
          </a:xfrm>
          <a:prstGeom prst="rect">
            <a:avLst/>
          </a:prstGeom>
        </p:spPr>
      </p:pic>
      <p:pic>
        <p:nvPicPr>
          <p:cNvPr id="21" name="Picture 20"/>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07201" y="3392137"/>
            <a:ext cx="5045142" cy="3152670"/>
          </a:xfrm>
          <a:prstGeom prst="rect">
            <a:avLst/>
          </a:prstGeom>
          <a:noFill/>
          <a:ln>
            <a:noFill/>
          </a:ln>
        </p:spPr>
      </p:pic>
      <p:pic>
        <p:nvPicPr>
          <p:cNvPr id="14" name="Picture 2" descr="http://na2.www.gartner.com/imagesrv/newsroom/images/emerging-tech-hc-2016.png;wa59f7b006c484099e">
            <a:extLst>
              <a:ext uri="{FF2B5EF4-FFF2-40B4-BE49-F238E27FC236}">
                <a16:creationId xmlns="" xmlns:a16="http://schemas.microsoft.com/office/drawing/2014/main" id="{A41EFA97-C6C2-438C-BEB3-2C5BC0C05C6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88" t="1553" r="2426" b="1845"/>
          <a:stretch/>
        </p:blipFill>
        <p:spPr bwMode="auto">
          <a:xfrm>
            <a:off x="487252" y="3442936"/>
            <a:ext cx="4703711" cy="314283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81000" y="456372"/>
            <a:ext cx="2281304" cy="861774"/>
          </a:xfrm>
          <a:prstGeom prst="rect">
            <a:avLst/>
          </a:prstGeom>
          <a:noFill/>
        </p:spPr>
        <p:txBody>
          <a:bodyPr wrap="square" rtlCol="0">
            <a:spAutoFit/>
          </a:bodyPr>
          <a:lstStyle/>
          <a:p>
            <a:r>
              <a:rPr lang="en-US" sz="1000" dirty="0"/>
              <a:t>Islam, </a:t>
            </a:r>
            <a:r>
              <a:rPr lang="en-US" sz="1000" dirty="0" err="1"/>
              <a:t>Shafiqul</a:t>
            </a:r>
            <a:r>
              <a:rPr lang="en-US" sz="1000" dirty="0"/>
              <a:t>, and </a:t>
            </a:r>
            <a:r>
              <a:rPr lang="en-US" sz="1000" dirty="0" err="1"/>
              <a:t>Kaveh</a:t>
            </a:r>
            <a:r>
              <a:rPr lang="en-US" sz="1000" dirty="0"/>
              <a:t> </a:t>
            </a:r>
            <a:r>
              <a:rPr lang="en-US" sz="1000" dirty="0" err="1"/>
              <a:t>Madani</a:t>
            </a:r>
            <a:r>
              <a:rPr lang="en-US" sz="1000" dirty="0"/>
              <a:t>. </a:t>
            </a:r>
            <a:r>
              <a:rPr lang="en-US" sz="1000" i="1" dirty="0"/>
              <a:t>Water Diplomacy in Action: Contingent Approaches to Managing Complex Water Problems</a:t>
            </a:r>
            <a:r>
              <a:rPr lang="en-US" sz="1000" dirty="0"/>
              <a:t>. Anthem Press, 2017.</a:t>
            </a:r>
          </a:p>
          <a:p>
            <a:endParaRPr lang="en-US" sz="1000" dirty="0"/>
          </a:p>
        </p:txBody>
      </p:sp>
    </p:spTree>
    <p:extLst>
      <p:ext uri="{BB962C8B-B14F-4D97-AF65-F5344CB8AC3E}">
        <p14:creationId xmlns:p14="http://schemas.microsoft.com/office/powerpoint/2010/main" val="28763598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 y="-5293"/>
            <a:ext cx="12192001" cy="461665"/>
          </a:xfrm>
          <a:prstGeom prst="rect">
            <a:avLst/>
          </a:prstGeom>
          <a:noFill/>
        </p:spPr>
        <p:txBody>
          <a:bodyPr wrap="square" rtlCol="0">
            <a:spAutoFit/>
          </a:bodyPr>
          <a:lstStyle/>
          <a:p>
            <a:pPr algn="ctr"/>
            <a:r>
              <a:rPr lang="en-US" sz="2400" b="1" i="1" dirty="0">
                <a:solidFill>
                  <a:schemeClr val="bg1"/>
                </a:solidFill>
                <a:latin typeface="Times New Roman" charset="0"/>
                <a:ea typeface="Times New Roman" charset="0"/>
                <a:cs typeface="Times New Roman" charset="0"/>
              </a:rPr>
              <a:t>Advances in rare events learning motivated for the “BIG DATA – small data” problem</a:t>
            </a:r>
          </a:p>
        </p:txBody>
      </p:sp>
      <p:sp>
        <p:nvSpPr>
          <p:cNvPr id="2" name="Slide Number Placeholder 1"/>
          <p:cNvSpPr>
            <a:spLocks noGrp="1"/>
          </p:cNvSpPr>
          <p:nvPr>
            <p:ph type="sldNum" sz="quarter" idx="12"/>
          </p:nvPr>
        </p:nvSpPr>
        <p:spPr/>
        <p:txBody>
          <a:bodyPr/>
          <a:lstStyle/>
          <a:p>
            <a:fld id="{F156E99D-1A75-3A48-9C7D-FDD3D80DF01D}" type="slidenum">
              <a:rPr lang="en-US" smtClean="0"/>
              <a:t>19</a:t>
            </a:fld>
            <a:endParaRPr lang="en-US"/>
          </a:p>
        </p:txBody>
      </p:sp>
      <p:pic>
        <p:nvPicPr>
          <p:cNvPr id="7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50000"/>
          <a:stretch/>
        </p:blipFill>
        <p:spPr bwMode="auto">
          <a:xfrm>
            <a:off x="4056456" y="456372"/>
            <a:ext cx="4079086" cy="3478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 name="Picture 6" descr="HighwayTime"/>
          <p:cNvPicPr>
            <a:picLocks noChangeAspect="1" noChangeArrowheads="1"/>
          </p:cNvPicPr>
          <p:nvPr/>
        </p:nvPicPr>
        <p:blipFill>
          <a:blip r:embed="rId4"/>
          <a:srcRect l="1666" t="2156" r="1666" b="2943"/>
          <a:stretch>
            <a:fillRect/>
          </a:stretch>
        </p:blipFill>
        <p:spPr bwMode="auto">
          <a:xfrm>
            <a:off x="8169761" y="469240"/>
            <a:ext cx="4022239" cy="3050056"/>
          </a:xfrm>
          <a:prstGeom prst="rect">
            <a:avLst/>
          </a:prstGeom>
          <a:noFill/>
          <a:ln w="9525">
            <a:noFill/>
            <a:miter lim="800000"/>
            <a:headEnd/>
            <a:tailEnd/>
          </a:ln>
        </p:spPr>
      </p:pic>
      <p:pic>
        <p:nvPicPr>
          <p:cNvPr id="73" name="Picture 7"/>
          <p:cNvPicPr>
            <a:picLocks noChangeAspect="1" noChangeArrowheads="1"/>
          </p:cNvPicPr>
          <p:nvPr/>
        </p:nvPicPr>
        <p:blipFill>
          <a:blip r:embed="rId5"/>
          <a:srcRect t="10281"/>
          <a:stretch>
            <a:fillRect/>
          </a:stretch>
        </p:blipFill>
        <p:spPr bwMode="auto">
          <a:xfrm>
            <a:off x="8169761" y="3505741"/>
            <a:ext cx="4004364" cy="3060640"/>
          </a:xfrm>
          <a:prstGeom prst="rect">
            <a:avLst/>
          </a:prstGeom>
          <a:noFill/>
          <a:ln w="9525">
            <a:noFill/>
            <a:miter lim="800000"/>
            <a:headEnd/>
            <a:tailEnd/>
          </a:ln>
        </p:spPr>
      </p:pic>
      <p:pic>
        <p:nvPicPr>
          <p:cNvPr id="78" name="Picture 2"/>
          <p:cNvPicPr>
            <a:picLocks noChangeAspect="1" noChangeArrowheads="1"/>
          </p:cNvPicPr>
          <p:nvPr/>
        </p:nvPicPr>
        <p:blipFill>
          <a:blip r:embed="rId6" cstate="print"/>
          <a:srcRect l="24375" t="17284" r="3125" b="5556"/>
          <a:stretch>
            <a:fillRect/>
          </a:stretch>
        </p:blipFill>
        <p:spPr bwMode="auto">
          <a:xfrm>
            <a:off x="0" y="469240"/>
            <a:ext cx="4004390" cy="2508178"/>
          </a:xfrm>
          <a:prstGeom prst="rect">
            <a:avLst/>
          </a:prstGeom>
          <a:noFill/>
          <a:ln w="9525">
            <a:noFill/>
            <a:miter lim="800000"/>
            <a:headEnd/>
            <a:tailEnd/>
          </a:ln>
        </p:spPr>
      </p:pic>
      <p:pic>
        <p:nvPicPr>
          <p:cNvPr id="79" name="Picture 2"/>
          <p:cNvPicPr>
            <a:picLocks noChangeAspect="1" noChangeArrowheads="1"/>
          </p:cNvPicPr>
          <p:nvPr/>
        </p:nvPicPr>
        <p:blipFill>
          <a:blip r:embed="rId7" cstate="print"/>
          <a:srcRect l="5625" t="31111" r="5625" b="10000"/>
          <a:stretch>
            <a:fillRect/>
          </a:stretch>
        </p:blipFill>
        <p:spPr bwMode="auto">
          <a:xfrm>
            <a:off x="0" y="3905127"/>
            <a:ext cx="6344055" cy="2367852"/>
          </a:xfrm>
          <a:prstGeom prst="rect">
            <a:avLst/>
          </a:prstGeom>
          <a:noFill/>
          <a:ln w="9525">
            <a:noFill/>
            <a:miter lim="800000"/>
            <a:headEnd/>
            <a:tailEnd/>
          </a:ln>
        </p:spPr>
      </p:pic>
      <p:pic>
        <p:nvPicPr>
          <p:cNvPr id="5" name="Picture 4"/>
          <p:cNvPicPr>
            <a:picLocks noChangeAspect="1"/>
          </p:cNvPicPr>
          <p:nvPr/>
        </p:nvPicPr>
        <p:blipFill>
          <a:blip r:embed="rId8"/>
          <a:stretch>
            <a:fillRect/>
          </a:stretch>
        </p:blipFill>
        <p:spPr>
          <a:xfrm>
            <a:off x="10903975" y="539822"/>
            <a:ext cx="946560" cy="530073"/>
          </a:xfrm>
          <a:prstGeom prst="rect">
            <a:avLst/>
          </a:prstGeom>
        </p:spPr>
      </p:pic>
      <p:sp>
        <p:nvSpPr>
          <p:cNvPr id="3" name="TextBox 2"/>
          <p:cNvSpPr txBox="1"/>
          <p:nvPr/>
        </p:nvSpPr>
        <p:spPr>
          <a:xfrm>
            <a:off x="165100" y="2977418"/>
            <a:ext cx="3674190" cy="861774"/>
          </a:xfrm>
          <a:prstGeom prst="rect">
            <a:avLst/>
          </a:prstGeom>
          <a:noFill/>
        </p:spPr>
        <p:txBody>
          <a:bodyPr wrap="square" rtlCol="0">
            <a:spAutoFit/>
          </a:bodyPr>
          <a:lstStyle/>
          <a:p>
            <a:pPr lvl="0"/>
            <a:r>
              <a:rPr lang="en-US" sz="1000" dirty="0" err="1">
                <a:latin typeface="Calibri" charset="0"/>
                <a:ea typeface="Calibri" charset="0"/>
                <a:cs typeface="Calibri" charset="0"/>
              </a:rPr>
              <a:t>Ganguly</a:t>
            </a:r>
            <a:r>
              <a:rPr lang="en-US" sz="1000" dirty="0">
                <a:latin typeface="Calibri" charset="0"/>
                <a:ea typeface="Calibri" charset="0"/>
                <a:cs typeface="Calibri" charset="0"/>
              </a:rPr>
              <a:t> A, </a:t>
            </a:r>
            <a:r>
              <a:rPr lang="en-US" sz="1000" dirty="0" err="1">
                <a:latin typeface="Calibri" charset="0"/>
                <a:ea typeface="Calibri" charset="0"/>
                <a:cs typeface="Calibri" charset="0"/>
              </a:rPr>
              <a:t>Kodra</a:t>
            </a:r>
            <a:r>
              <a:rPr lang="en-US" sz="1000" dirty="0">
                <a:latin typeface="Calibri" charset="0"/>
                <a:ea typeface="Calibri" charset="0"/>
                <a:cs typeface="Calibri" charset="0"/>
              </a:rPr>
              <a:t> E, Agrawal A, Banerjee A, et al (2014) Toward enhanced understanding and projections of climate extremes using physics-guided data mining techniques. Nonlinear Processes in Geophysics 21: </a:t>
            </a:r>
            <a:r>
              <a:rPr lang="mr-IN" sz="1000" dirty="0">
                <a:latin typeface="Calibri" charset="0"/>
                <a:ea typeface="Calibri" charset="0"/>
                <a:cs typeface="Calibri" charset="0"/>
              </a:rPr>
              <a:t>doi:10.5194/npg-21-777-2014</a:t>
            </a:r>
            <a:endParaRPr lang="en-US" sz="1000" dirty="0">
              <a:latin typeface="Calibri" charset="0"/>
              <a:ea typeface="Calibri" charset="0"/>
              <a:cs typeface="Calibri" charset="0"/>
            </a:endParaRPr>
          </a:p>
          <a:p>
            <a:endParaRPr lang="en-US" sz="1000" dirty="0">
              <a:latin typeface="Calibri" charset="0"/>
              <a:ea typeface="Calibri" charset="0"/>
              <a:cs typeface="Calibri" charset="0"/>
            </a:endParaRPr>
          </a:p>
        </p:txBody>
      </p:sp>
      <p:sp>
        <p:nvSpPr>
          <p:cNvPr id="4" name="TextBox 3"/>
          <p:cNvSpPr txBox="1"/>
          <p:nvPr/>
        </p:nvSpPr>
        <p:spPr>
          <a:xfrm>
            <a:off x="6255155" y="3930527"/>
            <a:ext cx="1791487" cy="1785104"/>
          </a:xfrm>
          <a:prstGeom prst="rect">
            <a:avLst/>
          </a:prstGeom>
          <a:noFill/>
        </p:spPr>
        <p:txBody>
          <a:bodyPr wrap="square" rtlCol="0">
            <a:spAutoFit/>
          </a:bodyPr>
          <a:lstStyle/>
          <a:p>
            <a:r>
              <a:rPr lang="en-US" sz="1000" dirty="0" smtClean="0"/>
              <a:t>Kuhn G, Khan S, </a:t>
            </a:r>
            <a:r>
              <a:rPr lang="en-US" sz="1000" dirty="0" err="1" smtClean="0"/>
              <a:t>Ganguly</a:t>
            </a:r>
            <a:r>
              <a:rPr lang="en-US" sz="1000" dirty="0" smtClean="0"/>
              <a:t> A, and </a:t>
            </a:r>
            <a:r>
              <a:rPr lang="en-US" sz="1000" dirty="0" err="1" smtClean="0"/>
              <a:t>Branstetter</a:t>
            </a:r>
            <a:r>
              <a:rPr lang="en-US" sz="1000" dirty="0" smtClean="0"/>
              <a:t> M (2007). </a:t>
            </a:r>
            <a:r>
              <a:rPr lang="en-US" sz="1000" dirty="0"/>
              <a:t>Geospatial–temporal dependence among weekly precipitation extremes with applications to observations and climate model simulations in South </a:t>
            </a:r>
            <a:r>
              <a:rPr lang="en-US" sz="1000" dirty="0" smtClean="0"/>
              <a:t>America. Advances in Water Resources 30(12</a:t>
            </a:r>
            <a:r>
              <a:rPr lang="en-US" sz="1000" dirty="0"/>
              <a:t>): </a:t>
            </a:r>
            <a:r>
              <a:rPr lang="pt-BR" sz="1000" dirty="0" err="1"/>
              <a:t>https</a:t>
            </a:r>
            <a:r>
              <a:rPr lang="pt-BR" sz="1000" dirty="0"/>
              <a:t>://</a:t>
            </a:r>
            <a:r>
              <a:rPr lang="pt-BR" sz="1000" dirty="0" err="1"/>
              <a:t>doi.org</a:t>
            </a:r>
            <a:r>
              <a:rPr lang="pt-BR" sz="1000" dirty="0"/>
              <a:t>/10.1016/j.advwatres.2007.05.006</a:t>
            </a:r>
            <a:endParaRPr lang="en-US" sz="1000" dirty="0"/>
          </a:p>
        </p:txBody>
      </p:sp>
    </p:spTree>
    <p:extLst>
      <p:ext uri="{BB962C8B-B14F-4D97-AF65-F5344CB8AC3E}">
        <p14:creationId xmlns:p14="http://schemas.microsoft.com/office/powerpoint/2010/main" val="7322039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56E99D-1A75-3A48-9C7D-FDD3D80DF01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itle 1">
            <a:extLst>
              <a:ext uri="{FF2B5EF4-FFF2-40B4-BE49-F238E27FC236}">
                <a16:creationId xmlns="" xmlns:a16="http://schemas.microsoft.com/office/drawing/2014/main" id="{AA5E8DAA-03EF-4FBB-B126-19D7ECCD2FB0}"/>
              </a:ext>
            </a:extLst>
          </p:cNvPr>
          <p:cNvSpPr>
            <a:spLocks noGrp="1"/>
          </p:cNvSpPr>
          <p:nvPr>
            <p:ph type="ctrTitle"/>
          </p:nvPr>
        </p:nvSpPr>
        <p:spPr>
          <a:xfrm>
            <a:off x="0" y="2688100"/>
            <a:ext cx="12192000" cy="841681"/>
          </a:xfrm>
        </p:spPr>
        <p:txBody>
          <a:bodyPr>
            <a:normAutofit/>
          </a:bodyPr>
          <a:lstStyle/>
          <a:p>
            <a:pPr>
              <a:lnSpc>
                <a:spcPct val="100000"/>
              </a:lnSpc>
            </a:pPr>
            <a:r>
              <a:rPr lang="en-US" sz="4000" b="1" dirty="0" smtClean="0">
                <a:latin typeface="Times New Roman" charset="0"/>
                <a:ea typeface="Times New Roman" charset="0"/>
                <a:cs typeface="Times New Roman" charset="0"/>
              </a:rPr>
              <a:t>Grand Challenges</a:t>
            </a:r>
            <a:endParaRPr lang="en-US" sz="4000" b="1" i="1" dirty="0">
              <a:latin typeface="Times New Roman" charset="0"/>
              <a:ea typeface="Times New Roman" charset="0"/>
              <a:cs typeface="Times New Roman" charset="0"/>
            </a:endParaRPr>
          </a:p>
        </p:txBody>
      </p:sp>
      <p:sp>
        <p:nvSpPr>
          <p:cNvPr id="6" name="TextBox 5"/>
          <p:cNvSpPr txBox="1"/>
          <p:nvPr/>
        </p:nvSpPr>
        <p:spPr>
          <a:xfrm>
            <a:off x="11874" y="49996"/>
            <a:ext cx="12192001" cy="307777"/>
          </a:xfrm>
          <a:prstGeom prst="rect">
            <a:avLst/>
          </a:prstGeom>
          <a:noFill/>
        </p:spPr>
        <p:txBody>
          <a:bodyPr wrap="square" rtlCol="0">
            <a:spAutoFit/>
          </a:bodyPr>
          <a:lstStyle/>
          <a:p>
            <a:pPr algn="r"/>
            <a:r>
              <a:rPr lang="en-US" sz="1400" b="1" i="1" dirty="0" smtClean="0">
                <a:solidFill>
                  <a:schemeClr val="bg2"/>
                </a:solidFill>
                <a:latin typeface="Times New Roman" charset="0"/>
                <a:ea typeface="Times New Roman" charset="0"/>
                <a:cs typeface="Times New Roman" charset="0"/>
              </a:rPr>
              <a:t>CMO-BIRS </a:t>
            </a:r>
            <a:r>
              <a:rPr lang="en-US" sz="1400" b="1" i="1" dirty="0">
                <a:solidFill>
                  <a:schemeClr val="bg2"/>
                </a:solidFill>
                <a:latin typeface="Times New Roman" charset="0"/>
                <a:ea typeface="Times New Roman" charset="0"/>
                <a:cs typeface="Times New Roman" charset="0"/>
              </a:rPr>
              <a:t>Synthesis of Statistics, Data Mining and Environmental Sciences in Pursuit of Knowledge Discovery</a:t>
            </a:r>
          </a:p>
        </p:txBody>
      </p:sp>
    </p:spTree>
    <p:extLst>
      <p:ext uri="{BB962C8B-B14F-4D97-AF65-F5344CB8AC3E}">
        <p14:creationId xmlns:p14="http://schemas.microsoft.com/office/powerpoint/2010/main" val="23659695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 y="-5293"/>
            <a:ext cx="1219200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white"/>
                </a:solidFill>
                <a:effectLst/>
                <a:uLnTx/>
                <a:uFillTx/>
                <a:latin typeface="Times New Roman" charset="0"/>
                <a:ea typeface="Times New Roman" charset="0"/>
                <a:cs typeface="Times New Roman" charset="0"/>
              </a:rPr>
              <a:t>Power Production at Risk from Scarcer and Warmer Waters with Climate </a:t>
            </a:r>
            <a:r>
              <a:rPr lang="en-US" sz="2400" b="1" i="1" dirty="0">
                <a:solidFill>
                  <a:prstClr val="white"/>
                </a:solidFill>
                <a:latin typeface="Times New Roman" charset="0"/>
                <a:ea typeface="Times New Roman" charset="0"/>
                <a:cs typeface="Times New Roman" charset="0"/>
              </a:rPr>
              <a:t>and</a:t>
            </a:r>
            <a:r>
              <a:rPr kumimoji="0" lang="en-US" sz="2400" b="1" i="1" u="none" strike="noStrike" kern="1200" cap="none" spc="0" normalizeH="0" baseline="0" noProof="0" dirty="0">
                <a:ln>
                  <a:noFill/>
                </a:ln>
                <a:solidFill>
                  <a:prstClr val="white"/>
                </a:solidFill>
                <a:effectLst/>
                <a:uLnTx/>
                <a:uFillTx/>
                <a:latin typeface="Times New Roman" charset="0"/>
                <a:ea typeface="Times New Roman" charset="0"/>
                <a:cs typeface="Times New Roman" charset="0"/>
              </a:rPr>
              <a:t> Population</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56E99D-1A75-3A48-9C7D-FDD3D80DF01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 xmlns:a16="http://schemas.microsoft.com/office/drawing/2014/main" id="{1CB97FB3-1D31-46DE-B645-AC5D730B1CAC}"/>
              </a:ext>
            </a:extLst>
          </p:cNvPr>
          <p:cNvPicPr>
            <a:picLocks noChangeAspect="1"/>
          </p:cNvPicPr>
          <p:nvPr/>
        </p:nvPicPr>
        <p:blipFill rotWithShape="1">
          <a:blip r:embed="rId3"/>
          <a:srcRect l="1170" r="606"/>
          <a:stretch/>
        </p:blipFill>
        <p:spPr>
          <a:xfrm>
            <a:off x="4445620" y="3544119"/>
            <a:ext cx="7731140" cy="2966275"/>
          </a:xfrm>
          <a:prstGeom prst="rect">
            <a:avLst/>
          </a:prstGeom>
        </p:spPr>
      </p:pic>
      <p:sp>
        <p:nvSpPr>
          <p:cNvPr id="8" name="Rectangle 7">
            <a:extLst>
              <a:ext uri="{FF2B5EF4-FFF2-40B4-BE49-F238E27FC236}">
                <a16:creationId xmlns="" xmlns:a16="http://schemas.microsoft.com/office/drawing/2014/main" id="{3634A398-A912-42C2-B991-41AAAEC6D4C6}"/>
              </a:ext>
            </a:extLst>
          </p:cNvPr>
          <p:cNvSpPr/>
          <p:nvPr/>
        </p:nvSpPr>
        <p:spPr>
          <a:xfrm>
            <a:off x="257" y="2497394"/>
            <a:ext cx="334040" cy="373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 xmlns:a16="http://schemas.microsoft.com/office/drawing/2014/main" id="{C510D319-AE5C-4734-B0D6-450482513F42}"/>
              </a:ext>
            </a:extLst>
          </p:cNvPr>
          <p:cNvPicPr>
            <a:picLocks noChangeAspect="1"/>
          </p:cNvPicPr>
          <p:nvPr/>
        </p:nvPicPr>
        <p:blipFill>
          <a:blip r:embed="rId4"/>
          <a:stretch>
            <a:fillRect/>
          </a:stretch>
        </p:blipFill>
        <p:spPr>
          <a:xfrm>
            <a:off x="0" y="456372"/>
            <a:ext cx="4480560" cy="3498354"/>
          </a:xfrm>
          <a:prstGeom prst="rect">
            <a:avLst/>
          </a:prstGeom>
        </p:spPr>
      </p:pic>
      <p:sp>
        <p:nvSpPr>
          <p:cNvPr id="3" name="Bent Arrow 2"/>
          <p:cNvSpPr/>
          <p:nvPr/>
        </p:nvSpPr>
        <p:spPr>
          <a:xfrm rot="5400000">
            <a:off x="4749800" y="1970344"/>
            <a:ext cx="1130300" cy="1054100"/>
          </a:xfrm>
          <a:prstGeom prst="ben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p:cNvSpPr txBox="1"/>
          <p:nvPr/>
        </p:nvSpPr>
        <p:spPr>
          <a:xfrm>
            <a:off x="0" y="4050267"/>
            <a:ext cx="3336742" cy="861774"/>
          </a:xfrm>
          <a:prstGeom prst="rect">
            <a:avLst/>
          </a:prstGeom>
          <a:noFill/>
        </p:spPr>
        <p:txBody>
          <a:bodyPr wrap="square" rtlCol="0">
            <a:spAutoFit/>
          </a:bodyPr>
          <a:lstStyle/>
          <a:p>
            <a:pPr lvl="0"/>
            <a:r>
              <a:rPr lang="en-US" sz="1000" dirty="0" err="1"/>
              <a:t>Ganguly</a:t>
            </a:r>
            <a:r>
              <a:rPr lang="en-US" sz="1000" dirty="0"/>
              <a:t> A, Kumar D, </a:t>
            </a:r>
            <a:r>
              <a:rPr lang="en-US" sz="1000" dirty="0" err="1"/>
              <a:t>Ganguli</a:t>
            </a:r>
            <a:r>
              <a:rPr lang="en-US" sz="1000" dirty="0"/>
              <a:t> P, Short G, and </a:t>
            </a:r>
            <a:r>
              <a:rPr lang="en-US" sz="1000" dirty="0" err="1"/>
              <a:t>Klausner</a:t>
            </a:r>
            <a:r>
              <a:rPr lang="en-US" sz="1000" dirty="0"/>
              <a:t> J (2015) Climate Adaptation Informatics: Water Stress on Power Production. Computer Science and Engineering 17(6): </a:t>
            </a:r>
            <a:r>
              <a:rPr lang="is-IS" sz="1000" u="sng" dirty="0">
                <a:hlinkClick r:id="rId5"/>
              </a:rPr>
              <a:t>10.1109/MCSE.2015.106</a:t>
            </a:r>
            <a:endParaRPr lang="en-US" sz="1000" dirty="0"/>
          </a:p>
          <a:p>
            <a:endParaRPr lang="en-US" sz="1000" dirty="0"/>
          </a:p>
        </p:txBody>
      </p:sp>
      <p:pic>
        <p:nvPicPr>
          <p:cNvPr id="11" name="Picture 10">
            <a:extLst>
              <a:ext uri="{FF2B5EF4-FFF2-40B4-BE49-F238E27FC236}">
                <a16:creationId xmlns="" xmlns:a16="http://schemas.microsoft.com/office/drawing/2014/main" id="{D223F443-207A-40E1-AD22-358F2CF02568}"/>
              </a:ext>
            </a:extLst>
          </p:cNvPr>
          <p:cNvPicPr>
            <a:picLocks noChangeAspect="1"/>
          </p:cNvPicPr>
          <p:nvPr/>
        </p:nvPicPr>
        <p:blipFill>
          <a:blip r:embed="rId6"/>
          <a:stretch>
            <a:fillRect/>
          </a:stretch>
        </p:blipFill>
        <p:spPr>
          <a:xfrm>
            <a:off x="7653733" y="631928"/>
            <a:ext cx="4300212" cy="2600632"/>
          </a:xfrm>
          <a:prstGeom prst="rect">
            <a:avLst/>
          </a:prstGeom>
        </p:spPr>
      </p:pic>
      <p:sp>
        <p:nvSpPr>
          <p:cNvPr id="12" name="TextBox 11"/>
          <p:cNvSpPr txBox="1"/>
          <p:nvPr/>
        </p:nvSpPr>
        <p:spPr>
          <a:xfrm>
            <a:off x="5309432" y="631928"/>
            <a:ext cx="2292669" cy="1015663"/>
          </a:xfrm>
          <a:prstGeom prst="rect">
            <a:avLst/>
          </a:prstGeom>
          <a:noFill/>
        </p:spPr>
        <p:txBody>
          <a:bodyPr wrap="square" rtlCol="0">
            <a:spAutoFit/>
          </a:bodyPr>
          <a:lstStyle/>
          <a:p>
            <a:pPr algn="r"/>
            <a:r>
              <a:rPr lang="en-US" sz="1000" dirty="0" err="1" smtClean="0">
                <a:latin typeface="Calibri" charset="0"/>
                <a:ea typeface="Calibri" charset="0"/>
                <a:cs typeface="Calibri" charset="0"/>
              </a:rPr>
              <a:t>Ganguli</a:t>
            </a:r>
            <a:r>
              <a:rPr lang="en-US" sz="1000" dirty="0" smtClean="0">
                <a:latin typeface="Calibri" charset="0"/>
                <a:ea typeface="Calibri" charset="0"/>
                <a:cs typeface="Calibri" charset="0"/>
              </a:rPr>
              <a:t> P, Kumar D, and </a:t>
            </a:r>
            <a:r>
              <a:rPr lang="en-US" sz="1000" dirty="0" err="1" smtClean="0">
                <a:latin typeface="Calibri" charset="0"/>
                <a:ea typeface="Calibri" charset="0"/>
                <a:cs typeface="Calibri" charset="0"/>
              </a:rPr>
              <a:t>Ganguly</a:t>
            </a:r>
            <a:r>
              <a:rPr lang="en-US" sz="1000" dirty="0" smtClean="0">
                <a:latin typeface="Calibri" charset="0"/>
                <a:ea typeface="Calibri" charset="0"/>
                <a:cs typeface="Calibri" charset="0"/>
              </a:rPr>
              <a:t> A (2017). US Power Production at Risk from Water Stress in a Changing Climate. Nature Scientific Reports 7: </a:t>
            </a:r>
            <a:r>
              <a:rPr lang="mr-IN" sz="1000" dirty="0" smtClean="0"/>
              <a:t>doi:10.1038/s41598-017-12133-9</a:t>
            </a:r>
            <a:endParaRPr lang="en-US" sz="1000" dirty="0">
              <a:latin typeface="Calibri" charset="0"/>
              <a:ea typeface="Calibri" charset="0"/>
              <a:cs typeface="Calibri" charset="0"/>
            </a:endParaRPr>
          </a:p>
          <a:p>
            <a:endParaRPr lang="en-US" sz="1000" dirty="0">
              <a:latin typeface="Calibri" charset="0"/>
              <a:ea typeface="Calibri" charset="0"/>
              <a:cs typeface="Calibri" charset="0"/>
            </a:endParaRPr>
          </a:p>
        </p:txBody>
      </p:sp>
    </p:spTree>
    <p:extLst>
      <p:ext uri="{BB962C8B-B14F-4D97-AF65-F5344CB8AC3E}">
        <p14:creationId xmlns:p14="http://schemas.microsoft.com/office/powerpoint/2010/main" val="5898811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 y="-5293"/>
            <a:ext cx="1219200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white"/>
                </a:solidFill>
                <a:effectLst/>
                <a:uLnTx/>
                <a:uFillTx/>
                <a:latin typeface="Times New Roman" charset="0"/>
                <a:ea typeface="Times New Roman" charset="0"/>
                <a:cs typeface="Times New Roman" charset="0"/>
              </a:rPr>
              <a:t>We propose </a:t>
            </a:r>
            <a:r>
              <a:rPr kumimoji="0" lang="en-US" sz="2400" b="1" i="1" u="none" strike="noStrike" kern="1200" cap="none" spc="0" normalizeH="0" baseline="0" noProof="0" dirty="0" smtClean="0">
                <a:ln>
                  <a:noFill/>
                </a:ln>
                <a:solidFill>
                  <a:prstClr val="white"/>
                </a:solidFill>
                <a:effectLst/>
                <a:uLnTx/>
                <a:uFillTx/>
                <a:latin typeface="Times New Roman" charset="0"/>
                <a:ea typeface="Times New Roman" charset="0"/>
                <a:cs typeface="Times New Roman" charset="0"/>
              </a:rPr>
              <a:t>the</a:t>
            </a:r>
            <a:r>
              <a:rPr kumimoji="0" lang="en-US" sz="2400" b="1" i="1" u="none" strike="noStrike" kern="1200" cap="none" spc="0" normalizeH="0" noProof="0" dirty="0" smtClean="0">
                <a:ln>
                  <a:noFill/>
                </a:ln>
                <a:solidFill>
                  <a:prstClr val="white"/>
                </a:solidFill>
                <a:effectLst/>
                <a:uLnTx/>
                <a:uFillTx/>
                <a:latin typeface="Times New Roman" charset="0"/>
                <a:ea typeface="Times New Roman" charset="0"/>
                <a:cs typeface="Times New Roman" charset="0"/>
              </a:rPr>
              <a:t> Networked Digital Earth for </a:t>
            </a:r>
            <a:r>
              <a:rPr kumimoji="0" lang="en-US" sz="2400" b="1" i="1" u="none" strike="noStrike" kern="1200" cap="none" spc="0" normalizeH="0" baseline="0" noProof="0" dirty="0" smtClean="0">
                <a:ln>
                  <a:noFill/>
                </a:ln>
                <a:solidFill>
                  <a:prstClr val="white"/>
                </a:solidFill>
                <a:effectLst/>
                <a:uLnTx/>
                <a:uFillTx/>
                <a:latin typeface="Times New Roman" charset="0"/>
                <a:ea typeface="Times New Roman" charset="0"/>
                <a:cs typeface="Times New Roman" charset="0"/>
              </a:rPr>
              <a:t>harnessing </a:t>
            </a:r>
            <a:r>
              <a:rPr kumimoji="0" lang="en-US" sz="2400" b="1" i="1" u="none" strike="noStrike" kern="1200" cap="none" spc="0" normalizeH="0" baseline="0" noProof="0" dirty="0">
                <a:ln>
                  <a:noFill/>
                </a:ln>
                <a:solidFill>
                  <a:prstClr val="white"/>
                </a:solidFill>
                <a:effectLst/>
                <a:uLnTx/>
                <a:uFillTx/>
                <a:latin typeface="Times New Roman" charset="0"/>
                <a:ea typeface="Times New Roman" charset="0"/>
                <a:cs typeface="Times New Roman" charset="0"/>
              </a:rPr>
              <a:t>complexity and designing policy</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56E99D-1A75-3A48-9C7D-FDD3D80DF01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 xmlns:a16="http://schemas.microsoft.com/office/drawing/2014/main" id="{C0CD7B79-B9A9-421C-8014-B7E8E781263F}"/>
              </a:ext>
            </a:extLst>
          </p:cNvPr>
          <p:cNvPicPr>
            <a:picLocks noChangeAspect="1"/>
          </p:cNvPicPr>
          <p:nvPr/>
        </p:nvPicPr>
        <p:blipFill rotWithShape="1">
          <a:blip r:embed="rId3"/>
          <a:srcRect l="21206" t="768" b="2968"/>
          <a:stretch/>
        </p:blipFill>
        <p:spPr>
          <a:xfrm>
            <a:off x="1689100" y="456372"/>
            <a:ext cx="7960360" cy="6073880"/>
          </a:xfrm>
          <a:prstGeom prst="rect">
            <a:avLst/>
          </a:prstGeom>
          <a:ln w="12700">
            <a:solidFill>
              <a:schemeClr val="tx1"/>
            </a:solidFill>
          </a:ln>
        </p:spPr>
      </p:pic>
    </p:spTree>
    <p:extLst>
      <p:ext uri="{BB962C8B-B14F-4D97-AF65-F5344CB8AC3E}">
        <p14:creationId xmlns:p14="http://schemas.microsoft.com/office/powerpoint/2010/main" val="42342167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B51624"/>
          </a:solidFill>
        </p:spPr>
        <p:txBody>
          <a:bodyPr vert="horz" lIns="91440" tIns="45720" rIns="91440" bIns="45720" rtlCol="0" anchor="b" anchorCtr="0">
            <a:noAutofit/>
          </a:bodyPr>
          <a:lstStyle/>
          <a:p>
            <a:pPr algn="l"/>
            <a:r>
              <a:rPr lang="en-US" sz="1800" dirty="0">
                <a:solidFill>
                  <a:schemeClr val="bg1"/>
                </a:solidFill>
                <a:latin typeface="Times New Roman" charset="0"/>
                <a:ea typeface="Times New Roman" charset="0"/>
                <a:cs typeface="Times New Roman" charset="0"/>
              </a:rPr>
              <a:t>CONTRIBUTORS: SDS Lab (and </a:t>
            </a:r>
            <a:r>
              <a:rPr lang="en-US" sz="1800" dirty="0" err="1">
                <a:solidFill>
                  <a:schemeClr val="bg1"/>
                </a:solidFill>
                <a:latin typeface="Times New Roman" charset="0"/>
                <a:ea typeface="Times New Roman" charset="0"/>
                <a:cs typeface="Times New Roman" charset="0"/>
              </a:rPr>
              <a:t>risQ</a:t>
            </a:r>
            <a:r>
              <a:rPr lang="en-US" sz="1800" dirty="0">
                <a:solidFill>
                  <a:schemeClr val="bg1"/>
                </a:solidFill>
                <a:latin typeface="Times New Roman" charset="0"/>
                <a:ea typeface="Times New Roman" charset="0"/>
                <a:cs typeface="Times New Roman" charset="0"/>
              </a:rPr>
              <a:t>) Members</a:t>
            </a:r>
          </a:p>
        </p:txBody>
      </p:sp>
      <p:grpSp>
        <p:nvGrpSpPr>
          <p:cNvPr id="7" name="Group 6"/>
          <p:cNvGrpSpPr/>
          <p:nvPr/>
        </p:nvGrpSpPr>
        <p:grpSpPr>
          <a:xfrm>
            <a:off x="14540" y="530361"/>
            <a:ext cx="1692523" cy="2286337"/>
            <a:chOff x="3514459" y="457201"/>
            <a:chExt cx="1692523" cy="2286337"/>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24713"/>
            <a:stretch/>
          </p:blipFill>
          <p:spPr>
            <a:xfrm>
              <a:off x="3598867" y="457201"/>
              <a:ext cx="1554480" cy="1560981"/>
            </a:xfrm>
            <a:prstGeom prst="rect">
              <a:avLst/>
            </a:prstGeom>
          </p:spPr>
        </p:pic>
        <p:sp>
          <p:nvSpPr>
            <p:cNvPr id="4" name="TextBox 3"/>
            <p:cNvSpPr txBox="1"/>
            <p:nvPr/>
          </p:nvSpPr>
          <p:spPr>
            <a:xfrm>
              <a:off x="3514459" y="2004874"/>
              <a:ext cx="1692523" cy="738664"/>
            </a:xfrm>
            <a:prstGeom prst="rect">
              <a:avLst/>
            </a:prstGeom>
            <a:noFill/>
          </p:spPr>
          <p:txBody>
            <a:bodyPr wrap="square" rtlCol="0">
              <a:spAutoFit/>
            </a:bodyPr>
            <a:lstStyle/>
            <a:p>
              <a:pPr algn="ctr"/>
              <a:r>
                <a:rPr lang="en-US" sz="1400" dirty="0" err="1">
                  <a:latin typeface="Times New Roman" charset="0"/>
                  <a:ea typeface="Times New Roman" charset="0"/>
                  <a:cs typeface="Times New Roman" charset="0"/>
                </a:rPr>
                <a:t>Auroop</a:t>
              </a:r>
              <a:r>
                <a:rPr lang="en-US" sz="1400" dirty="0">
                  <a:latin typeface="Times New Roman" charset="0"/>
                  <a:ea typeface="Times New Roman" charset="0"/>
                  <a:cs typeface="Times New Roman" charset="0"/>
                </a:rPr>
                <a:t> </a:t>
              </a:r>
              <a:r>
                <a:rPr lang="en-US" sz="1400" dirty="0" err="1" smtClean="0">
                  <a:latin typeface="Times New Roman" charset="0"/>
                  <a:ea typeface="Times New Roman" charset="0"/>
                  <a:cs typeface="Times New Roman" charset="0"/>
                </a:rPr>
                <a:t>Ganguly</a:t>
              </a:r>
              <a:endParaRPr lang="en-US" sz="1400" dirty="0" smtClean="0">
                <a:latin typeface="Times New Roman" charset="0"/>
                <a:ea typeface="Times New Roman" charset="0"/>
                <a:cs typeface="Times New Roman" charset="0"/>
              </a:endParaRPr>
            </a:p>
            <a:p>
              <a:pPr algn="ctr"/>
              <a:r>
                <a:rPr lang="en-US" sz="1400" dirty="0" smtClean="0">
                  <a:latin typeface="Times New Roman" charset="0"/>
                  <a:ea typeface="Times New Roman" charset="0"/>
                  <a:cs typeface="Times New Roman" charset="0"/>
                </a:rPr>
                <a:t>PI, Professor</a:t>
              </a:r>
            </a:p>
            <a:p>
              <a:pPr algn="ctr"/>
              <a:r>
                <a:rPr lang="en-US" sz="1400" dirty="0" err="1" smtClean="0">
                  <a:latin typeface="Times New Roman" charset="0"/>
                  <a:ea typeface="Times New Roman" charset="0"/>
                  <a:cs typeface="Times New Roman" charset="0"/>
                </a:rPr>
                <a:t>RisQ</a:t>
              </a:r>
              <a:r>
                <a:rPr lang="en-US" sz="1400" dirty="0" smtClean="0">
                  <a:latin typeface="Times New Roman" charset="0"/>
                  <a:ea typeface="Times New Roman" charset="0"/>
                  <a:cs typeface="Times New Roman" charset="0"/>
                </a:rPr>
                <a:t> </a:t>
              </a:r>
              <a:r>
                <a:rPr lang="en-US" sz="1400" dirty="0" err="1" smtClean="0">
                  <a:latin typeface="Times New Roman" charset="0"/>
                  <a:ea typeface="Times New Roman" charset="0"/>
                  <a:cs typeface="Times New Roman" charset="0"/>
                </a:rPr>
                <a:t>CoFounder</a:t>
              </a:r>
              <a:endParaRPr lang="en-US" sz="1400" dirty="0">
                <a:latin typeface="Times New Roman" charset="0"/>
                <a:ea typeface="Times New Roman" charset="0"/>
                <a:cs typeface="Times New Roman" charset="0"/>
              </a:endParaRPr>
            </a:p>
          </p:txBody>
        </p:sp>
      </p:gr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80345" y="2816759"/>
            <a:ext cx="1699942" cy="1699942"/>
          </a:xfrm>
          <a:prstGeom prst="rect">
            <a:avLst/>
          </a:prstGeom>
        </p:spPr>
      </p:pic>
      <p:grpSp>
        <p:nvGrpSpPr>
          <p:cNvPr id="19" name="Group 18"/>
          <p:cNvGrpSpPr/>
          <p:nvPr/>
        </p:nvGrpSpPr>
        <p:grpSpPr>
          <a:xfrm>
            <a:off x="2303738" y="533331"/>
            <a:ext cx="1426689" cy="2067923"/>
            <a:chOff x="248763" y="2399906"/>
            <a:chExt cx="1452997" cy="2106056"/>
          </a:xfrm>
        </p:grpSpPr>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763" y="2399906"/>
              <a:ext cx="1452957" cy="1550494"/>
            </a:xfrm>
            <a:prstGeom prst="rect">
              <a:avLst/>
            </a:prstGeom>
          </p:spPr>
        </p:pic>
        <p:sp>
          <p:nvSpPr>
            <p:cNvPr id="17" name="TextBox 16"/>
            <p:cNvSpPr txBox="1"/>
            <p:nvPr/>
          </p:nvSpPr>
          <p:spPr>
            <a:xfrm>
              <a:off x="344855" y="3950400"/>
              <a:ext cx="1356905" cy="555562"/>
            </a:xfrm>
            <a:prstGeom prst="rect">
              <a:avLst/>
            </a:prstGeom>
            <a:noFill/>
          </p:spPr>
          <p:txBody>
            <a:bodyPr wrap="none" rtlCol="0">
              <a:spAutoFit/>
            </a:bodyPr>
            <a:lstStyle/>
            <a:p>
              <a:pPr algn="ctr"/>
              <a:r>
                <a:rPr lang="en-US" sz="1400" dirty="0" err="1">
                  <a:latin typeface="Times New Roman" charset="0"/>
                  <a:ea typeface="Times New Roman" charset="0"/>
                  <a:cs typeface="Times New Roman" charset="0"/>
                </a:rPr>
                <a:t>Udit</a:t>
              </a:r>
              <a:r>
                <a:rPr lang="en-US" sz="1400" dirty="0">
                  <a:latin typeface="Times New Roman" charset="0"/>
                  <a:ea typeface="Times New Roman" charset="0"/>
                  <a:cs typeface="Times New Roman" charset="0"/>
                </a:rPr>
                <a:t> </a:t>
              </a:r>
              <a:r>
                <a:rPr lang="en-US" sz="1400" dirty="0" smtClean="0">
                  <a:latin typeface="Times New Roman" charset="0"/>
                  <a:ea typeface="Times New Roman" charset="0"/>
                  <a:cs typeface="Times New Roman" charset="0"/>
                </a:rPr>
                <a:t>Bhatia</a:t>
              </a:r>
            </a:p>
            <a:p>
              <a:pPr algn="ctr"/>
              <a:r>
                <a:rPr lang="en-US" sz="1400" dirty="0" smtClean="0">
                  <a:latin typeface="Times New Roman" charset="0"/>
                  <a:ea typeface="Times New Roman" charset="0"/>
                  <a:cs typeface="Times New Roman" charset="0"/>
                </a:rPr>
                <a:t>PhD Candidate</a:t>
              </a:r>
              <a:endParaRPr lang="en-US" sz="1400" dirty="0">
                <a:latin typeface="Times New Roman" charset="0"/>
                <a:ea typeface="Times New Roman" charset="0"/>
                <a:cs typeface="Times New Roman" charset="0"/>
              </a:endParaRPr>
            </a:p>
          </p:txBody>
        </p:sp>
      </p:gr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10454" y="2830147"/>
            <a:ext cx="1686554" cy="1686554"/>
          </a:xfrm>
          <a:prstGeom prst="rect">
            <a:avLst/>
          </a:prstGeom>
        </p:spPr>
      </p:pic>
      <p:pic>
        <p:nvPicPr>
          <p:cNvPr id="29" name="Picture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25988" y="2830146"/>
            <a:ext cx="1686555" cy="1686555"/>
          </a:xfrm>
          <a:prstGeom prst="rect">
            <a:avLst/>
          </a:prstGeom>
        </p:spPr>
      </p:pic>
      <p:pic>
        <p:nvPicPr>
          <p:cNvPr id="6" name="Picture 5"/>
          <p:cNvPicPr>
            <a:picLocks noChangeAspect="1"/>
          </p:cNvPicPr>
          <p:nvPr/>
        </p:nvPicPr>
        <p:blipFill>
          <a:blip r:embed="rId8"/>
          <a:stretch>
            <a:fillRect/>
          </a:stretch>
        </p:blipFill>
        <p:spPr>
          <a:xfrm>
            <a:off x="6808886" y="475245"/>
            <a:ext cx="1543964" cy="1555072"/>
          </a:xfrm>
          <a:prstGeom prst="rect">
            <a:avLst/>
          </a:prstGeom>
        </p:spPr>
      </p:pic>
      <p:pic>
        <p:nvPicPr>
          <p:cNvPr id="38" name="Picture 3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66108" y="2830147"/>
            <a:ext cx="1448959" cy="1825666"/>
          </a:xfrm>
          <a:prstGeom prst="rect">
            <a:avLst/>
          </a:prstGeom>
        </p:spPr>
      </p:pic>
      <p:pic>
        <p:nvPicPr>
          <p:cNvPr id="39" name="Picture 3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38779" y="470370"/>
            <a:ext cx="1169576" cy="1586592"/>
          </a:xfrm>
          <a:prstGeom prst="rect">
            <a:avLst/>
          </a:prstGeom>
        </p:spPr>
      </p:pic>
      <p:pic>
        <p:nvPicPr>
          <p:cNvPr id="42" name="Picture 41"/>
          <p:cNvPicPr>
            <a:picLocks noChangeAspect="1"/>
          </p:cNvPicPr>
          <p:nvPr/>
        </p:nvPicPr>
        <p:blipFill rotWithShape="1">
          <a:blip r:embed="rId11">
            <a:extLst>
              <a:ext uri="{28A0092B-C50C-407E-A947-70E740481C1C}">
                <a14:useLocalDpi xmlns:a14="http://schemas.microsoft.com/office/drawing/2010/main" val="0"/>
              </a:ext>
            </a:extLst>
          </a:blip>
          <a:srcRect l="-5406" t="9525" r="-1"/>
          <a:stretch/>
        </p:blipFill>
        <p:spPr>
          <a:xfrm>
            <a:off x="5359655" y="493470"/>
            <a:ext cx="1238373" cy="1597161"/>
          </a:xfrm>
          <a:prstGeom prst="rect">
            <a:avLst/>
          </a:prstGeom>
        </p:spPr>
      </p:pic>
      <p:pic>
        <p:nvPicPr>
          <p:cNvPr id="43" name="Picture 4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036385" y="533331"/>
            <a:ext cx="1061722" cy="1616176"/>
          </a:xfrm>
          <a:prstGeom prst="rect">
            <a:avLst/>
          </a:prstGeom>
        </p:spPr>
      </p:pic>
      <p:pic>
        <p:nvPicPr>
          <p:cNvPr id="44" name="Picture 4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303738" y="2830147"/>
            <a:ext cx="1356111" cy="1686555"/>
          </a:xfrm>
          <a:prstGeom prst="rect">
            <a:avLst/>
          </a:prstGeom>
        </p:spPr>
      </p:pic>
      <p:pic>
        <p:nvPicPr>
          <p:cNvPr id="69" name="Picture 6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003448" y="488274"/>
            <a:ext cx="1477005" cy="1477005"/>
          </a:xfrm>
          <a:prstGeom prst="rect">
            <a:avLst/>
          </a:prstGeom>
        </p:spPr>
      </p:pic>
      <p:sp>
        <p:nvSpPr>
          <p:cNvPr id="70" name="TextBox 69"/>
          <p:cNvSpPr txBox="1"/>
          <p:nvPr/>
        </p:nvSpPr>
        <p:spPr>
          <a:xfrm>
            <a:off x="3871431" y="2122781"/>
            <a:ext cx="1277915" cy="523220"/>
          </a:xfrm>
          <a:prstGeom prst="rect">
            <a:avLst/>
          </a:prstGeom>
          <a:noFill/>
        </p:spPr>
        <p:txBody>
          <a:bodyPr wrap="none" rtlCol="0">
            <a:spAutoFit/>
          </a:bodyPr>
          <a:lstStyle/>
          <a:p>
            <a:pPr algn="ctr"/>
            <a:r>
              <a:rPr lang="en-US" sz="1400" dirty="0" smtClean="0">
                <a:latin typeface="Times New Roman" charset="0"/>
                <a:ea typeface="Times New Roman" charset="0"/>
                <a:cs typeface="Times New Roman" charset="0"/>
              </a:rPr>
              <a:t>TJ Vandal</a:t>
            </a:r>
          </a:p>
          <a:p>
            <a:pPr algn="ctr"/>
            <a:r>
              <a:rPr lang="en-US" sz="1400" dirty="0" smtClean="0">
                <a:latin typeface="Times New Roman" charset="0"/>
                <a:ea typeface="Times New Roman" charset="0"/>
                <a:cs typeface="Times New Roman" charset="0"/>
              </a:rPr>
              <a:t>PhD Candidate</a:t>
            </a:r>
            <a:endParaRPr lang="en-US" sz="1400" dirty="0">
              <a:latin typeface="Times New Roman" charset="0"/>
              <a:ea typeface="Times New Roman" charset="0"/>
              <a:cs typeface="Times New Roman" charset="0"/>
            </a:endParaRPr>
          </a:p>
        </p:txBody>
      </p:sp>
      <p:sp>
        <p:nvSpPr>
          <p:cNvPr id="71" name="TextBox 70"/>
          <p:cNvSpPr txBox="1"/>
          <p:nvPr/>
        </p:nvSpPr>
        <p:spPr>
          <a:xfrm>
            <a:off x="5517545" y="2110184"/>
            <a:ext cx="1159356" cy="523220"/>
          </a:xfrm>
          <a:prstGeom prst="rect">
            <a:avLst/>
          </a:prstGeom>
          <a:noFill/>
        </p:spPr>
        <p:txBody>
          <a:bodyPr wrap="none" rtlCol="0">
            <a:spAutoFit/>
          </a:bodyPr>
          <a:lstStyle/>
          <a:p>
            <a:pPr algn="ctr"/>
            <a:r>
              <a:rPr lang="en-US" sz="1400" dirty="0" smtClean="0">
                <a:latin typeface="Times New Roman" charset="0"/>
                <a:ea typeface="Times New Roman" charset="0"/>
                <a:cs typeface="Times New Roman" charset="0"/>
              </a:rPr>
              <a:t>Lizzy Warner</a:t>
            </a:r>
          </a:p>
          <a:p>
            <a:pPr algn="ctr"/>
            <a:r>
              <a:rPr lang="en-US" sz="1400" dirty="0" smtClean="0">
                <a:latin typeface="Times New Roman" charset="0"/>
                <a:ea typeface="Times New Roman" charset="0"/>
                <a:cs typeface="Times New Roman" charset="0"/>
              </a:rPr>
              <a:t>PhD Student</a:t>
            </a:r>
            <a:endParaRPr lang="en-US" sz="1400" dirty="0">
              <a:latin typeface="Times New Roman" charset="0"/>
              <a:ea typeface="Times New Roman" charset="0"/>
              <a:cs typeface="Times New Roman" charset="0"/>
            </a:endParaRPr>
          </a:p>
        </p:txBody>
      </p:sp>
      <p:sp>
        <p:nvSpPr>
          <p:cNvPr id="72" name="TextBox 71"/>
          <p:cNvSpPr txBox="1"/>
          <p:nvPr/>
        </p:nvSpPr>
        <p:spPr>
          <a:xfrm>
            <a:off x="7009044" y="2090631"/>
            <a:ext cx="1257075" cy="523220"/>
          </a:xfrm>
          <a:prstGeom prst="rect">
            <a:avLst/>
          </a:prstGeom>
          <a:noFill/>
        </p:spPr>
        <p:txBody>
          <a:bodyPr wrap="none" rtlCol="0">
            <a:spAutoFit/>
          </a:bodyPr>
          <a:lstStyle/>
          <a:p>
            <a:pPr algn="ctr"/>
            <a:r>
              <a:rPr lang="en-US" sz="1400" dirty="0" smtClean="0">
                <a:latin typeface="Times New Roman" charset="0"/>
                <a:ea typeface="Times New Roman" charset="0"/>
                <a:cs typeface="Times New Roman" charset="0"/>
              </a:rPr>
              <a:t>Bharat Sharma</a:t>
            </a:r>
          </a:p>
          <a:p>
            <a:pPr algn="ctr"/>
            <a:r>
              <a:rPr lang="en-US" sz="1400" dirty="0" smtClean="0">
                <a:latin typeface="Times New Roman" charset="0"/>
                <a:ea typeface="Times New Roman" charset="0"/>
                <a:cs typeface="Times New Roman" charset="0"/>
              </a:rPr>
              <a:t>PhD Student</a:t>
            </a:r>
            <a:endParaRPr lang="en-US" sz="1400" dirty="0">
              <a:latin typeface="Times New Roman" charset="0"/>
              <a:ea typeface="Times New Roman" charset="0"/>
              <a:cs typeface="Times New Roman" charset="0"/>
            </a:endParaRPr>
          </a:p>
        </p:txBody>
      </p:sp>
      <p:sp>
        <p:nvSpPr>
          <p:cNvPr id="73" name="TextBox 72"/>
          <p:cNvSpPr txBox="1"/>
          <p:nvPr/>
        </p:nvSpPr>
        <p:spPr>
          <a:xfrm>
            <a:off x="8374563" y="2090631"/>
            <a:ext cx="1780744" cy="523220"/>
          </a:xfrm>
          <a:prstGeom prst="rect">
            <a:avLst/>
          </a:prstGeom>
          <a:noFill/>
        </p:spPr>
        <p:txBody>
          <a:bodyPr wrap="none" rtlCol="0">
            <a:spAutoFit/>
          </a:bodyPr>
          <a:lstStyle/>
          <a:p>
            <a:pPr algn="ctr"/>
            <a:r>
              <a:rPr lang="en-US" sz="1400" dirty="0" smtClean="0">
                <a:latin typeface="Times New Roman" charset="0"/>
                <a:ea typeface="Times New Roman" charset="0"/>
                <a:cs typeface="Times New Roman" charset="0"/>
              </a:rPr>
              <a:t>Kevin Clark</a:t>
            </a:r>
          </a:p>
          <a:p>
            <a:pPr algn="ctr"/>
            <a:r>
              <a:rPr lang="en-US" sz="1400" dirty="0" smtClean="0">
                <a:latin typeface="Times New Roman" charset="0"/>
                <a:ea typeface="Times New Roman" charset="0"/>
                <a:cs typeface="Times New Roman" charset="0"/>
              </a:rPr>
              <a:t>PhD Candidate, Volpe</a:t>
            </a:r>
          </a:p>
        </p:txBody>
      </p:sp>
      <p:sp>
        <p:nvSpPr>
          <p:cNvPr id="74" name="TextBox 73"/>
          <p:cNvSpPr txBox="1"/>
          <p:nvPr/>
        </p:nvSpPr>
        <p:spPr>
          <a:xfrm>
            <a:off x="10102992" y="2079001"/>
            <a:ext cx="1277914" cy="523220"/>
          </a:xfrm>
          <a:prstGeom prst="rect">
            <a:avLst/>
          </a:prstGeom>
          <a:noFill/>
        </p:spPr>
        <p:txBody>
          <a:bodyPr wrap="none" rtlCol="0">
            <a:spAutoFit/>
          </a:bodyPr>
          <a:lstStyle/>
          <a:p>
            <a:pPr algn="ctr"/>
            <a:r>
              <a:rPr lang="en-US" sz="1400" dirty="0" err="1" smtClean="0">
                <a:latin typeface="Times New Roman" charset="0"/>
                <a:ea typeface="Times New Roman" charset="0"/>
                <a:cs typeface="Times New Roman" charset="0"/>
              </a:rPr>
              <a:t>Babak</a:t>
            </a:r>
            <a:r>
              <a:rPr lang="en-US" sz="1400" dirty="0" smtClean="0">
                <a:latin typeface="Times New Roman" charset="0"/>
                <a:ea typeface="Times New Roman" charset="0"/>
                <a:cs typeface="Times New Roman" charset="0"/>
              </a:rPr>
              <a:t> </a:t>
            </a:r>
            <a:r>
              <a:rPr lang="en-US" sz="1400" dirty="0" err="1" smtClean="0">
                <a:latin typeface="Times New Roman" charset="0"/>
                <a:ea typeface="Times New Roman" charset="0"/>
                <a:cs typeface="Times New Roman" charset="0"/>
              </a:rPr>
              <a:t>Fard</a:t>
            </a:r>
            <a:endParaRPr lang="en-US" sz="1400" dirty="0" smtClean="0">
              <a:latin typeface="Times New Roman" charset="0"/>
              <a:ea typeface="Times New Roman" charset="0"/>
              <a:cs typeface="Times New Roman" charset="0"/>
            </a:endParaRPr>
          </a:p>
          <a:p>
            <a:pPr algn="ctr"/>
            <a:r>
              <a:rPr lang="en-US" sz="1400" dirty="0" smtClean="0">
                <a:latin typeface="Times New Roman" charset="0"/>
                <a:ea typeface="Times New Roman" charset="0"/>
                <a:cs typeface="Times New Roman" charset="0"/>
              </a:rPr>
              <a:t>PhD Candidate</a:t>
            </a:r>
            <a:endParaRPr lang="en-US" sz="1400" dirty="0">
              <a:latin typeface="Times New Roman" charset="0"/>
              <a:ea typeface="Times New Roman" charset="0"/>
              <a:cs typeface="Times New Roman" charset="0"/>
            </a:endParaRPr>
          </a:p>
        </p:txBody>
      </p:sp>
      <p:sp>
        <p:nvSpPr>
          <p:cNvPr id="75" name="TextBox 74"/>
          <p:cNvSpPr txBox="1"/>
          <p:nvPr/>
        </p:nvSpPr>
        <p:spPr>
          <a:xfrm>
            <a:off x="2258681" y="4617438"/>
            <a:ext cx="1516762" cy="523220"/>
          </a:xfrm>
          <a:prstGeom prst="rect">
            <a:avLst/>
          </a:prstGeom>
          <a:noFill/>
        </p:spPr>
        <p:txBody>
          <a:bodyPr wrap="none" rtlCol="0">
            <a:spAutoFit/>
          </a:bodyPr>
          <a:lstStyle/>
          <a:p>
            <a:pPr algn="ctr"/>
            <a:r>
              <a:rPr lang="en-US" sz="1400" dirty="0" smtClean="0">
                <a:latin typeface="Times New Roman" charset="0"/>
                <a:ea typeface="Times New Roman" charset="0"/>
                <a:cs typeface="Times New Roman" charset="0"/>
              </a:rPr>
              <a:t>Shashank </a:t>
            </a:r>
            <a:r>
              <a:rPr lang="en-US" sz="1400" dirty="0" err="1" smtClean="0">
                <a:latin typeface="Times New Roman" charset="0"/>
                <a:ea typeface="Times New Roman" charset="0"/>
                <a:cs typeface="Times New Roman" charset="0"/>
              </a:rPr>
              <a:t>Konduri</a:t>
            </a:r>
            <a:endParaRPr lang="en-US" sz="1400" dirty="0" smtClean="0">
              <a:latin typeface="Times New Roman" charset="0"/>
              <a:ea typeface="Times New Roman" charset="0"/>
              <a:cs typeface="Times New Roman" charset="0"/>
            </a:endParaRPr>
          </a:p>
          <a:p>
            <a:pPr algn="ctr"/>
            <a:r>
              <a:rPr lang="en-US" sz="1400" dirty="0" smtClean="0">
                <a:latin typeface="Times New Roman" charset="0"/>
                <a:ea typeface="Times New Roman" charset="0"/>
                <a:cs typeface="Times New Roman" charset="0"/>
              </a:rPr>
              <a:t>PhD Candidate</a:t>
            </a:r>
            <a:endParaRPr lang="en-US" sz="1400" dirty="0">
              <a:latin typeface="Times New Roman" charset="0"/>
              <a:ea typeface="Times New Roman" charset="0"/>
              <a:cs typeface="Times New Roman" charset="0"/>
            </a:endParaRPr>
          </a:p>
        </p:txBody>
      </p:sp>
      <p:sp>
        <p:nvSpPr>
          <p:cNvPr id="76" name="TextBox 75"/>
          <p:cNvSpPr txBox="1"/>
          <p:nvPr/>
        </p:nvSpPr>
        <p:spPr>
          <a:xfrm>
            <a:off x="4136347" y="4655813"/>
            <a:ext cx="1096775" cy="523220"/>
          </a:xfrm>
          <a:prstGeom prst="rect">
            <a:avLst/>
          </a:prstGeom>
          <a:noFill/>
        </p:spPr>
        <p:txBody>
          <a:bodyPr wrap="none" rtlCol="0">
            <a:spAutoFit/>
          </a:bodyPr>
          <a:lstStyle/>
          <a:p>
            <a:pPr algn="ctr"/>
            <a:r>
              <a:rPr lang="en-US" sz="1400" dirty="0" smtClean="0">
                <a:latin typeface="Times New Roman" charset="0"/>
                <a:ea typeface="Times New Roman" charset="0"/>
                <a:cs typeface="Times New Roman" charset="0"/>
              </a:rPr>
              <a:t>Kate Duffy</a:t>
            </a:r>
          </a:p>
          <a:p>
            <a:pPr algn="ctr"/>
            <a:r>
              <a:rPr lang="en-US" sz="1400" dirty="0" smtClean="0">
                <a:latin typeface="Times New Roman" charset="0"/>
                <a:ea typeface="Times New Roman" charset="0"/>
                <a:cs typeface="Times New Roman" charset="0"/>
              </a:rPr>
              <a:t>PhD Student</a:t>
            </a:r>
            <a:endParaRPr lang="en-US" sz="1400" dirty="0">
              <a:latin typeface="Times New Roman" charset="0"/>
              <a:ea typeface="Times New Roman" charset="0"/>
              <a:cs typeface="Times New Roman" charset="0"/>
            </a:endParaRPr>
          </a:p>
        </p:txBody>
      </p:sp>
      <p:sp>
        <p:nvSpPr>
          <p:cNvPr id="77" name="TextBox 76"/>
          <p:cNvSpPr txBox="1"/>
          <p:nvPr/>
        </p:nvSpPr>
        <p:spPr>
          <a:xfrm>
            <a:off x="5980001" y="4605013"/>
            <a:ext cx="1226618" cy="523220"/>
          </a:xfrm>
          <a:prstGeom prst="rect">
            <a:avLst/>
          </a:prstGeom>
          <a:noFill/>
        </p:spPr>
        <p:txBody>
          <a:bodyPr wrap="none" rtlCol="0">
            <a:spAutoFit/>
          </a:bodyPr>
          <a:lstStyle/>
          <a:p>
            <a:pPr algn="ctr"/>
            <a:r>
              <a:rPr lang="en-US" sz="1400" dirty="0" smtClean="0">
                <a:latin typeface="Times New Roman" charset="0"/>
                <a:ea typeface="Times New Roman" charset="0"/>
                <a:cs typeface="Times New Roman" charset="0"/>
              </a:rPr>
              <a:t>Colin Sullivan</a:t>
            </a:r>
          </a:p>
          <a:p>
            <a:pPr algn="ctr"/>
            <a:r>
              <a:rPr lang="en-US" sz="1400" dirty="0" err="1" smtClean="0">
                <a:latin typeface="Times New Roman" charset="0"/>
                <a:ea typeface="Times New Roman" charset="0"/>
                <a:cs typeface="Times New Roman" charset="0"/>
              </a:rPr>
              <a:t>RisQ</a:t>
            </a:r>
            <a:r>
              <a:rPr lang="en-US" sz="1400" dirty="0" smtClean="0">
                <a:latin typeface="Times New Roman" charset="0"/>
                <a:ea typeface="Times New Roman" charset="0"/>
                <a:cs typeface="Times New Roman" charset="0"/>
              </a:rPr>
              <a:t> COO</a:t>
            </a:r>
            <a:endParaRPr lang="en-US" sz="1400" dirty="0">
              <a:latin typeface="Times New Roman" charset="0"/>
              <a:ea typeface="Times New Roman" charset="0"/>
              <a:cs typeface="Times New Roman" charset="0"/>
            </a:endParaRPr>
          </a:p>
        </p:txBody>
      </p:sp>
      <p:sp>
        <p:nvSpPr>
          <p:cNvPr id="78" name="TextBox 77"/>
          <p:cNvSpPr txBox="1"/>
          <p:nvPr/>
        </p:nvSpPr>
        <p:spPr>
          <a:xfrm>
            <a:off x="7716970" y="4592312"/>
            <a:ext cx="1707519" cy="523220"/>
          </a:xfrm>
          <a:prstGeom prst="rect">
            <a:avLst/>
          </a:prstGeom>
          <a:noFill/>
        </p:spPr>
        <p:txBody>
          <a:bodyPr wrap="none" rtlCol="0">
            <a:spAutoFit/>
          </a:bodyPr>
          <a:lstStyle/>
          <a:p>
            <a:pPr algn="ctr"/>
            <a:r>
              <a:rPr lang="en-US" sz="1400" dirty="0" smtClean="0">
                <a:latin typeface="Times New Roman" charset="0"/>
                <a:ea typeface="Times New Roman" charset="0"/>
                <a:cs typeface="Times New Roman" charset="0"/>
              </a:rPr>
              <a:t>Evan </a:t>
            </a:r>
            <a:r>
              <a:rPr lang="en-US" sz="1400" dirty="0" err="1" smtClean="0">
                <a:latin typeface="Times New Roman" charset="0"/>
                <a:ea typeface="Times New Roman" charset="0"/>
                <a:cs typeface="Times New Roman" charset="0"/>
              </a:rPr>
              <a:t>Kodra</a:t>
            </a:r>
            <a:endParaRPr lang="en-US" sz="1400" dirty="0" smtClean="0">
              <a:latin typeface="Times New Roman" charset="0"/>
              <a:ea typeface="Times New Roman" charset="0"/>
              <a:cs typeface="Times New Roman" charset="0"/>
            </a:endParaRPr>
          </a:p>
          <a:p>
            <a:pPr algn="ctr"/>
            <a:r>
              <a:rPr lang="en-US" sz="1400" dirty="0" smtClean="0">
                <a:latin typeface="Times New Roman" charset="0"/>
                <a:ea typeface="Times New Roman" charset="0"/>
                <a:cs typeface="Times New Roman" charset="0"/>
              </a:rPr>
              <a:t>Alumnus, </a:t>
            </a:r>
            <a:r>
              <a:rPr lang="en-US" sz="1400" dirty="0" err="1" smtClean="0">
                <a:latin typeface="Times New Roman" charset="0"/>
                <a:ea typeface="Times New Roman" charset="0"/>
                <a:cs typeface="Times New Roman" charset="0"/>
              </a:rPr>
              <a:t>RisQ</a:t>
            </a:r>
            <a:r>
              <a:rPr lang="en-US" sz="1400" dirty="0" smtClean="0">
                <a:latin typeface="Times New Roman" charset="0"/>
                <a:ea typeface="Times New Roman" charset="0"/>
                <a:cs typeface="Times New Roman" charset="0"/>
              </a:rPr>
              <a:t> CEO</a:t>
            </a:r>
            <a:endParaRPr lang="en-US" sz="1400" dirty="0">
              <a:latin typeface="Times New Roman" charset="0"/>
              <a:ea typeface="Times New Roman" charset="0"/>
              <a:cs typeface="Times New Roman" charset="0"/>
            </a:endParaRPr>
          </a:p>
        </p:txBody>
      </p:sp>
      <p:sp>
        <p:nvSpPr>
          <p:cNvPr id="79" name="TextBox 78"/>
          <p:cNvSpPr txBox="1"/>
          <p:nvPr/>
        </p:nvSpPr>
        <p:spPr>
          <a:xfrm>
            <a:off x="9845026" y="4562541"/>
            <a:ext cx="1689886" cy="523220"/>
          </a:xfrm>
          <a:prstGeom prst="rect">
            <a:avLst/>
          </a:prstGeom>
          <a:noFill/>
        </p:spPr>
        <p:txBody>
          <a:bodyPr wrap="none" rtlCol="0">
            <a:spAutoFit/>
          </a:bodyPr>
          <a:lstStyle/>
          <a:p>
            <a:pPr algn="ctr"/>
            <a:r>
              <a:rPr lang="en-US" sz="1400" dirty="0" err="1" smtClean="0">
                <a:latin typeface="Times New Roman" charset="0"/>
                <a:ea typeface="Times New Roman" charset="0"/>
                <a:cs typeface="Times New Roman" charset="0"/>
              </a:rPr>
              <a:t>Hanieh</a:t>
            </a:r>
            <a:r>
              <a:rPr lang="en-US" sz="1400" dirty="0" smtClean="0">
                <a:latin typeface="Times New Roman" charset="0"/>
                <a:ea typeface="Times New Roman" charset="0"/>
                <a:cs typeface="Times New Roman" charset="0"/>
              </a:rPr>
              <a:t> </a:t>
            </a:r>
            <a:r>
              <a:rPr lang="en-US" sz="1400" dirty="0" err="1" smtClean="0">
                <a:latin typeface="Times New Roman" charset="0"/>
                <a:ea typeface="Times New Roman" charset="0"/>
                <a:cs typeface="Times New Roman" charset="0"/>
              </a:rPr>
              <a:t>Hassanzadeh</a:t>
            </a:r>
            <a:endParaRPr lang="en-US" sz="1400" dirty="0">
              <a:latin typeface="Times New Roman" charset="0"/>
              <a:ea typeface="Times New Roman" charset="0"/>
              <a:cs typeface="Times New Roman" charset="0"/>
            </a:endParaRPr>
          </a:p>
          <a:p>
            <a:pPr algn="ctr"/>
            <a:r>
              <a:rPr lang="en-US" sz="1400" dirty="0" smtClean="0">
                <a:latin typeface="Times New Roman" charset="0"/>
                <a:ea typeface="Times New Roman" charset="0"/>
                <a:cs typeface="Times New Roman" charset="0"/>
              </a:rPr>
              <a:t>Post-Doc RA</a:t>
            </a:r>
            <a:endParaRPr lang="en-US" sz="1400" dirty="0">
              <a:latin typeface="Times New Roman" charset="0"/>
              <a:ea typeface="Times New Roman" charset="0"/>
              <a:cs typeface="Times New Roman" charset="0"/>
            </a:endParaRPr>
          </a:p>
        </p:txBody>
      </p:sp>
      <p:sp>
        <p:nvSpPr>
          <p:cNvPr id="8" name="TextBox 7"/>
          <p:cNvSpPr txBox="1"/>
          <p:nvPr/>
        </p:nvSpPr>
        <p:spPr>
          <a:xfrm>
            <a:off x="2258681" y="5438990"/>
            <a:ext cx="8940800" cy="307777"/>
          </a:xfrm>
          <a:prstGeom prst="rect">
            <a:avLst/>
          </a:prstGeom>
          <a:noFill/>
        </p:spPr>
        <p:txBody>
          <a:bodyPr wrap="square" rtlCol="0">
            <a:spAutoFit/>
          </a:bodyPr>
          <a:lstStyle/>
          <a:p>
            <a:pPr algn="ctr"/>
            <a:r>
              <a:rPr lang="en-US" sz="1400" dirty="0" smtClean="0">
                <a:latin typeface="Times New Roman" charset="0"/>
                <a:ea typeface="Times New Roman" charset="0"/>
                <a:cs typeface="Times New Roman" charset="0"/>
              </a:rPr>
              <a:t>And a special thanks to all SDS Lab alumni as well as collaborators from outside institutions</a:t>
            </a:r>
            <a:endParaRPr lang="en-US" sz="14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28107247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66009"/>
            <a:ext cx="12192000" cy="1283331"/>
          </a:xfrm>
        </p:spPr>
        <p:txBody>
          <a:bodyPr>
            <a:normAutofit/>
          </a:bodyPr>
          <a:lstStyle/>
          <a:p>
            <a:pPr>
              <a:lnSpc>
                <a:spcPct val="100000"/>
              </a:lnSpc>
            </a:pPr>
            <a:r>
              <a:rPr lang="en-US" sz="3200" b="1" dirty="0">
                <a:latin typeface="Times New Roman" charset="0"/>
                <a:ea typeface="Times New Roman" charset="0"/>
                <a:cs typeface="Times New Roman" charset="0"/>
              </a:rPr>
              <a:t>Big Data, Downscaling, and Interdisciplinary Approaches to Understanding Extreme Events</a:t>
            </a:r>
            <a:endParaRPr lang="en-US" sz="3200" b="1" i="1" dirty="0">
              <a:solidFill>
                <a:schemeClr val="accent6">
                  <a:lumMod val="75000"/>
                </a:schemeClr>
              </a:solidFill>
              <a:latin typeface="Times New Roman" charset="0"/>
              <a:ea typeface="Times New Roman" charset="0"/>
              <a:cs typeface="Times New Roman" charset="0"/>
            </a:endParaRPr>
          </a:p>
        </p:txBody>
      </p:sp>
      <p:sp>
        <p:nvSpPr>
          <p:cNvPr id="3" name="Subtitle 2"/>
          <p:cNvSpPr>
            <a:spLocks noGrp="1"/>
          </p:cNvSpPr>
          <p:nvPr>
            <p:ph type="subTitle" idx="1"/>
          </p:nvPr>
        </p:nvSpPr>
        <p:spPr>
          <a:xfrm>
            <a:off x="-15241" y="2038905"/>
            <a:ext cx="12192001" cy="1933427"/>
          </a:xfrm>
        </p:spPr>
        <p:txBody>
          <a:bodyPr>
            <a:normAutofit fontScale="85000" lnSpcReduction="20000"/>
          </a:bodyPr>
          <a:lstStyle/>
          <a:p>
            <a:r>
              <a:rPr lang="en-US" sz="2800" b="1" dirty="0">
                <a:latin typeface="Agency FB" panose="020B0503020202020204" pitchFamily="34" charset="0"/>
              </a:rPr>
              <a:t>Presenter: </a:t>
            </a:r>
            <a:r>
              <a:rPr lang="en-US" sz="2800" b="1" dirty="0" smtClean="0">
                <a:latin typeface="Agency FB" panose="020B0503020202020204" pitchFamily="34" charset="0"/>
              </a:rPr>
              <a:t>Lizzy Warner</a:t>
            </a:r>
            <a:endParaRPr lang="en-US" sz="2800" b="1" dirty="0">
              <a:latin typeface="Agency FB" panose="020B0503020202020204" pitchFamily="34" charset="0"/>
            </a:endParaRPr>
          </a:p>
          <a:p>
            <a:pPr>
              <a:spcBef>
                <a:spcPts val="0"/>
              </a:spcBef>
            </a:pPr>
            <a:endParaRPr lang="en-US" sz="1800" i="1" dirty="0" smtClean="0"/>
          </a:p>
          <a:p>
            <a:pPr>
              <a:spcBef>
                <a:spcPts val="0"/>
              </a:spcBef>
            </a:pPr>
            <a:r>
              <a:rPr lang="en-US" sz="1800" i="1" dirty="0" smtClean="0"/>
              <a:t>PhD </a:t>
            </a:r>
            <a:r>
              <a:rPr lang="en-US" sz="1800" i="1" dirty="0"/>
              <a:t>Student, Interdisciplinary Engineering</a:t>
            </a:r>
            <a:r>
              <a:rPr lang="en-US" sz="1800" dirty="0"/>
              <a:t/>
            </a:r>
            <a:br>
              <a:rPr lang="en-US" sz="1800" dirty="0"/>
            </a:br>
            <a:r>
              <a:rPr lang="en-US" sz="1800" dirty="0"/>
              <a:t>Sustainability and Data Sciences Laboratory</a:t>
            </a:r>
          </a:p>
          <a:p>
            <a:pPr>
              <a:spcBef>
                <a:spcPts val="0"/>
              </a:spcBef>
            </a:pPr>
            <a:r>
              <a:rPr lang="en-US" sz="1800" dirty="0">
                <a:hlinkClick r:id="rId3"/>
              </a:rPr>
              <a:t>www.northeastern.edu/sds</a:t>
            </a:r>
            <a:endParaRPr lang="en-US" sz="1800" dirty="0"/>
          </a:p>
          <a:p>
            <a:pPr>
              <a:spcBef>
                <a:spcPts val="0"/>
              </a:spcBef>
            </a:pPr>
            <a:r>
              <a:rPr lang="en-US" sz="1800" dirty="0"/>
              <a:t>Northeastern </a:t>
            </a:r>
            <a:r>
              <a:rPr lang="en-US" sz="1800" dirty="0" smtClean="0"/>
              <a:t>University</a:t>
            </a:r>
            <a:endParaRPr lang="en-US" sz="1800" i="1" dirty="0"/>
          </a:p>
          <a:p>
            <a:pPr>
              <a:spcBef>
                <a:spcPts val="0"/>
              </a:spcBef>
            </a:pPr>
            <a:endParaRPr lang="en-US" sz="1800" i="1" dirty="0" smtClean="0"/>
          </a:p>
          <a:p>
            <a:pPr>
              <a:spcBef>
                <a:spcPts val="0"/>
              </a:spcBef>
            </a:pPr>
            <a:r>
              <a:rPr lang="en-US" sz="1800" i="1" dirty="0" smtClean="0"/>
              <a:t>Doctoral </a:t>
            </a:r>
            <a:r>
              <a:rPr lang="en-US" sz="1800" i="1" dirty="0"/>
              <a:t>Student Research Analyst</a:t>
            </a:r>
            <a:r>
              <a:rPr lang="en-US" sz="1800" dirty="0"/>
              <a:t/>
            </a:r>
            <a:br>
              <a:rPr lang="en-US" sz="1800" dirty="0"/>
            </a:br>
            <a:r>
              <a:rPr lang="en-US" sz="1800" dirty="0"/>
              <a:t>Global Resilience Institute (GRI)</a:t>
            </a:r>
            <a:br>
              <a:rPr lang="en-US" sz="1800" dirty="0"/>
            </a:br>
            <a:r>
              <a:rPr lang="en-US" sz="1800" dirty="0" smtClean="0">
                <a:hlinkClick r:id="rId4"/>
              </a:rPr>
              <a:t>globalresilience.northeastern.edu</a:t>
            </a:r>
            <a:endParaRPr lang="en-US" sz="1800" dirty="0"/>
          </a:p>
        </p:txBody>
      </p:sp>
      <p:sp>
        <p:nvSpPr>
          <p:cNvPr id="8" name="TextBox 7"/>
          <p:cNvSpPr txBox="1"/>
          <p:nvPr/>
        </p:nvSpPr>
        <p:spPr>
          <a:xfrm>
            <a:off x="11874" y="49996"/>
            <a:ext cx="12192001" cy="307777"/>
          </a:xfrm>
          <a:prstGeom prst="rect">
            <a:avLst/>
          </a:prstGeom>
          <a:noFill/>
        </p:spPr>
        <p:txBody>
          <a:bodyPr wrap="square" rtlCol="0">
            <a:spAutoFit/>
          </a:bodyPr>
          <a:lstStyle/>
          <a:p>
            <a:pPr algn="ctr"/>
            <a:r>
              <a:rPr lang="en-US" sz="1400" b="1" i="1" dirty="0" smtClean="0">
                <a:solidFill>
                  <a:schemeClr val="bg2"/>
                </a:solidFill>
                <a:latin typeface="Times New Roman" charset="0"/>
                <a:ea typeface="Times New Roman" charset="0"/>
                <a:cs typeface="Times New Roman" charset="0"/>
              </a:rPr>
              <a:t>CMO-BIRS </a:t>
            </a:r>
            <a:r>
              <a:rPr lang="en-US" sz="1400" b="1" i="1" dirty="0">
                <a:solidFill>
                  <a:schemeClr val="bg2"/>
                </a:solidFill>
                <a:latin typeface="Times New Roman" charset="0"/>
                <a:ea typeface="Times New Roman" charset="0"/>
                <a:cs typeface="Times New Roman" charset="0"/>
              </a:rPr>
              <a:t>Synthesis of Statistics, Data Mining and Environmental Sciences in Pursuit of Knowledge Discovery</a:t>
            </a:r>
          </a:p>
        </p:txBody>
      </p:sp>
      <p:pic>
        <p:nvPicPr>
          <p:cNvPr id="1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37705" y="4921481"/>
            <a:ext cx="1554295" cy="1554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81271" y="5135028"/>
            <a:ext cx="1333018" cy="13330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7"/>
          <a:stretch>
            <a:fillRect/>
          </a:stretch>
        </p:blipFill>
        <p:spPr>
          <a:xfrm>
            <a:off x="4058728" y="5253758"/>
            <a:ext cx="1326486" cy="1095559"/>
          </a:xfrm>
          <a:prstGeom prst="rect">
            <a:avLst/>
          </a:prstGeom>
        </p:spPr>
      </p:pic>
      <p:pic>
        <p:nvPicPr>
          <p:cNvPr id="5" name="Picture 4"/>
          <p:cNvPicPr>
            <a:picLocks noChangeAspect="1"/>
          </p:cNvPicPr>
          <p:nvPr/>
        </p:nvPicPr>
        <p:blipFill>
          <a:blip r:embed="rId8"/>
          <a:stretch>
            <a:fillRect/>
          </a:stretch>
        </p:blipFill>
        <p:spPr>
          <a:xfrm>
            <a:off x="5459128" y="5189045"/>
            <a:ext cx="1230452" cy="1224986"/>
          </a:xfrm>
          <a:prstGeom prst="rect">
            <a:avLst/>
          </a:prstGeom>
        </p:spPr>
      </p:pic>
      <p:pic>
        <p:nvPicPr>
          <p:cNvPr id="9" name="Picture 8"/>
          <p:cNvPicPr>
            <a:picLocks noChangeAspect="1"/>
          </p:cNvPicPr>
          <p:nvPr/>
        </p:nvPicPr>
        <p:blipFill>
          <a:blip r:embed="rId9"/>
          <a:stretch>
            <a:fillRect/>
          </a:stretch>
        </p:blipFill>
        <p:spPr>
          <a:xfrm>
            <a:off x="6924147" y="5428791"/>
            <a:ext cx="1971781" cy="745495"/>
          </a:xfrm>
          <a:prstGeom prst="rect">
            <a:avLst/>
          </a:prstGeom>
        </p:spPr>
      </p:pic>
      <p:pic>
        <p:nvPicPr>
          <p:cNvPr id="1026" name="Picture 2" descr="http://www.northeastern.edu/sds/IMAGES/CONTACT_bottomLogo-04.png"/>
          <p:cNvPicPr>
            <a:picLocks noChangeAspect="1" noChangeArrowheads="1"/>
          </p:cNvPicPr>
          <p:nvPr/>
        </p:nvPicPr>
        <p:blipFill rotWithShape="1">
          <a:blip r:embed="rId10">
            <a:extLst>
              <a:ext uri="{28A0092B-C50C-407E-A947-70E740481C1C}">
                <a14:useLocalDpi xmlns:a14="http://schemas.microsoft.com/office/drawing/2010/main" val="0"/>
              </a:ext>
            </a:extLst>
          </a:blip>
          <a:srcRect l="8312" t="13422" r="9504" b="40700"/>
          <a:stretch/>
        </p:blipFill>
        <p:spPr bwMode="auto">
          <a:xfrm>
            <a:off x="101224" y="5307191"/>
            <a:ext cx="2325668" cy="988690"/>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11"/>
          <p:cNvSpPr>
            <a:spLocks noGrp="1"/>
          </p:cNvSpPr>
          <p:nvPr>
            <p:ph type="sldNum" sz="quarter" idx="12"/>
          </p:nvPr>
        </p:nvSpPr>
        <p:spPr/>
        <p:txBody>
          <a:bodyPr/>
          <a:lstStyle/>
          <a:p>
            <a:fld id="{F156E99D-1A75-3A48-9C7D-FDD3D80DF01D}" type="slidenum">
              <a:rPr lang="en-US" smtClean="0"/>
              <a:t>23</a:t>
            </a:fld>
            <a:endParaRPr lang="en-US"/>
          </a:p>
        </p:txBody>
      </p:sp>
      <p:pic>
        <p:nvPicPr>
          <p:cNvPr id="7" name="Picture 6"/>
          <p:cNvPicPr>
            <a:picLocks noChangeAspect="1"/>
          </p:cNvPicPr>
          <p:nvPr/>
        </p:nvPicPr>
        <p:blipFill>
          <a:blip r:embed="rId11"/>
          <a:stretch>
            <a:fillRect/>
          </a:stretch>
        </p:blipFill>
        <p:spPr>
          <a:xfrm>
            <a:off x="9113555" y="5200794"/>
            <a:ext cx="1201490" cy="1201490"/>
          </a:xfrm>
          <a:prstGeom prst="rect">
            <a:avLst/>
          </a:prstGeom>
        </p:spPr>
      </p:pic>
    </p:spTree>
    <p:extLst>
      <p:ext uri="{BB962C8B-B14F-4D97-AF65-F5344CB8AC3E}">
        <p14:creationId xmlns:p14="http://schemas.microsoft.com/office/powerpoint/2010/main" val="4678677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592"/>
          <a:stretch/>
        </p:blipFill>
        <p:spPr>
          <a:xfrm>
            <a:off x="1228711" y="456065"/>
            <a:ext cx="10813663" cy="6078910"/>
          </a:xfrm>
          <a:prstGeom prst="rect">
            <a:avLst/>
          </a:prstGeom>
        </p:spPr>
      </p:pic>
      <p:sp>
        <p:nvSpPr>
          <p:cNvPr id="6" name="Rectangle 5">
            <a:extLst>
              <a:ext uri="{FF2B5EF4-FFF2-40B4-BE49-F238E27FC236}">
                <a16:creationId xmlns="" xmlns:a16="http://schemas.microsoft.com/office/drawing/2014/main" id="{8F6F6286-EADE-4C1D-AB94-77252A17EB7E}"/>
              </a:ext>
            </a:extLst>
          </p:cNvPr>
          <p:cNvSpPr/>
          <p:nvPr/>
        </p:nvSpPr>
        <p:spPr>
          <a:xfrm>
            <a:off x="39328" y="485687"/>
            <a:ext cx="5240594" cy="85149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 y="-5293"/>
            <a:ext cx="1219200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white"/>
                </a:solidFill>
                <a:effectLst/>
                <a:uLnTx/>
                <a:uFillTx/>
                <a:latin typeface="Times New Roman" charset="0"/>
                <a:ea typeface="Times New Roman" charset="0"/>
                <a:cs typeface="Times New Roman" charset="0"/>
              </a:rPr>
              <a:t>Sustainability and security are grand societal challenges for the sciences and engineering</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56E99D-1A75-3A48-9C7D-FDD3D80DF01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extBox 4">
            <a:extLst>
              <a:ext uri="{FF2B5EF4-FFF2-40B4-BE49-F238E27FC236}">
                <a16:creationId xmlns="" xmlns:a16="http://schemas.microsoft.com/office/drawing/2014/main" id="{D372A2BD-7462-4320-B0BB-A7B7E7AD35CF}"/>
              </a:ext>
            </a:extLst>
          </p:cNvPr>
          <p:cNvSpPr txBox="1"/>
          <p:nvPr/>
        </p:nvSpPr>
        <p:spPr>
          <a:xfrm>
            <a:off x="875071" y="602744"/>
            <a:ext cx="4324470" cy="584775"/>
          </a:xfrm>
          <a:prstGeom prst="rect">
            <a:avLst/>
          </a:prstGeom>
          <a:noFill/>
        </p:spPr>
        <p:txBody>
          <a:bodyPr wrap="square" rtlCol="0">
            <a:spAutoFit/>
          </a:bodyPr>
          <a:lstStyle/>
          <a:p>
            <a:r>
              <a:rPr lang="en-US" sz="1600" dirty="0" err="1">
                <a:solidFill>
                  <a:srgbClr val="222222"/>
                </a:solidFill>
                <a:latin typeface="Arial" panose="020B0604020202020204" pitchFamily="34" charset="0"/>
              </a:rPr>
              <a:t>Ghitis</a:t>
            </a:r>
            <a:r>
              <a:rPr lang="en-US" sz="1600" dirty="0">
                <a:solidFill>
                  <a:srgbClr val="222222"/>
                </a:solidFill>
                <a:latin typeface="Arial" panose="020B0604020202020204" pitchFamily="34" charset="0"/>
              </a:rPr>
              <a:t>, Frida., 2017</a:t>
            </a:r>
            <a:r>
              <a:rPr lang="en-US" sz="1600" b="1" dirty="0">
                <a:latin typeface="Arial" panose="020B0604020202020204" pitchFamily="34" charset="0"/>
              </a:rPr>
              <a:t>.</a:t>
            </a:r>
            <a:r>
              <a:rPr lang="en-US" sz="1600" b="1" dirty="0">
                <a:solidFill>
                  <a:srgbClr val="C00000"/>
                </a:solidFill>
                <a:latin typeface="Arial" panose="020B0604020202020204" pitchFamily="34" charset="0"/>
              </a:rPr>
              <a:t> </a:t>
            </a:r>
            <a:r>
              <a:rPr lang="en-US" sz="1600" b="1" dirty="0">
                <a:solidFill>
                  <a:schemeClr val="accent5">
                    <a:lumMod val="50000"/>
                  </a:schemeClr>
                </a:solidFill>
                <a:latin typeface="Arial" panose="020B0604020202020204" pitchFamily="34" charset="0"/>
              </a:rPr>
              <a:t>Holland has solved this problem; Why can’t the US?</a:t>
            </a:r>
            <a:r>
              <a:rPr lang="en-US" sz="1600" dirty="0">
                <a:solidFill>
                  <a:srgbClr val="222222"/>
                </a:solidFill>
                <a:latin typeface="Arial" panose="020B0604020202020204" pitchFamily="34" charset="0"/>
              </a:rPr>
              <a:t> </a:t>
            </a:r>
            <a:r>
              <a:rPr lang="en-US" sz="1600" b="1" i="1" dirty="0">
                <a:solidFill>
                  <a:srgbClr val="222222"/>
                </a:solidFill>
                <a:latin typeface="Arial" panose="020B0604020202020204" pitchFamily="34" charset="0"/>
              </a:rPr>
              <a:t>CNN</a:t>
            </a:r>
            <a:r>
              <a:rPr lang="en-US" sz="1600" dirty="0">
                <a:solidFill>
                  <a:srgbClr val="222222"/>
                </a:solidFill>
                <a:latin typeface="Arial" panose="020B0604020202020204" pitchFamily="34" charset="0"/>
              </a:rPr>
              <a:t>, </a:t>
            </a:r>
            <a:r>
              <a:rPr lang="en-US" sz="1600" i="1" dirty="0">
                <a:solidFill>
                  <a:srgbClr val="222222"/>
                </a:solidFill>
                <a:latin typeface="Arial" panose="020B0604020202020204" pitchFamily="34" charset="0"/>
              </a:rPr>
              <a:t>8/29</a:t>
            </a:r>
            <a:r>
              <a:rPr lang="en-US" sz="1600" dirty="0">
                <a:solidFill>
                  <a:srgbClr val="222222"/>
                </a:solidFill>
                <a:latin typeface="Arial" panose="020B0604020202020204" pitchFamily="34" charset="0"/>
              </a:rPr>
              <a:t>.</a:t>
            </a:r>
          </a:p>
        </p:txBody>
      </p:sp>
      <p:pic>
        <p:nvPicPr>
          <p:cNvPr id="3" name="Picture 2">
            <a:extLst>
              <a:ext uri="{FF2B5EF4-FFF2-40B4-BE49-F238E27FC236}">
                <a16:creationId xmlns="" xmlns:a16="http://schemas.microsoft.com/office/drawing/2014/main" id="{0C64C524-9C33-4603-9A20-54BB74932BFB}"/>
              </a:ext>
            </a:extLst>
          </p:cNvPr>
          <p:cNvPicPr>
            <a:picLocks noChangeAspect="1"/>
          </p:cNvPicPr>
          <p:nvPr/>
        </p:nvPicPr>
        <p:blipFill>
          <a:blip r:embed="rId4"/>
          <a:stretch>
            <a:fillRect/>
          </a:stretch>
        </p:blipFill>
        <p:spPr>
          <a:xfrm>
            <a:off x="106431" y="530477"/>
            <a:ext cx="729311" cy="729311"/>
          </a:xfrm>
          <a:prstGeom prst="rect">
            <a:avLst/>
          </a:prstGeom>
        </p:spPr>
      </p:pic>
    </p:spTree>
    <p:extLst>
      <p:ext uri="{BB962C8B-B14F-4D97-AF65-F5344CB8AC3E}">
        <p14:creationId xmlns:p14="http://schemas.microsoft.com/office/powerpoint/2010/main" val="8911163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 y="-5293"/>
            <a:ext cx="1219200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white"/>
                </a:solidFill>
                <a:effectLst/>
                <a:uLnTx/>
                <a:uFillTx/>
                <a:latin typeface="Times New Roman" charset="0"/>
                <a:ea typeface="Times New Roman" charset="0"/>
                <a:cs typeface="Times New Roman" charset="0"/>
              </a:rPr>
              <a:t>Interconnected natural-human-built systems may cause large-scale cascading failures </a:t>
            </a:r>
          </a:p>
        </p:txBody>
      </p:sp>
      <p:pic>
        <p:nvPicPr>
          <p:cNvPr id="38" name="Picture 3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801545" y="3482457"/>
            <a:ext cx="3248186" cy="2515262"/>
          </a:xfrm>
          <a:prstGeom prst="rect">
            <a:avLst/>
          </a:prstGeom>
        </p:spPr>
      </p:pic>
      <p:pic>
        <p:nvPicPr>
          <p:cNvPr id="39" name="Picture 3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381" y="2801511"/>
            <a:ext cx="2358289" cy="1583817"/>
          </a:xfrm>
          <a:prstGeom prst="rect">
            <a:avLst/>
          </a:prstGeom>
        </p:spPr>
      </p:pic>
      <p:pic>
        <p:nvPicPr>
          <p:cNvPr id="40" name="Picture 3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8799" y="755679"/>
            <a:ext cx="2316871" cy="1426237"/>
          </a:xfrm>
          <a:prstGeom prst="rect">
            <a:avLst/>
          </a:prstGeom>
        </p:spPr>
      </p:pic>
      <p:pic>
        <p:nvPicPr>
          <p:cNvPr id="41" name="Picture 4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212946" y="847468"/>
            <a:ext cx="3060700" cy="2019300"/>
          </a:xfrm>
          <a:prstGeom prst="rect">
            <a:avLst/>
          </a:prstGeom>
        </p:spPr>
      </p:pic>
      <p:sp>
        <p:nvSpPr>
          <p:cNvPr id="42" name="Cross 41"/>
          <p:cNvSpPr/>
          <p:nvPr/>
        </p:nvSpPr>
        <p:spPr>
          <a:xfrm>
            <a:off x="1220321" y="2307460"/>
            <a:ext cx="224251" cy="233221"/>
          </a:xfrm>
          <a:prstGeom prst="plus">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44" name="Right Arrow 48"/>
          <p:cNvSpPr/>
          <p:nvPr/>
        </p:nvSpPr>
        <p:spPr>
          <a:xfrm>
            <a:off x="3377759" y="1702397"/>
            <a:ext cx="773328" cy="439548"/>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45" name="TextBox 49"/>
          <p:cNvSpPr txBox="1"/>
          <p:nvPr/>
        </p:nvSpPr>
        <p:spPr>
          <a:xfrm>
            <a:off x="252086" y="4342389"/>
            <a:ext cx="2050296"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C00000"/>
                </a:solidFill>
                <a:effectLst/>
                <a:uLnTx/>
                <a:uFillTx/>
                <a:latin typeface="Calibri" panose="020F0502020204030204"/>
                <a:ea typeface="+mn-ea"/>
                <a:cs typeface="+mn-cs"/>
              </a:rPr>
              <a:t>Delayed monsoons</a:t>
            </a:r>
            <a:endParaRPr kumimoji="0" lang="en-US" sz="1800" b="1" i="0" u="none" strike="noStrike" kern="0" cap="none" spc="0" normalizeH="0" baseline="0" noProof="0" dirty="0">
              <a:ln>
                <a:noFill/>
              </a:ln>
              <a:solidFill>
                <a:srgbClr val="C00000"/>
              </a:solidFill>
              <a:effectLst/>
              <a:uLnTx/>
              <a:uFillTx/>
              <a:latin typeface="Calibri" panose="020F0502020204030204"/>
              <a:ea typeface="+mn-ea"/>
              <a:cs typeface="+mn-cs"/>
            </a:endParaRPr>
          </a:p>
        </p:txBody>
      </p:sp>
      <p:sp>
        <p:nvSpPr>
          <p:cNvPr id="46" name="TextBox 50"/>
          <p:cNvSpPr txBox="1"/>
          <p:nvPr/>
        </p:nvSpPr>
        <p:spPr>
          <a:xfrm>
            <a:off x="8181848" y="468217"/>
            <a:ext cx="3553602"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C00000"/>
                </a:solidFill>
                <a:effectLst/>
                <a:uLnTx/>
                <a:uFillTx/>
                <a:latin typeface="Calibri" panose="020F0502020204030204"/>
                <a:ea typeface="+mn-ea"/>
                <a:cs typeface="+mn-cs"/>
              </a:rPr>
              <a:t>Increased stress on power-grid</a:t>
            </a:r>
            <a:endParaRPr kumimoji="0" lang="en-US" sz="1800" b="1" i="0" u="none" strike="noStrike" kern="0" cap="none" spc="0" normalizeH="0" baseline="0" noProof="0" dirty="0">
              <a:ln>
                <a:noFill/>
              </a:ln>
              <a:solidFill>
                <a:srgbClr val="C00000"/>
              </a:solidFill>
              <a:effectLst/>
              <a:uLnTx/>
              <a:uFillTx/>
              <a:latin typeface="Calibri" panose="020F0502020204030204"/>
              <a:ea typeface="+mn-ea"/>
              <a:cs typeface="+mn-cs"/>
            </a:endParaRPr>
          </a:p>
        </p:txBody>
      </p:sp>
      <p:sp>
        <p:nvSpPr>
          <p:cNvPr id="47" name="TextBox 51"/>
          <p:cNvSpPr txBox="1"/>
          <p:nvPr/>
        </p:nvSpPr>
        <p:spPr>
          <a:xfrm>
            <a:off x="526939" y="428458"/>
            <a:ext cx="1430267"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C000">
                    <a:lumMod val="75000"/>
                  </a:srgbClr>
                </a:solidFill>
                <a:effectLst/>
                <a:uLnTx/>
                <a:uFillTx/>
                <a:latin typeface="Calibri" panose="020F0502020204030204"/>
                <a:ea typeface="+mn-ea"/>
                <a:cs typeface="+mn-cs"/>
              </a:rPr>
              <a:t>Heat waves</a:t>
            </a:r>
          </a:p>
        </p:txBody>
      </p:sp>
      <p:sp>
        <p:nvSpPr>
          <p:cNvPr id="48" name="TextBox 52"/>
          <p:cNvSpPr txBox="1"/>
          <p:nvPr/>
        </p:nvSpPr>
        <p:spPr>
          <a:xfrm>
            <a:off x="4045346" y="478136"/>
            <a:ext cx="3947887"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70AD47">
                    <a:lumMod val="75000"/>
                  </a:srgbClr>
                </a:solidFill>
                <a:effectLst/>
                <a:uLnTx/>
                <a:uFillTx/>
                <a:latin typeface="Calibri" panose="020F0502020204030204"/>
                <a:ea typeface="+mn-ea"/>
                <a:cs typeface="+mn-cs"/>
              </a:rPr>
              <a:t>Surge in agriculture water demand</a:t>
            </a:r>
          </a:p>
        </p:txBody>
      </p:sp>
      <p:pic>
        <p:nvPicPr>
          <p:cNvPr id="49" name="Picture 4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160833" y="820894"/>
            <a:ext cx="2982724" cy="2019650"/>
          </a:xfrm>
          <a:prstGeom prst="rect">
            <a:avLst/>
          </a:prstGeom>
        </p:spPr>
      </p:pic>
      <p:sp>
        <p:nvSpPr>
          <p:cNvPr id="50" name="TextBox 56"/>
          <p:cNvSpPr txBox="1"/>
          <p:nvPr/>
        </p:nvSpPr>
        <p:spPr>
          <a:xfrm>
            <a:off x="8920377" y="5960427"/>
            <a:ext cx="2985121"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C00000"/>
                </a:solidFill>
                <a:effectLst/>
                <a:uLnTx/>
                <a:uFillTx/>
                <a:latin typeface="Times New Roman" charset="0"/>
                <a:ea typeface="Times New Roman" charset="0"/>
                <a:cs typeface="Times New Roman" charset="0"/>
              </a:rPr>
              <a:t>2012 India Blackouts</a:t>
            </a:r>
          </a:p>
        </p:txBody>
      </p:sp>
      <p:pic>
        <p:nvPicPr>
          <p:cNvPr id="51" name="Picture 50"/>
          <p:cNvPicPr>
            <a:picLocks noChangeAspect="1"/>
          </p:cNvPicPr>
          <p:nvPr/>
        </p:nvPicPr>
        <p:blipFill>
          <a:blip r:embed="rId8"/>
          <a:stretch>
            <a:fillRect/>
          </a:stretch>
        </p:blipFill>
        <p:spPr>
          <a:xfrm>
            <a:off x="118799" y="2299527"/>
            <a:ext cx="1000445" cy="333482"/>
          </a:xfrm>
          <a:prstGeom prst="rect">
            <a:avLst/>
          </a:prstGeom>
        </p:spPr>
      </p:pic>
      <p:pic>
        <p:nvPicPr>
          <p:cNvPr id="52" name="Picture 51"/>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829273" y="3349861"/>
            <a:ext cx="3775435" cy="2800114"/>
          </a:xfrm>
          <a:prstGeom prst="rect">
            <a:avLst/>
          </a:prstGeom>
          <a:ln w="28575">
            <a:solidFill>
              <a:schemeClr val="tx1"/>
            </a:solidFill>
            <a:prstDash val="sysDash"/>
          </a:ln>
        </p:spPr>
      </p:pic>
      <p:sp>
        <p:nvSpPr>
          <p:cNvPr id="53" name="TextBox 26"/>
          <p:cNvSpPr txBox="1"/>
          <p:nvPr/>
        </p:nvSpPr>
        <p:spPr>
          <a:xfrm>
            <a:off x="3762386" y="3400651"/>
            <a:ext cx="830625"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latin typeface="Calibri" panose="020F0502020204030204"/>
                <a:ea typeface="+mn-ea"/>
                <a:cs typeface="+mn-cs"/>
              </a:rPr>
              <a:t>Power Grid</a:t>
            </a:r>
          </a:p>
        </p:txBody>
      </p:sp>
      <p:sp>
        <p:nvSpPr>
          <p:cNvPr id="54" name="TextBox 27"/>
          <p:cNvSpPr txBox="1"/>
          <p:nvPr/>
        </p:nvSpPr>
        <p:spPr>
          <a:xfrm>
            <a:off x="6637866" y="3382151"/>
            <a:ext cx="106044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latin typeface="Calibri" panose="020F0502020204030204"/>
                <a:ea typeface="+mn-ea"/>
                <a:cs typeface="+mn-cs"/>
              </a:rPr>
              <a:t>Railway Network</a:t>
            </a:r>
          </a:p>
        </p:txBody>
      </p:sp>
      <p:sp>
        <p:nvSpPr>
          <p:cNvPr id="55" name="TextBox 28"/>
          <p:cNvSpPr txBox="1"/>
          <p:nvPr/>
        </p:nvSpPr>
        <p:spPr>
          <a:xfrm>
            <a:off x="3712787" y="6090453"/>
            <a:ext cx="402589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latin typeface="Times New Roman" charset="0"/>
                <a:ea typeface="Times New Roman" charset="0"/>
                <a:cs typeface="Times New Roman" charset="0"/>
              </a:rPr>
              <a:t>Impacts on Indian Railways</a:t>
            </a:r>
          </a:p>
        </p:txBody>
      </p:sp>
      <p:sp>
        <p:nvSpPr>
          <p:cNvPr id="57" name="TextBox 30"/>
          <p:cNvSpPr txBox="1"/>
          <p:nvPr/>
        </p:nvSpPr>
        <p:spPr>
          <a:xfrm>
            <a:off x="173464" y="825862"/>
            <a:ext cx="511058" cy="307777"/>
          </a:xfrm>
          <a:prstGeom prst="rect">
            <a:avLst/>
          </a:prstGeom>
          <a:solidFill>
            <a:schemeClr val="tx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Calibri" panose="020F0502020204030204"/>
                <a:ea typeface="+mn-ea"/>
                <a:cs typeface="+mn-cs"/>
              </a:rPr>
              <a:t>1b</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56E99D-1A75-3A48-9C7D-FDD3D80DF01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 name="Picture 2"/>
          <p:cNvPicPr>
            <a:picLocks noChangeAspect="1"/>
          </p:cNvPicPr>
          <p:nvPr/>
        </p:nvPicPr>
        <p:blipFill>
          <a:blip r:embed="rId10"/>
          <a:stretch>
            <a:fillRect/>
          </a:stretch>
        </p:blipFill>
        <p:spPr>
          <a:xfrm>
            <a:off x="1545649" y="2299527"/>
            <a:ext cx="823114" cy="350060"/>
          </a:xfrm>
          <a:prstGeom prst="rect">
            <a:avLst/>
          </a:prstGeom>
        </p:spPr>
      </p:pic>
      <p:sp>
        <p:nvSpPr>
          <p:cNvPr id="71" name="TextBox 30"/>
          <p:cNvSpPr txBox="1"/>
          <p:nvPr/>
        </p:nvSpPr>
        <p:spPr>
          <a:xfrm>
            <a:off x="107963" y="2844900"/>
            <a:ext cx="511058" cy="307777"/>
          </a:xfrm>
          <a:prstGeom prst="rect">
            <a:avLst/>
          </a:prstGeom>
          <a:solidFill>
            <a:schemeClr val="tx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FFFF00"/>
                </a:solidFill>
                <a:effectLst/>
                <a:uLnTx/>
                <a:uFillTx/>
                <a:latin typeface="Calibri" panose="020F0502020204030204"/>
                <a:ea typeface="+mn-ea"/>
                <a:cs typeface="+mn-cs"/>
              </a:rPr>
              <a:t>1a</a:t>
            </a:r>
            <a:endParaRPr kumimoji="0" lang="en-US" sz="14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4" name="Right Brace 3"/>
          <p:cNvSpPr/>
          <p:nvPr/>
        </p:nvSpPr>
        <p:spPr>
          <a:xfrm>
            <a:off x="2565400" y="755679"/>
            <a:ext cx="736600" cy="3586710"/>
          </a:xfrm>
          <a:prstGeom prst="rightBrace">
            <a:avLst>
              <a:gd name="adj1" fmla="val 8333"/>
              <a:gd name="adj2" fmla="val 31942"/>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 name="Right Arrow 48"/>
          <p:cNvSpPr/>
          <p:nvPr/>
        </p:nvSpPr>
        <p:spPr>
          <a:xfrm>
            <a:off x="7354640" y="1637344"/>
            <a:ext cx="768093" cy="439548"/>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73" name="TextBox 30"/>
          <p:cNvSpPr txBox="1"/>
          <p:nvPr/>
        </p:nvSpPr>
        <p:spPr>
          <a:xfrm>
            <a:off x="4273931" y="897884"/>
            <a:ext cx="469453" cy="318916"/>
          </a:xfrm>
          <a:prstGeom prst="rect">
            <a:avLst/>
          </a:prstGeom>
          <a:solidFill>
            <a:schemeClr val="tx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rgbClr val="FFFF00"/>
                </a:solidFill>
                <a:latin typeface="Calibri" panose="020F0502020204030204"/>
              </a:rPr>
              <a:t>2</a:t>
            </a:r>
            <a:endParaRPr kumimoji="0" lang="en-US" sz="14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4" name="TextBox 30"/>
          <p:cNvSpPr txBox="1"/>
          <p:nvPr/>
        </p:nvSpPr>
        <p:spPr>
          <a:xfrm>
            <a:off x="8197389" y="871936"/>
            <a:ext cx="469453" cy="318916"/>
          </a:xfrm>
          <a:prstGeom prst="rect">
            <a:avLst/>
          </a:prstGeom>
          <a:solidFill>
            <a:schemeClr val="tx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noProof="0" smtClean="0">
                <a:solidFill>
                  <a:srgbClr val="FFFF00"/>
                </a:solidFill>
                <a:latin typeface="Calibri" panose="020F0502020204030204"/>
              </a:rPr>
              <a:t>3</a:t>
            </a:r>
            <a:endParaRPr kumimoji="0" lang="en-US" sz="14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5" name="Bent Arrow 4"/>
          <p:cNvSpPr/>
          <p:nvPr/>
        </p:nvSpPr>
        <p:spPr>
          <a:xfrm rot="5400000">
            <a:off x="10995602" y="1956340"/>
            <a:ext cx="1409700" cy="901815"/>
          </a:xfrm>
          <a:prstGeom prst="ben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5" name="TextBox 30"/>
          <p:cNvSpPr txBox="1"/>
          <p:nvPr/>
        </p:nvSpPr>
        <p:spPr>
          <a:xfrm>
            <a:off x="3880557" y="5786731"/>
            <a:ext cx="469453" cy="318916"/>
          </a:xfrm>
          <a:prstGeom prst="rect">
            <a:avLst/>
          </a:prstGeom>
          <a:solidFill>
            <a:schemeClr val="tx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noProof="0" dirty="0" smtClean="0">
                <a:solidFill>
                  <a:srgbClr val="FFFF00"/>
                </a:solidFill>
                <a:latin typeface="Calibri" panose="020F0502020204030204"/>
              </a:rPr>
              <a:t>5</a:t>
            </a:r>
            <a:endParaRPr kumimoji="0" lang="en-US" sz="14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6" name="TextBox 30"/>
          <p:cNvSpPr txBox="1"/>
          <p:nvPr/>
        </p:nvSpPr>
        <p:spPr>
          <a:xfrm>
            <a:off x="8848394" y="5575787"/>
            <a:ext cx="469453" cy="318916"/>
          </a:xfrm>
          <a:prstGeom prst="rect">
            <a:avLst/>
          </a:prstGeom>
          <a:solidFill>
            <a:schemeClr val="tx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noProof="0" dirty="0" smtClean="0">
                <a:solidFill>
                  <a:srgbClr val="FFFF00"/>
                </a:solidFill>
                <a:latin typeface="Calibri" panose="020F0502020204030204"/>
              </a:rPr>
              <a:t>4</a:t>
            </a:r>
            <a:endParaRPr kumimoji="0" lang="en-US" sz="14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 name="Right Arrow 48"/>
          <p:cNvSpPr/>
          <p:nvPr/>
        </p:nvSpPr>
        <p:spPr>
          <a:xfrm rot="10800000">
            <a:off x="7785577" y="4635933"/>
            <a:ext cx="768093" cy="439548"/>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56" name="TextBox 55"/>
          <p:cNvSpPr txBox="1"/>
          <p:nvPr/>
        </p:nvSpPr>
        <p:spPr>
          <a:xfrm>
            <a:off x="-1" y="5837818"/>
            <a:ext cx="3239719" cy="984885"/>
          </a:xfrm>
          <a:prstGeom prst="rect">
            <a:avLst/>
          </a:prstGeom>
          <a:noFill/>
        </p:spPr>
        <p:txBody>
          <a:bodyPr wrap="square" rtlCol="0">
            <a:spAutoFit/>
          </a:bodyPr>
          <a:lstStyle/>
          <a:p>
            <a:r>
              <a:rPr lang="en-US" sz="1000" dirty="0"/>
              <a:t>Bhatia U, Kumar D, </a:t>
            </a:r>
            <a:r>
              <a:rPr lang="en-US" sz="1000" dirty="0" err="1"/>
              <a:t>Kodra</a:t>
            </a:r>
            <a:r>
              <a:rPr lang="en-US" sz="1000" dirty="0"/>
              <a:t> E, </a:t>
            </a:r>
            <a:r>
              <a:rPr lang="en-US" sz="1000" dirty="0" err="1"/>
              <a:t>Ganguly</a:t>
            </a:r>
            <a:r>
              <a:rPr lang="en-US" sz="1000" dirty="0"/>
              <a:t> AR (2015) Network Science Based Quantification of Resilience Demonstrated on the Indian Railways Network. PLOS ONE 10(11): e0141890. </a:t>
            </a:r>
            <a:r>
              <a:rPr lang="en-US" sz="1000" dirty="0">
                <a:hlinkClick r:id="rId11"/>
              </a:rPr>
              <a:t>https://doi.org/10.1371/journal.pone.0141890</a:t>
            </a:r>
            <a:endParaRPr lang="en-US" sz="1000" dirty="0"/>
          </a:p>
          <a:p>
            <a:endParaRPr lang="en-US" dirty="0"/>
          </a:p>
        </p:txBody>
      </p:sp>
    </p:spTree>
    <p:extLst>
      <p:ext uri="{BB962C8B-B14F-4D97-AF65-F5344CB8AC3E}">
        <p14:creationId xmlns:p14="http://schemas.microsoft.com/office/powerpoint/2010/main" val="34111611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 y="-5293"/>
            <a:ext cx="1219200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white"/>
                </a:solidFill>
                <a:effectLst/>
                <a:uLnTx/>
                <a:uFillTx/>
                <a:latin typeface="Times New Roman" charset="0"/>
                <a:ea typeface="Times New Roman" charset="0"/>
                <a:cs typeface="Times New Roman" charset="0"/>
              </a:rPr>
              <a:t>Critical lifeline infrastructure failures and recovery need to consider networked dependence</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56E99D-1A75-3A48-9C7D-FDD3D80DF01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6" name="Rectangle 15"/>
          <p:cNvSpPr/>
          <p:nvPr/>
        </p:nvSpPr>
        <p:spPr>
          <a:xfrm>
            <a:off x="457326" y="1428617"/>
            <a:ext cx="2368617" cy="11582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2161722" y="5538689"/>
            <a:ext cx="2085848" cy="11549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oup 17"/>
          <p:cNvGrpSpPr/>
          <p:nvPr/>
        </p:nvGrpSpPr>
        <p:grpSpPr>
          <a:xfrm>
            <a:off x="92705" y="471922"/>
            <a:ext cx="3097858" cy="3299596"/>
            <a:chOff x="3771899" y="1085310"/>
            <a:chExt cx="2135386" cy="2659133"/>
          </a:xfrm>
        </p:grpSpPr>
        <p:pic>
          <p:nvPicPr>
            <p:cNvPr id="19" name="Picture 18"/>
            <p:cNvPicPr>
              <a:picLocks noChangeAspect="1"/>
            </p:cNvPicPr>
            <p:nvPr/>
          </p:nvPicPr>
          <p:blipFill rotWithShape="1">
            <a:blip r:embed="rId3"/>
            <a:srcRect l="505" t="3570" r="57162" b="12382"/>
            <a:stretch/>
          </p:blipFill>
          <p:spPr>
            <a:xfrm>
              <a:off x="3771899" y="1085310"/>
              <a:ext cx="2135385" cy="2331477"/>
            </a:xfrm>
            <a:prstGeom prst="rect">
              <a:avLst/>
            </a:prstGeom>
          </p:spPr>
        </p:pic>
        <p:sp>
          <p:nvSpPr>
            <p:cNvPr id="20" name="Rectangle 19"/>
            <p:cNvSpPr/>
            <p:nvPr/>
          </p:nvSpPr>
          <p:spPr>
            <a:xfrm>
              <a:off x="4920368" y="2734792"/>
              <a:ext cx="986917" cy="10096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1" name="Picture 20"/>
          <p:cNvPicPr>
            <a:picLocks noChangeAspect="1"/>
          </p:cNvPicPr>
          <p:nvPr/>
        </p:nvPicPr>
        <p:blipFill rotWithShape="1">
          <a:blip r:embed="rId4">
            <a:extLst>
              <a:ext uri="{28A0092B-C50C-407E-A947-70E740481C1C}">
                <a14:useLocalDpi xmlns:a14="http://schemas.microsoft.com/office/drawing/2010/main" val="0"/>
              </a:ext>
            </a:extLst>
          </a:blip>
          <a:srcRect t="26042" b="27708"/>
          <a:stretch/>
        </p:blipFill>
        <p:spPr>
          <a:xfrm>
            <a:off x="8005695" y="528876"/>
            <a:ext cx="3620972" cy="2369911"/>
          </a:xfrm>
          <a:prstGeom prst="rect">
            <a:avLst/>
          </a:prstGeom>
        </p:spPr>
      </p:pic>
      <p:sp>
        <p:nvSpPr>
          <p:cNvPr id="24" name="TextBox 23"/>
          <p:cNvSpPr txBox="1"/>
          <p:nvPr/>
        </p:nvSpPr>
        <p:spPr>
          <a:xfrm>
            <a:off x="9085983" y="4025740"/>
            <a:ext cx="1925564"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70AD47">
                    <a:lumMod val="50000"/>
                  </a:srgbClr>
                </a:solidFill>
                <a:effectLst/>
                <a:uLnTx/>
                <a:uFillTx/>
                <a:latin typeface="Times New Roman" charset="0"/>
                <a:ea typeface="Times New Roman" charset="0"/>
                <a:cs typeface="Times New Roman" charset="0"/>
              </a:rPr>
              <a:t>Tsunami 2004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70AD47">
                    <a:lumMod val="50000"/>
                  </a:srgbClr>
                </a:solidFill>
                <a:effectLst/>
                <a:uLnTx/>
                <a:uFillTx/>
                <a:latin typeface="Times New Roman" charset="0"/>
                <a:ea typeface="Times New Roman" charset="0"/>
                <a:cs typeface="Times New Roman" charset="0"/>
              </a:rPr>
              <a:t>Power blackout 2012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70AD47">
                    <a:lumMod val="50000"/>
                  </a:srgbClr>
                </a:solidFill>
                <a:effectLst/>
                <a:uLnTx/>
                <a:uFillTx/>
                <a:latin typeface="Times New Roman" charset="0"/>
                <a:ea typeface="Times New Roman" charset="0"/>
                <a:cs typeface="Times New Roman" charset="0"/>
              </a:rPr>
              <a:t>Cyberphysical attacks</a:t>
            </a:r>
          </a:p>
        </p:txBody>
      </p:sp>
      <p:sp>
        <p:nvSpPr>
          <p:cNvPr id="25" name="TextBox 24"/>
          <p:cNvSpPr txBox="1"/>
          <p:nvPr/>
        </p:nvSpPr>
        <p:spPr>
          <a:xfrm>
            <a:off x="10048765" y="2255169"/>
            <a:ext cx="1839542" cy="73866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70AD47">
                    <a:lumMod val="50000"/>
                  </a:srgbClr>
                </a:solidFill>
                <a:effectLst/>
                <a:uLnTx/>
                <a:uFillTx/>
                <a:latin typeface="Times New Roman" charset="0"/>
                <a:ea typeface="Times New Roman" charset="0"/>
                <a:cs typeface="Times New Roman" charset="0"/>
              </a:rPr>
              <a:t>Earthquakes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70AD47">
                    <a:lumMod val="50000"/>
                  </a:srgbClr>
                </a:solidFill>
                <a:effectLst/>
                <a:uLnTx/>
                <a:uFillTx/>
                <a:latin typeface="Times New Roman" charset="0"/>
                <a:ea typeface="Times New Roman" charset="0"/>
                <a:cs typeface="Times New Roman" charset="0"/>
              </a:rPr>
              <a:t>Snowstorms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70AD47">
                    <a:lumMod val="50000"/>
                  </a:srgbClr>
                </a:solidFill>
                <a:effectLst/>
                <a:uLnTx/>
                <a:uFillTx/>
                <a:latin typeface="Times New Roman" charset="0"/>
                <a:ea typeface="Times New Roman" charset="0"/>
                <a:cs typeface="Times New Roman" charset="0"/>
              </a:rPr>
              <a:t>Technological failures </a:t>
            </a:r>
          </a:p>
        </p:txBody>
      </p:sp>
      <p:sp>
        <p:nvSpPr>
          <p:cNvPr id="29" name="Rectangle 28"/>
          <p:cNvSpPr/>
          <p:nvPr/>
        </p:nvSpPr>
        <p:spPr>
          <a:xfrm>
            <a:off x="8570437" y="483116"/>
            <a:ext cx="461913" cy="250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 xmlns:a16="http://schemas.microsoft.com/office/drawing/2014/main" id="{C513DBE0-9DAD-41C9-97F9-B7077EB6F9C5}"/>
              </a:ext>
            </a:extLst>
          </p:cNvPr>
          <p:cNvSpPr/>
          <p:nvPr/>
        </p:nvSpPr>
        <p:spPr>
          <a:xfrm>
            <a:off x="5058721" y="3081070"/>
            <a:ext cx="388093" cy="285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 xmlns:a16="http://schemas.microsoft.com/office/drawing/2014/main" id="{976F550B-61C8-441B-BAB6-65CC42715F56}"/>
              </a:ext>
            </a:extLst>
          </p:cNvPr>
          <p:cNvSpPr txBox="1"/>
          <p:nvPr/>
        </p:nvSpPr>
        <p:spPr>
          <a:xfrm>
            <a:off x="1679083" y="3060927"/>
            <a:ext cx="1101665"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C00000"/>
                </a:solidFill>
                <a:effectLst/>
                <a:uLnTx/>
                <a:uFillTx/>
                <a:latin typeface="Calibri" panose="020F0502020204030204"/>
                <a:ea typeface="+mn-ea"/>
                <a:cs typeface="+mn-cs"/>
              </a:rPr>
              <a:t>Indian Railway Network</a:t>
            </a:r>
          </a:p>
        </p:txBody>
      </p:sp>
      <p:sp>
        <p:nvSpPr>
          <p:cNvPr id="33" name="TextBox 32">
            <a:extLst>
              <a:ext uri="{FF2B5EF4-FFF2-40B4-BE49-F238E27FC236}">
                <a16:creationId xmlns="" xmlns:a16="http://schemas.microsoft.com/office/drawing/2014/main" id="{9B01C204-AC5D-40D4-9C0A-8F704F262CF2}"/>
              </a:ext>
            </a:extLst>
          </p:cNvPr>
          <p:cNvSpPr txBox="1"/>
          <p:nvPr/>
        </p:nvSpPr>
        <p:spPr>
          <a:xfrm>
            <a:off x="6885827" y="841199"/>
            <a:ext cx="1206227"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C00000"/>
                </a:solidFill>
                <a:effectLst/>
                <a:uLnTx/>
                <a:uFillTx/>
                <a:latin typeface="Calibri" panose="020F0502020204030204"/>
                <a:ea typeface="+mn-ea"/>
                <a:cs typeface="+mn-cs"/>
              </a:rPr>
              <a:t>US National Airspace System</a:t>
            </a:r>
          </a:p>
        </p:txBody>
      </p:sp>
      <p:pic>
        <p:nvPicPr>
          <p:cNvPr id="37" name="Picture 36">
            <a:extLst>
              <a:ext uri="{FF2B5EF4-FFF2-40B4-BE49-F238E27FC236}">
                <a16:creationId xmlns="" xmlns:a16="http://schemas.microsoft.com/office/drawing/2014/main" id="{3C936038-05F2-418F-ACFB-249FBDA91494}"/>
              </a:ext>
            </a:extLst>
          </p:cNvPr>
          <p:cNvPicPr>
            <a:picLocks noChangeAspect="1"/>
          </p:cNvPicPr>
          <p:nvPr/>
        </p:nvPicPr>
        <p:blipFill>
          <a:blip r:embed="rId5"/>
          <a:stretch>
            <a:fillRect/>
          </a:stretch>
        </p:blipFill>
        <p:spPr>
          <a:xfrm>
            <a:off x="3239719" y="2679700"/>
            <a:ext cx="5783906" cy="3774229"/>
          </a:xfrm>
          <a:prstGeom prst="rect">
            <a:avLst/>
          </a:prstGeom>
        </p:spPr>
      </p:pic>
      <p:sp>
        <p:nvSpPr>
          <p:cNvPr id="4" name="TextBox 3"/>
          <p:cNvSpPr txBox="1"/>
          <p:nvPr/>
        </p:nvSpPr>
        <p:spPr>
          <a:xfrm>
            <a:off x="-1" y="5837818"/>
            <a:ext cx="3239719" cy="984885"/>
          </a:xfrm>
          <a:prstGeom prst="rect">
            <a:avLst/>
          </a:prstGeom>
          <a:noFill/>
        </p:spPr>
        <p:txBody>
          <a:bodyPr wrap="square" rtlCol="0">
            <a:spAutoFit/>
          </a:bodyPr>
          <a:lstStyle/>
          <a:p>
            <a:r>
              <a:rPr lang="en-US" sz="1000" dirty="0"/>
              <a:t>Bhatia U, Kumar D, </a:t>
            </a:r>
            <a:r>
              <a:rPr lang="en-US" sz="1000" dirty="0" err="1"/>
              <a:t>Kodra</a:t>
            </a:r>
            <a:r>
              <a:rPr lang="en-US" sz="1000" dirty="0"/>
              <a:t> E, </a:t>
            </a:r>
            <a:r>
              <a:rPr lang="en-US" sz="1000" dirty="0" err="1"/>
              <a:t>Ganguly</a:t>
            </a:r>
            <a:r>
              <a:rPr lang="en-US" sz="1000" dirty="0"/>
              <a:t> AR (2015) Network Science Based Quantification of Resilience Demonstrated on the Indian Railways Network. PLOS ONE 10(11): e0141890. </a:t>
            </a:r>
            <a:r>
              <a:rPr lang="en-US" sz="1000" dirty="0">
                <a:hlinkClick r:id="rId6"/>
              </a:rPr>
              <a:t>https://doi.org/10.1371/journal.pone.0141890</a:t>
            </a:r>
            <a:endParaRPr lang="en-US" sz="1000" dirty="0"/>
          </a:p>
          <a:p>
            <a:endParaRPr lang="en-US" dirty="0"/>
          </a:p>
        </p:txBody>
      </p:sp>
      <p:sp>
        <p:nvSpPr>
          <p:cNvPr id="22" name="TextBox 21">
            <a:extLst>
              <a:ext uri="{FF2B5EF4-FFF2-40B4-BE49-F238E27FC236}">
                <a16:creationId xmlns="" xmlns:a16="http://schemas.microsoft.com/office/drawing/2014/main" id="{35417D36-0989-45C8-A0D3-1C95D1A3A846}"/>
              </a:ext>
            </a:extLst>
          </p:cNvPr>
          <p:cNvSpPr txBox="1"/>
          <p:nvPr/>
        </p:nvSpPr>
        <p:spPr>
          <a:xfrm>
            <a:off x="3444442" y="2259877"/>
            <a:ext cx="118704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alibri" panose="020F0502020204030204"/>
                <a:ea typeface="+mn-ea"/>
                <a:cs typeface="+mn-cs"/>
              </a:rPr>
              <a:t>2004 Indian Ocean Tsunami</a:t>
            </a:r>
          </a:p>
        </p:txBody>
      </p:sp>
      <p:sp>
        <p:nvSpPr>
          <p:cNvPr id="23" name="TextBox 22">
            <a:extLst>
              <a:ext uri="{FF2B5EF4-FFF2-40B4-BE49-F238E27FC236}">
                <a16:creationId xmlns="" xmlns:a16="http://schemas.microsoft.com/office/drawing/2014/main" id="{5A74798A-75DB-4AAD-87EF-463BB3601C32}"/>
              </a:ext>
            </a:extLst>
          </p:cNvPr>
          <p:cNvSpPr txBox="1"/>
          <p:nvPr/>
        </p:nvSpPr>
        <p:spPr>
          <a:xfrm>
            <a:off x="5153025" y="2267158"/>
            <a:ext cx="118945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alibri" panose="020F0502020204030204"/>
                <a:ea typeface="+mn-ea"/>
                <a:cs typeface="+mn-cs"/>
              </a:rPr>
              <a:t>2012 Indian Power Blackout</a:t>
            </a:r>
          </a:p>
        </p:txBody>
      </p:sp>
      <p:sp>
        <p:nvSpPr>
          <p:cNvPr id="26" name="TextBox 25">
            <a:extLst>
              <a:ext uri="{FF2B5EF4-FFF2-40B4-BE49-F238E27FC236}">
                <a16:creationId xmlns="" xmlns:a16="http://schemas.microsoft.com/office/drawing/2014/main" id="{7C180EEC-7837-4CB0-A426-320237101539}"/>
              </a:ext>
            </a:extLst>
          </p:cNvPr>
          <p:cNvSpPr txBox="1"/>
          <p:nvPr/>
        </p:nvSpPr>
        <p:spPr>
          <a:xfrm>
            <a:off x="6972878" y="2259876"/>
            <a:ext cx="133639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alibri" panose="020F0502020204030204"/>
                <a:ea typeface="+mn-ea"/>
                <a:cs typeface="+mn-cs"/>
              </a:rPr>
              <a:t>Simulated Cyber-Physical Attack</a:t>
            </a:r>
          </a:p>
        </p:txBody>
      </p:sp>
      <p:sp>
        <p:nvSpPr>
          <p:cNvPr id="27" name="TextBox 26"/>
          <p:cNvSpPr txBox="1"/>
          <p:nvPr/>
        </p:nvSpPr>
        <p:spPr>
          <a:xfrm>
            <a:off x="4573" y="5158958"/>
            <a:ext cx="3239719" cy="830997"/>
          </a:xfrm>
          <a:prstGeom prst="rect">
            <a:avLst/>
          </a:prstGeom>
          <a:noFill/>
        </p:spPr>
        <p:txBody>
          <a:bodyPr wrap="square" rtlCol="0">
            <a:spAutoFit/>
          </a:bodyPr>
          <a:lstStyle/>
          <a:p>
            <a:r>
              <a:rPr lang="en-US" sz="1000" dirty="0" err="1" smtClean="0"/>
              <a:t>Ganguly</a:t>
            </a:r>
            <a:r>
              <a:rPr lang="en-US" sz="1000" dirty="0" smtClean="0"/>
              <a:t> AR, Flynn S, Bhatia U (2017)</a:t>
            </a:r>
            <a:r>
              <a:rPr lang="en-US" sz="1000" dirty="0"/>
              <a:t> </a:t>
            </a:r>
            <a:r>
              <a:rPr lang="en-US" sz="1000" dirty="0" smtClean="0"/>
              <a:t>Critical Infrastructures Resilience: Policies and Principles. Routledge Publishing. </a:t>
            </a:r>
            <a:r>
              <a:rPr lang="cs-CZ" sz="1000" dirty="0"/>
              <a:t>ISBN-10: 1498758630</a:t>
            </a:r>
          </a:p>
          <a:p>
            <a:endParaRPr lang="en-US" dirty="0"/>
          </a:p>
        </p:txBody>
      </p:sp>
    </p:spTree>
    <p:extLst>
      <p:ext uri="{BB962C8B-B14F-4D97-AF65-F5344CB8AC3E}">
        <p14:creationId xmlns:p14="http://schemas.microsoft.com/office/powerpoint/2010/main" val="5390813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 y="-5293"/>
            <a:ext cx="1219200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smtClean="0">
                <a:ln>
                  <a:noFill/>
                </a:ln>
                <a:solidFill>
                  <a:prstClr val="white"/>
                </a:solidFill>
                <a:effectLst/>
                <a:uLnTx/>
                <a:uFillTx/>
                <a:latin typeface="Times New Roman" charset="0"/>
                <a:ea typeface="Times New Roman" charset="0"/>
                <a:cs typeface="Times New Roman" charset="0"/>
              </a:rPr>
              <a:t>Response approach must</a:t>
            </a:r>
            <a:r>
              <a:rPr kumimoji="0" lang="en-US" sz="2400" b="1" i="1" u="none" strike="noStrike" kern="1200" cap="none" spc="0" normalizeH="0" noProof="0" dirty="0" smtClean="0">
                <a:ln>
                  <a:noFill/>
                </a:ln>
                <a:solidFill>
                  <a:prstClr val="white"/>
                </a:solidFill>
                <a:effectLst/>
                <a:uLnTx/>
                <a:uFillTx/>
                <a:latin typeface="Times New Roman" charset="0"/>
                <a:ea typeface="Times New Roman" charset="0"/>
                <a:cs typeface="Times New Roman" charset="0"/>
              </a:rPr>
              <a:t> use both risk and resiliency approaches</a:t>
            </a:r>
            <a:endParaRPr kumimoji="0" lang="en-US" sz="2400" b="1" i="1" u="none" strike="noStrike" kern="1200" cap="none" spc="0" normalizeH="0" baseline="0" noProof="0" dirty="0">
              <a:ln>
                <a:noFill/>
              </a:ln>
              <a:solidFill>
                <a:prstClr val="white"/>
              </a:solidFill>
              <a:effectLst/>
              <a:uLnTx/>
              <a:uFillTx/>
              <a:latin typeface="Times New Roman" charset="0"/>
              <a:ea typeface="Times New Roman" charset="0"/>
              <a:cs typeface="Times New Roman" charset="0"/>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56E99D-1A75-3A48-9C7D-FDD3D80DF01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l="7479" t="9774" r="6866" b="7908"/>
          <a:stretch/>
        </p:blipFill>
        <p:spPr>
          <a:xfrm>
            <a:off x="137950" y="781954"/>
            <a:ext cx="4143022" cy="2831165"/>
          </a:xfrm>
          <a:prstGeom prst="rect">
            <a:avLst/>
          </a:prstGeom>
          <a:ln>
            <a:solidFill>
              <a:schemeClr val="tx1"/>
            </a:solidFill>
          </a:ln>
        </p:spPr>
      </p:pic>
      <p:sp>
        <p:nvSpPr>
          <p:cNvPr id="10" name="TextBox 9"/>
          <p:cNvSpPr txBox="1"/>
          <p:nvPr/>
        </p:nvSpPr>
        <p:spPr>
          <a:xfrm>
            <a:off x="2161722" y="899447"/>
            <a:ext cx="1226788" cy="461665"/>
          </a:xfrm>
          <a:prstGeom prst="rect">
            <a:avLst/>
          </a:prstGeom>
          <a:solidFill>
            <a:schemeClr val="tx1"/>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Calibri" panose="020F0502020204030204"/>
                <a:ea typeface="+mn-ea"/>
                <a:cs typeface="+mn-cs"/>
              </a:rPr>
              <a:t>Probabilistic Risk Assessment</a:t>
            </a:r>
          </a:p>
        </p:txBody>
      </p:sp>
      <p:sp>
        <p:nvSpPr>
          <p:cNvPr id="12" name="TextBox 11"/>
          <p:cNvSpPr txBox="1"/>
          <p:nvPr/>
        </p:nvSpPr>
        <p:spPr>
          <a:xfrm>
            <a:off x="2695313" y="2802598"/>
            <a:ext cx="1514480" cy="430887"/>
          </a:xfrm>
          <a:prstGeom prst="rect">
            <a:avLst/>
          </a:prstGeom>
          <a:solidFill>
            <a:schemeClr val="tx1"/>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00"/>
                </a:solidFill>
                <a:effectLst/>
                <a:uLnTx/>
                <a:uFillTx/>
                <a:latin typeface="Calibri" panose="020F0502020204030204"/>
                <a:ea typeface="+mn-ea"/>
                <a:cs typeface="+mn-cs"/>
              </a:rPr>
              <a:t>Network Science Based Response &amp; Recovery</a:t>
            </a:r>
          </a:p>
        </p:txBody>
      </p:sp>
      <p:pic>
        <p:nvPicPr>
          <p:cNvPr id="15" name="Picture 14"/>
          <p:cNvPicPr>
            <a:picLocks noChangeAspect="1"/>
          </p:cNvPicPr>
          <p:nvPr/>
        </p:nvPicPr>
        <p:blipFill rotWithShape="1">
          <a:blip r:embed="rId4"/>
          <a:srcRect l="42499" t="5472"/>
          <a:stretch/>
        </p:blipFill>
        <p:spPr>
          <a:xfrm>
            <a:off x="7615008" y="3389678"/>
            <a:ext cx="3409446" cy="3082350"/>
          </a:xfrm>
          <a:prstGeom prst="rect">
            <a:avLst/>
          </a:prstGeom>
        </p:spPr>
      </p:pic>
      <p:sp>
        <p:nvSpPr>
          <p:cNvPr id="16" name="Rectangle 15"/>
          <p:cNvSpPr/>
          <p:nvPr/>
        </p:nvSpPr>
        <p:spPr>
          <a:xfrm>
            <a:off x="457326" y="1428617"/>
            <a:ext cx="2368617" cy="11582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2161722" y="5538689"/>
            <a:ext cx="2085848" cy="11549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p:cNvPicPr>
            <a:picLocks noChangeAspect="1"/>
          </p:cNvPicPr>
          <p:nvPr/>
        </p:nvPicPr>
        <p:blipFill rotWithShape="1">
          <a:blip r:embed="rId5">
            <a:extLst>
              <a:ext uri="{28A0092B-C50C-407E-A947-70E740481C1C}">
                <a14:useLocalDpi xmlns:a14="http://schemas.microsoft.com/office/drawing/2010/main" val="0"/>
              </a:ext>
            </a:extLst>
          </a:blip>
          <a:srcRect l="2907" t="12408" r="3463"/>
          <a:stretch/>
        </p:blipFill>
        <p:spPr>
          <a:xfrm>
            <a:off x="7124191" y="632569"/>
            <a:ext cx="4184831" cy="2448501"/>
          </a:xfrm>
          <a:prstGeom prst="rect">
            <a:avLst/>
          </a:prstGeom>
        </p:spPr>
      </p:pic>
      <p:sp>
        <p:nvSpPr>
          <p:cNvPr id="27" name="TextBox 26"/>
          <p:cNvSpPr txBox="1"/>
          <p:nvPr/>
        </p:nvSpPr>
        <p:spPr>
          <a:xfrm>
            <a:off x="6715295" y="5854577"/>
            <a:ext cx="851409"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Robustness</a:t>
            </a:r>
          </a:p>
        </p:txBody>
      </p:sp>
      <p:sp>
        <p:nvSpPr>
          <p:cNvPr id="29" name="Rectangle 28"/>
          <p:cNvSpPr/>
          <p:nvPr/>
        </p:nvSpPr>
        <p:spPr>
          <a:xfrm>
            <a:off x="8570437" y="483116"/>
            <a:ext cx="461913" cy="250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 xmlns:a16="http://schemas.microsoft.com/office/drawing/2014/main" id="{54B20073-4CF7-46BD-87AB-A5ABD80AFCA4}"/>
              </a:ext>
            </a:extLst>
          </p:cNvPr>
          <p:cNvSpPr txBox="1"/>
          <p:nvPr/>
        </p:nvSpPr>
        <p:spPr>
          <a:xfrm>
            <a:off x="7023119" y="2339031"/>
            <a:ext cx="851409"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Robustness</a:t>
            </a:r>
          </a:p>
        </p:txBody>
      </p:sp>
      <p:sp>
        <p:nvSpPr>
          <p:cNvPr id="30" name="TextBox 29">
            <a:extLst>
              <a:ext uri="{FF2B5EF4-FFF2-40B4-BE49-F238E27FC236}">
                <a16:creationId xmlns="" xmlns:a16="http://schemas.microsoft.com/office/drawing/2014/main" id="{BEE8AB79-80F4-4ABA-BE66-CC31BB92BF83}"/>
              </a:ext>
            </a:extLst>
          </p:cNvPr>
          <p:cNvSpPr txBox="1"/>
          <p:nvPr/>
        </p:nvSpPr>
        <p:spPr>
          <a:xfrm>
            <a:off x="9007855" y="3617234"/>
            <a:ext cx="851409"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Recovery</a:t>
            </a:r>
          </a:p>
        </p:txBody>
      </p:sp>
      <p:sp>
        <p:nvSpPr>
          <p:cNvPr id="31" name="TextBox 30">
            <a:extLst>
              <a:ext uri="{FF2B5EF4-FFF2-40B4-BE49-F238E27FC236}">
                <a16:creationId xmlns="" xmlns:a16="http://schemas.microsoft.com/office/drawing/2014/main" id="{F41B010A-8243-43E4-9A87-2DFAEAEB6805}"/>
              </a:ext>
            </a:extLst>
          </p:cNvPr>
          <p:cNvSpPr txBox="1"/>
          <p:nvPr/>
        </p:nvSpPr>
        <p:spPr>
          <a:xfrm>
            <a:off x="9275260" y="1046007"/>
            <a:ext cx="851409"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Recovery</a:t>
            </a:r>
          </a:p>
        </p:txBody>
      </p:sp>
      <p:sp>
        <p:nvSpPr>
          <p:cNvPr id="3" name="Rectangle 2">
            <a:extLst>
              <a:ext uri="{FF2B5EF4-FFF2-40B4-BE49-F238E27FC236}">
                <a16:creationId xmlns="" xmlns:a16="http://schemas.microsoft.com/office/drawing/2014/main" id="{C513DBE0-9DAD-41C9-97F9-B7077EB6F9C5}"/>
              </a:ext>
            </a:extLst>
          </p:cNvPr>
          <p:cNvSpPr/>
          <p:nvPr/>
        </p:nvSpPr>
        <p:spPr>
          <a:xfrm>
            <a:off x="5058721" y="3081070"/>
            <a:ext cx="388093" cy="285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TextBox 38">
            <a:extLst>
              <a:ext uri="{FF2B5EF4-FFF2-40B4-BE49-F238E27FC236}">
                <a16:creationId xmlns="" xmlns:a16="http://schemas.microsoft.com/office/drawing/2014/main" id="{35417D36-0989-45C8-A0D3-1C95D1A3A846}"/>
              </a:ext>
            </a:extLst>
          </p:cNvPr>
          <p:cNvSpPr txBox="1"/>
          <p:nvPr/>
        </p:nvSpPr>
        <p:spPr>
          <a:xfrm>
            <a:off x="233866" y="7431234"/>
            <a:ext cx="118704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alibri" panose="020F0502020204030204"/>
                <a:ea typeface="+mn-ea"/>
                <a:cs typeface="+mn-cs"/>
              </a:rPr>
              <a:t>2004 Indian Ocean Tsunami</a:t>
            </a:r>
          </a:p>
        </p:txBody>
      </p:sp>
      <p:sp>
        <p:nvSpPr>
          <p:cNvPr id="40" name="TextBox 39">
            <a:extLst>
              <a:ext uri="{FF2B5EF4-FFF2-40B4-BE49-F238E27FC236}">
                <a16:creationId xmlns="" xmlns:a16="http://schemas.microsoft.com/office/drawing/2014/main" id="{5A74798A-75DB-4AAD-87EF-463BB3601C32}"/>
              </a:ext>
            </a:extLst>
          </p:cNvPr>
          <p:cNvSpPr txBox="1"/>
          <p:nvPr/>
        </p:nvSpPr>
        <p:spPr>
          <a:xfrm>
            <a:off x="1942449" y="7438515"/>
            <a:ext cx="118945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alibri" panose="020F0502020204030204"/>
                <a:ea typeface="+mn-ea"/>
                <a:cs typeface="+mn-cs"/>
              </a:rPr>
              <a:t>2012 Indian Power Blackout</a:t>
            </a:r>
          </a:p>
        </p:txBody>
      </p:sp>
      <p:sp>
        <p:nvSpPr>
          <p:cNvPr id="41" name="TextBox 40">
            <a:extLst>
              <a:ext uri="{FF2B5EF4-FFF2-40B4-BE49-F238E27FC236}">
                <a16:creationId xmlns="" xmlns:a16="http://schemas.microsoft.com/office/drawing/2014/main" id="{7C180EEC-7837-4CB0-A426-320237101539}"/>
              </a:ext>
            </a:extLst>
          </p:cNvPr>
          <p:cNvSpPr txBox="1"/>
          <p:nvPr/>
        </p:nvSpPr>
        <p:spPr>
          <a:xfrm>
            <a:off x="3762302" y="7431233"/>
            <a:ext cx="133639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alibri" panose="020F0502020204030204"/>
                <a:ea typeface="+mn-ea"/>
                <a:cs typeface="+mn-cs"/>
              </a:rPr>
              <a:t>Simulated Cyber-Physical Attack</a:t>
            </a:r>
          </a:p>
        </p:txBody>
      </p:sp>
      <p:sp>
        <p:nvSpPr>
          <p:cNvPr id="38" name="Right Arrow 48"/>
          <p:cNvSpPr/>
          <p:nvPr/>
        </p:nvSpPr>
        <p:spPr>
          <a:xfrm>
            <a:off x="5047670" y="1866341"/>
            <a:ext cx="773328" cy="26405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42" name="Right Brace 41"/>
          <p:cNvSpPr/>
          <p:nvPr/>
        </p:nvSpPr>
        <p:spPr>
          <a:xfrm>
            <a:off x="4247570" y="456372"/>
            <a:ext cx="736600" cy="3586710"/>
          </a:xfrm>
          <a:prstGeom prst="rightBrace">
            <a:avLst>
              <a:gd name="adj1" fmla="val 8333"/>
              <a:gd name="adj2" fmla="val 43273"/>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3" name="Picture 22" descr="/Users/udit/Desktop/Urban_Brookline_ver2.jpg">
            <a:extLst>
              <a:ext uri="{FF2B5EF4-FFF2-40B4-BE49-F238E27FC236}">
                <a16:creationId xmlns="" xmlns:a16="http://schemas.microsoft.com/office/drawing/2014/main" id="{EC4382F2-D860-4391-9501-478E05892AB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303" t="8339" r="6814" b="1299"/>
          <a:stretch/>
        </p:blipFill>
        <p:spPr bwMode="auto">
          <a:xfrm>
            <a:off x="412435" y="4153027"/>
            <a:ext cx="3835135" cy="2202203"/>
          </a:xfrm>
          <a:prstGeom prst="rect">
            <a:avLst/>
          </a:prstGeom>
          <a:noFill/>
          <a:ln>
            <a:noFill/>
          </a:ln>
          <a:extLst>
            <a:ext uri="{53640926-AAD7-44D8-BBD7-CCE9431645EC}">
              <a14:shadowObscured xmlns:a14="http://schemas.microsoft.com/office/drawing/2010/main"/>
            </a:ext>
          </a:extLst>
        </p:spPr>
      </p:pic>
      <p:sp>
        <p:nvSpPr>
          <p:cNvPr id="4" name="TextBox 3"/>
          <p:cNvSpPr txBox="1"/>
          <p:nvPr/>
        </p:nvSpPr>
        <p:spPr>
          <a:xfrm>
            <a:off x="4180173" y="4637691"/>
            <a:ext cx="2508321" cy="1169551"/>
          </a:xfrm>
          <a:prstGeom prst="rect">
            <a:avLst/>
          </a:prstGeom>
          <a:noFill/>
        </p:spPr>
        <p:txBody>
          <a:bodyPr wrap="square" rtlCol="0">
            <a:spAutoFit/>
          </a:bodyPr>
          <a:lstStyle/>
          <a:p>
            <a:pPr lvl="0"/>
            <a:r>
              <a:rPr lang="en-US" sz="1000" dirty="0" err="1"/>
              <a:t>Fard</a:t>
            </a:r>
            <a:r>
              <a:rPr lang="en-US" sz="1000" dirty="0"/>
              <a:t>, B, </a:t>
            </a:r>
            <a:r>
              <a:rPr lang="en-US" sz="1000" dirty="0" err="1"/>
              <a:t>Hassanzadeh</a:t>
            </a:r>
            <a:r>
              <a:rPr lang="en-US" sz="1000" dirty="0"/>
              <a:t> H, Warner, M, Bhatia, U, and </a:t>
            </a:r>
            <a:r>
              <a:rPr lang="en-US" sz="1000" dirty="0" err="1"/>
              <a:t>Ganguly</a:t>
            </a:r>
            <a:r>
              <a:rPr lang="en-US" sz="1000" dirty="0"/>
              <a:t>, A (2016) Urban Climate Risk Framework for Informing Action Plans Heatwave Threats to Public Health for the Town of Brookline. AGU Thriving Earth Exchange.</a:t>
            </a:r>
          </a:p>
          <a:p>
            <a:endParaRPr lang="en-US" sz="1000" dirty="0"/>
          </a:p>
        </p:txBody>
      </p:sp>
    </p:spTree>
    <p:extLst>
      <p:ext uri="{BB962C8B-B14F-4D97-AF65-F5344CB8AC3E}">
        <p14:creationId xmlns:p14="http://schemas.microsoft.com/office/powerpoint/2010/main" val="27728863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 y="-5293"/>
            <a:ext cx="12192001" cy="461665"/>
          </a:xfrm>
          <a:prstGeom prst="rect">
            <a:avLst/>
          </a:prstGeom>
          <a:noFill/>
        </p:spPr>
        <p:txBody>
          <a:bodyPr wrap="square" rtlCol="0">
            <a:spAutoFit/>
          </a:bodyPr>
          <a:lstStyle/>
          <a:p>
            <a:pPr algn="ctr"/>
            <a:r>
              <a:rPr lang="en-US" sz="2400" b="1" i="1" dirty="0" smtClean="0">
                <a:solidFill>
                  <a:schemeClr val="bg1"/>
                </a:solidFill>
                <a:latin typeface="Times New Roman" charset="0"/>
                <a:ea typeface="Times New Roman" charset="0"/>
                <a:cs typeface="Times New Roman" charset="0"/>
              </a:rPr>
              <a:t>Black Swans and Grey Swans</a:t>
            </a:r>
            <a:endParaRPr lang="en-US" sz="2400" b="1" i="1" dirty="0">
              <a:solidFill>
                <a:schemeClr val="bg1"/>
              </a:solidFill>
              <a:latin typeface="Times New Roman" charset="0"/>
              <a:ea typeface="Times New Roman" charset="0"/>
              <a:cs typeface="Times New Roman" charset="0"/>
            </a:endParaRPr>
          </a:p>
        </p:txBody>
      </p:sp>
      <p:sp>
        <p:nvSpPr>
          <p:cNvPr id="65" name="TextBox 64"/>
          <p:cNvSpPr txBox="1"/>
          <p:nvPr/>
        </p:nvSpPr>
        <p:spPr>
          <a:xfrm>
            <a:off x="9234890" y="552447"/>
            <a:ext cx="2309410" cy="2862322"/>
          </a:xfrm>
          <a:prstGeom prst="rect">
            <a:avLst/>
          </a:prstGeom>
          <a:noFill/>
        </p:spPr>
        <p:txBody>
          <a:bodyPr wrap="square" rtlCol="0">
            <a:spAutoFit/>
          </a:bodyPr>
          <a:lstStyle/>
          <a:p>
            <a:r>
              <a:rPr lang="en-US" b="1" u="sng" dirty="0" smtClean="0"/>
              <a:t>Black Swan:</a:t>
            </a:r>
            <a:r>
              <a:rPr lang="en-US" b="1" dirty="0" smtClean="0"/>
              <a:t> </a:t>
            </a:r>
            <a:r>
              <a:rPr lang="en-US" dirty="0" smtClean="0"/>
              <a:t>Highly improbable events with disproportionate impacts</a:t>
            </a:r>
          </a:p>
          <a:p>
            <a:endParaRPr lang="en-US" dirty="0"/>
          </a:p>
          <a:p>
            <a:r>
              <a:rPr lang="en-US" b="1" u="sng" dirty="0" smtClean="0"/>
              <a:t>Grey Swan: </a:t>
            </a:r>
            <a:r>
              <a:rPr lang="en-US" dirty="0" smtClean="0"/>
              <a:t>Unprecedented but no longer surprising events (“predictive surprise”)</a:t>
            </a:r>
            <a:endParaRPr lang="en-US" b="1" u="sng" dirty="0" smtClean="0"/>
          </a:p>
        </p:txBody>
      </p:sp>
      <p:sp>
        <p:nvSpPr>
          <p:cNvPr id="2" name="Slide Number Placeholder 1"/>
          <p:cNvSpPr>
            <a:spLocks noGrp="1"/>
          </p:cNvSpPr>
          <p:nvPr>
            <p:ph type="sldNum" sz="quarter" idx="12"/>
          </p:nvPr>
        </p:nvSpPr>
        <p:spPr/>
        <p:txBody>
          <a:bodyPr/>
          <a:lstStyle/>
          <a:p>
            <a:fld id="{F156E99D-1A75-3A48-9C7D-FDD3D80DF01D}" type="slidenum">
              <a:rPr lang="en-US" smtClean="0"/>
              <a:t>7</a:t>
            </a:fld>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70" y="493826"/>
            <a:ext cx="4217083" cy="316336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9850" y="493827"/>
            <a:ext cx="4745040" cy="316336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436" y="3694640"/>
            <a:ext cx="4069950" cy="289560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63831" y="3696693"/>
            <a:ext cx="1842892" cy="2838281"/>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07168" y="3694640"/>
            <a:ext cx="4191311" cy="2744260"/>
          </a:xfrm>
          <a:prstGeom prst="rect">
            <a:avLst/>
          </a:prstGeom>
        </p:spPr>
      </p:pic>
    </p:spTree>
    <p:extLst>
      <p:ext uri="{BB962C8B-B14F-4D97-AF65-F5344CB8AC3E}">
        <p14:creationId xmlns:p14="http://schemas.microsoft.com/office/powerpoint/2010/main" val="5892984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 y="-5293"/>
            <a:ext cx="12192001" cy="461665"/>
          </a:xfrm>
          <a:prstGeom prst="rect">
            <a:avLst/>
          </a:prstGeom>
          <a:noFill/>
        </p:spPr>
        <p:txBody>
          <a:bodyPr wrap="square" rtlCol="0">
            <a:spAutoFit/>
          </a:bodyPr>
          <a:lstStyle/>
          <a:p>
            <a:pPr lvl="0" algn="ctr">
              <a:defRPr/>
            </a:pPr>
            <a:r>
              <a:rPr lang="en-US" sz="2400" b="1" i="1" dirty="0">
                <a:solidFill>
                  <a:prstClr val="white"/>
                </a:solidFill>
                <a:latin typeface="Times New Roman" charset="0"/>
                <a:ea typeface="Times New Roman" charset="0"/>
                <a:cs typeface="Times New Roman" charset="0"/>
              </a:rPr>
              <a:t>Machine Learning on Big Data needs to account for Non-Stationarity &amp; Deep Uncertainty</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56E99D-1A75-3A48-9C7D-FDD3D80DF01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 name="Picture 2">
            <a:extLst>
              <a:ext uri="{FF2B5EF4-FFF2-40B4-BE49-F238E27FC236}">
                <a16:creationId xmlns="" xmlns:a16="http://schemas.microsoft.com/office/drawing/2014/main" id="{75400A32-01B7-49E9-9904-366100AF9D69}"/>
              </a:ext>
            </a:extLst>
          </p:cNvPr>
          <p:cNvPicPr>
            <a:picLocks noChangeAspect="1"/>
          </p:cNvPicPr>
          <p:nvPr/>
        </p:nvPicPr>
        <p:blipFill>
          <a:blip r:embed="rId3"/>
          <a:stretch>
            <a:fillRect/>
          </a:stretch>
        </p:blipFill>
        <p:spPr>
          <a:xfrm>
            <a:off x="34980" y="494209"/>
            <a:ext cx="6434645" cy="6058350"/>
          </a:xfrm>
          <a:prstGeom prst="rect">
            <a:avLst/>
          </a:prstGeom>
        </p:spPr>
      </p:pic>
      <p:sp>
        <p:nvSpPr>
          <p:cNvPr id="9" name="TextBox 8">
            <a:extLst>
              <a:ext uri="{FF2B5EF4-FFF2-40B4-BE49-F238E27FC236}">
                <a16:creationId xmlns="" xmlns:a16="http://schemas.microsoft.com/office/drawing/2014/main" id="{06959FB8-4C55-4C0F-AA45-8D12AE62F846}"/>
              </a:ext>
            </a:extLst>
          </p:cNvPr>
          <p:cNvSpPr txBox="1"/>
          <p:nvPr/>
        </p:nvSpPr>
        <p:spPr>
          <a:xfrm>
            <a:off x="6409800" y="5780238"/>
            <a:ext cx="5782200" cy="830997"/>
          </a:xfrm>
          <a:prstGeom prst="rect">
            <a:avLst/>
          </a:prstGeom>
          <a:noFill/>
        </p:spPr>
        <p:txBody>
          <a:bodyPr wrap="square" rtlCol="0">
            <a:spAutoFit/>
          </a:bodyPr>
          <a:lstStyle/>
          <a:p>
            <a:r>
              <a:rPr lang="en-US" sz="1600" dirty="0">
                <a:solidFill>
                  <a:srgbClr val="222222"/>
                </a:solidFill>
                <a:latin typeface="Arial" panose="020B0604020202020204" pitchFamily="34" charset="0"/>
              </a:rPr>
              <a:t>Caldwell, P.M. et al., 2014</a:t>
            </a:r>
            <a:r>
              <a:rPr lang="en-US" sz="1600" b="1" dirty="0">
                <a:latin typeface="Arial" panose="020B0604020202020204" pitchFamily="34" charset="0"/>
              </a:rPr>
              <a:t>. </a:t>
            </a:r>
            <a:r>
              <a:rPr lang="en-US" sz="1600" b="1" dirty="0">
                <a:solidFill>
                  <a:schemeClr val="accent2">
                    <a:lumMod val="75000"/>
                  </a:schemeClr>
                </a:solidFill>
                <a:latin typeface="Arial" panose="020B0604020202020204" pitchFamily="34" charset="0"/>
              </a:rPr>
              <a:t>Statistical significance of climate sensitivity predictors obtained by data mining</a:t>
            </a:r>
            <a:r>
              <a:rPr lang="en-US" sz="1600" b="1" dirty="0">
                <a:solidFill>
                  <a:srgbClr val="C00000"/>
                </a:solidFill>
                <a:latin typeface="Arial" panose="020B0604020202020204" pitchFamily="34" charset="0"/>
              </a:rPr>
              <a:t>. </a:t>
            </a:r>
            <a:r>
              <a:rPr lang="en-US" sz="1600" b="1" i="1" dirty="0">
                <a:solidFill>
                  <a:srgbClr val="222222"/>
                </a:solidFill>
                <a:latin typeface="Arial" panose="020B0604020202020204" pitchFamily="34" charset="0"/>
              </a:rPr>
              <a:t>Geophysical Research Letters</a:t>
            </a:r>
            <a:r>
              <a:rPr lang="en-US" sz="1600" dirty="0">
                <a:solidFill>
                  <a:srgbClr val="222222"/>
                </a:solidFill>
                <a:latin typeface="Arial" panose="020B0604020202020204" pitchFamily="34" charset="0"/>
              </a:rPr>
              <a:t>, 41, 5, 1803-1808.</a:t>
            </a:r>
          </a:p>
        </p:txBody>
      </p:sp>
      <p:pic>
        <p:nvPicPr>
          <p:cNvPr id="4" name="Picture 3">
            <a:extLst>
              <a:ext uri="{FF2B5EF4-FFF2-40B4-BE49-F238E27FC236}">
                <a16:creationId xmlns="" xmlns:a16="http://schemas.microsoft.com/office/drawing/2014/main" id="{189CD6CA-82AA-4A70-9D6F-85FC6B63766D}"/>
              </a:ext>
            </a:extLst>
          </p:cNvPr>
          <p:cNvPicPr>
            <a:picLocks noChangeAspect="1"/>
          </p:cNvPicPr>
          <p:nvPr/>
        </p:nvPicPr>
        <p:blipFill>
          <a:blip r:embed="rId4"/>
          <a:stretch>
            <a:fillRect/>
          </a:stretch>
        </p:blipFill>
        <p:spPr>
          <a:xfrm>
            <a:off x="2945282" y="2119557"/>
            <a:ext cx="1754538" cy="1014394"/>
          </a:xfrm>
          <a:prstGeom prst="rect">
            <a:avLst/>
          </a:prstGeom>
        </p:spPr>
      </p:pic>
      <p:pic>
        <p:nvPicPr>
          <p:cNvPr id="5" name="Picture 4">
            <a:extLst>
              <a:ext uri="{FF2B5EF4-FFF2-40B4-BE49-F238E27FC236}">
                <a16:creationId xmlns="" xmlns:a16="http://schemas.microsoft.com/office/drawing/2014/main" id="{986FD17B-A0AF-461F-88FC-F4EA2CCACC82}"/>
              </a:ext>
            </a:extLst>
          </p:cNvPr>
          <p:cNvPicPr>
            <a:picLocks noChangeAspect="1"/>
          </p:cNvPicPr>
          <p:nvPr/>
        </p:nvPicPr>
        <p:blipFill>
          <a:blip r:embed="rId5"/>
          <a:stretch>
            <a:fillRect/>
          </a:stretch>
        </p:blipFill>
        <p:spPr>
          <a:xfrm>
            <a:off x="6469624" y="494209"/>
            <a:ext cx="5556471" cy="5238958"/>
          </a:xfrm>
          <a:prstGeom prst="rect">
            <a:avLst/>
          </a:prstGeom>
        </p:spPr>
      </p:pic>
      <p:sp>
        <p:nvSpPr>
          <p:cNvPr id="6" name="TextBox 5"/>
          <p:cNvSpPr txBox="1"/>
          <p:nvPr/>
        </p:nvSpPr>
        <p:spPr>
          <a:xfrm>
            <a:off x="10198100" y="2171700"/>
            <a:ext cx="1978660" cy="1015663"/>
          </a:xfrm>
          <a:prstGeom prst="rect">
            <a:avLst/>
          </a:prstGeom>
          <a:noFill/>
        </p:spPr>
        <p:txBody>
          <a:bodyPr wrap="square" rtlCol="0">
            <a:spAutoFit/>
          </a:bodyPr>
          <a:lstStyle/>
          <a:p>
            <a:r>
              <a:rPr lang="en-US" sz="1000" dirty="0"/>
              <a:t>T. Vandal, A. </a:t>
            </a:r>
            <a:r>
              <a:rPr lang="en-US" sz="1000" dirty="0" err="1"/>
              <a:t>Ganguly</a:t>
            </a:r>
            <a:r>
              <a:rPr lang="en-US" sz="1000" dirty="0"/>
              <a:t>, "Uncertainty Quantification for Statistical Downscaling using Bayesian Deep Learning" 7th International Workshop on Climate Informatics, 2017.</a:t>
            </a:r>
          </a:p>
        </p:txBody>
      </p:sp>
    </p:spTree>
    <p:extLst>
      <p:ext uri="{BB962C8B-B14F-4D97-AF65-F5344CB8AC3E}">
        <p14:creationId xmlns:p14="http://schemas.microsoft.com/office/powerpoint/2010/main" val="40215341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rotWithShape="1">
          <a:blip r:embed="rId3"/>
          <a:srcRect r="4851"/>
          <a:stretch/>
        </p:blipFill>
        <p:spPr>
          <a:xfrm>
            <a:off x="7180225" y="3442058"/>
            <a:ext cx="4960886" cy="3092917"/>
          </a:xfrm>
          <a:prstGeom prst="rect">
            <a:avLst/>
          </a:prstGeom>
        </p:spPr>
      </p:pic>
      <p:sp>
        <p:nvSpPr>
          <p:cNvPr id="13" name="TextBox 12"/>
          <p:cNvSpPr txBox="1"/>
          <p:nvPr/>
        </p:nvSpPr>
        <p:spPr>
          <a:xfrm>
            <a:off x="-1" y="-5293"/>
            <a:ext cx="1219200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white"/>
                </a:solidFill>
                <a:effectLst/>
                <a:uLnTx/>
                <a:uFillTx/>
                <a:latin typeface="Times New Roman" charset="0"/>
                <a:ea typeface="Times New Roman" charset="0"/>
                <a:cs typeface="Times New Roman" charset="0"/>
              </a:rPr>
              <a:t>Deep Uncertainty as Chaotic Butterflies and Random Walkers in Idealized Systems</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56E99D-1A75-3A48-9C7D-FDD3D80DF01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26" name="Picture 25"/>
          <p:cNvPicPr>
            <a:picLocks noChangeAspect="1"/>
          </p:cNvPicPr>
          <p:nvPr/>
        </p:nvPicPr>
        <p:blipFill rotWithShape="1">
          <a:blip r:embed="rId4"/>
          <a:srcRect t="2963"/>
          <a:stretch/>
        </p:blipFill>
        <p:spPr>
          <a:xfrm>
            <a:off x="0" y="456373"/>
            <a:ext cx="5473437" cy="2987560"/>
          </a:xfrm>
          <a:prstGeom prst="rect">
            <a:avLst/>
          </a:prstGeom>
        </p:spPr>
      </p:pic>
      <p:pic>
        <p:nvPicPr>
          <p:cNvPr id="3" name="Picture 2"/>
          <p:cNvPicPr>
            <a:picLocks noChangeAspect="1"/>
          </p:cNvPicPr>
          <p:nvPr/>
        </p:nvPicPr>
        <p:blipFill rotWithShape="1">
          <a:blip r:embed="rId5"/>
          <a:srcRect l="11701" t="2867" r="4213" b="4710"/>
          <a:stretch/>
        </p:blipFill>
        <p:spPr>
          <a:xfrm>
            <a:off x="5214202" y="445141"/>
            <a:ext cx="3704575" cy="3053888"/>
          </a:xfrm>
          <a:prstGeom prst="rect">
            <a:avLst/>
          </a:prstGeom>
        </p:spPr>
      </p:pic>
      <p:pic>
        <p:nvPicPr>
          <p:cNvPr id="22" name="Picture 21"/>
          <p:cNvPicPr>
            <a:picLocks noChangeAspect="1"/>
          </p:cNvPicPr>
          <p:nvPr/>
        </p:nvPicPr>
        <p:blipFill rotWithShape="1">
          <a:blip r:embed="rId6"/>
          <a:srcRect l="14369" t="14050" r="8999" b="18038"/>
          <a:stretch/>
        </p:blipFill>
        <p:spPr>
          <a:xfrm>
            <a:off x="8918777" y="584201"/>
            <a:ext cx="3095423" cy="2743200"/>
          </a:xfrm>
          <a:prstGeom prst="rect">
            <a:avLst/>
          </a:prstGeom>
        </p:spPr>
      </p:pic>
      <p:pic>
        <p:nvPicPr>
          <p:cNvPr id="27" name="Picture 26"/>
          <p:cNvPicPr>
            <a:picLocks noChangeAspect="1"/>
          </p:cNvPicPr>
          <p:nvPr/>
        </p:nvPicPr>
        <p:blipFill rotWithShape="1">
          <a:blip r:embed="rId7"/>
          <a:srcRect l="6445" t="9664" r="9974" b="6849"/>
          <a:stretch/>
        </p:blipFill>
        <p:spPr>
          <a:xfrm>
            <a:off x="0" y="3442058"/>
            <a:ext cx="3379423" cy="3161049"/>
          </a:xfrm>
          <a:prstGeom prst="rect">
            <a:avLst/>
          </a:prstGeom>
        </p:spPr>
      </p:pic>
      <p:pic>
        <p:nvPicPr>
          <p:cNvPr id="28" name="Picture 27"/>
          <p:cNvPicPr>
            <a:picLocks noChangeAspect="1"/>
          </p:cNvPicPr>
          <p:nvPr/>
        </p:nvPicPr>
        <p:blipFill rotWithShape="1">
          <a:blip r:embed="rId8"/>
          <a:srcRect l="38475" t="16295" r="2647" b="15542"/>
          <a:stretch/>
        </p:blipFill>
        <p:spPr>
          <a:xfrm>
            <a:off x="3367298" y="3450392"/>
            <a:ext cx="3794729" cy="1795199"/>
          </a:xfrm>
          <a:prstGeom prst="rect">
            <a:avLst/>
          </a:prstGeom>
        </p:spPr>
      </p:pic>
      <p:pic>
        <p:nvPicPr>
          <p:cNvPr id="29" name="Picture 28"/>
          <p:cNvPicPr>
            <a:picLocks noChangeAspect="1"/>
          </p:cNvPicPr>
          <p:nvPr/>
        </p:nvPicPr>
        <p:blipFill rotWithShape="1">
          <a:blip r:embed="rId9"/>
          <a:srcRect l="-523" b="68953"/>
          <a:stretch/>
        </p:blipFill>
        <p:spPr>
          <a:xfrm>
            <a:off x="3188330" y="5266753"/>
            <a:ext cx="5353236" cy="1276684"/>
          </a:xfrm>
          <a:prstGeom prst="rect">
            <a:avLst/>
          </a:prstGeom>
        </p:spPr>
      </p:pic>
    </p:spTree>
    <p:extLst>
      <p:ext uri="{BB962C8B-B14F-4D97-AF65-F5344CB8AC3E}">
        <p14:creationId xmlns:p14="http://schemas.microsoft.com/office/powerpoint/2010/main" val="231289525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17568</TotalTime>
  <Words>3375</Words>
  <Application>Microsoft Macintosh PowerPoint</Application>
  <PresentationFormat>Widescreen</PresentationFormat>
  <Paragraphs>295</Paragraphs>
  <Slides>23</Slides>
  <Notes>23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Agency FB</vt:lpstr>
      <vt:lpstr>Book Antiqua</vt:lpstr>
      <vt:lpstr>Calibri</vt:lpstr>
      <vt:lpstr>Calibri Light</vt:lpstr>
      <vt:lpstr>Mangal</vt:lpstr>
      <vt:lpstr>Microsoft Sans Serif</vt:lpstr>
      <vt:lpstr>Times New Roman</vt:lpstr>
      <vt:lpstr>Arial</vt:lpstr>
      <vt:lpstr>Office Theme</vt:lpstr>
      <vt:lpstr>Big Data, Downscaling, and Interdisciplinary Approaches to Understanding Extreme Events</vt:lpstr>
      <vt:lpstr>Grand Challenges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Solutions and Applications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CONTRIBUTORS: SDS Lab (and risQ) Members</vt:lpstr>
      <vt:lpstr>Big Data, Downscaling, and Interdisciplinary Approaches to Understanding Extreme Events</vt:lpstr>
    </vt:vector>
  </TitlesOfParts>
  <Company/>
  <LinksUpToDate>false</LinksUpToDate>
  <SharedDoc>false</SharedDoc>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Mary Warner</cp:lastModifiedBy>
  <cp:revision>638</cp:revision>
  <cp:lastPrinted>2017-10-26T01:53:06Z</cp:lastPrinted>
  <dcterms:created xsi:type="dcterms:W3CDTF">2016-08-29T21:19:28Z</dcterms:created>
  <dcterms:modified xsi:type="dcterms:W3CDTF">2017-10-30T14:20:04Z</dcterms:modified>
</cp:coreProperties>
</file>