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426" r:id="rId3"/>
    <p:sldId id="470" r:id="rId4"/>
    <p:sldId id="471" r:id="rId5"/>
    <p:sldId id="526" r:id="rId6"/>
    <p:sldId id="476" r:id="rId7"/>
    <p:sldId id="477" r:id="rId8"/>
    <p:sldId id="528" r:id="rId9"/>
    <p:sldId id="527" r:id="rId10"/>
    <p:sldId id="482" r:id="rId11"/>
    <p:sldId id="483" r:id="rId12"/>
    <p:sldId id="481" r:id="rId13"/>
    <p:sldId id="484" r:id="rId14"/>
    <p:sldId id="485" r:id="rId15"/>
    <p:sldId id="486" r:id="rId16"/>
    <p:sldId id="531" r:id="rId17"/>
    <p:sldId id="532" r:id="rId18"/>
    <p:sldId id="533" r:id="rId19"/>
    <p:sldId id="534" r:id="rId20"/>
    <p:sldId id="535" r:id="rId21"/>
    <p:sldId id="536" r:id="rId22"/>
    <p:sldId id="537" r:id="rId23"/>
    <p:sldId id="538" r:id="rId24"/>
    <p:sldId id="539" r:id="rId25"/>
    <p:sldId id="540" r:id="rId26"/>
    <p:sldId id="541" r:id="rId27"/>
    <p:sldId id="542" r:id="rId28"/>
    <p:sldId id="571" r:id="rId29"/>
    <p:sldId id="572" r:id="rId30"/>
    <p:sldId id="490" r:id="rId31"/>
    <p:sldId id="529" r:id="rId32"/>
    <p:sldId id="503" r:id="rId33"/>
    <p:sldId id="530" r:id="rId34"/>
    <p:sldId id="506" r:id="rId35"/>
    <p:sldId id="570" r:id="rId36"/>
    <p:sldId id="509" r:id="rId37"/>
    <p:sldId id="510" r:id="rId38"/>
    <p:sldId id="569" r:id="rId39"/>
    <p:sldId id="549" r:id="rId40"/>
    <p:sldId id="551" r:id="rId41"/>
    <p:sldId id="552" r:id="rId42"/>
    <p:sldId id="553" r:id="rId43"/>
    <p:sldId id="567" r:id="rId44"/>
    <p:sldId id="568" r:id="rId45"/>
    <p:sldId id="556" r:id="rId46"/>
    <p:sldId id="557" r:id="rId47"/>
    <p:sldId id="558" r:id="rId48"/>
    <p:sldId id="559" r:id="rId49"/>
    <p:sldId id="560" r:id="rId50"/>
    <p:sldId id="561" r:id="rId51"/>
    <p:sldId id="562" r:id="rId52"/>
    <p:sldId id="563" r:id="rId53"/>
    <p:sldId id="564" r:id="rId54"/>
    <p:sldId id="565" r:id="rId55"/>
    <p:sldId id="566" r:id="rId56"/>
    <p:sldId id="511" r:id="rId57"/>
    <p:sldId id="543" r:id="rId58"/>
    <p:sldId id="544" r:id="rId59"/>
    <p:sldId id="545" r:id="rId60"/>
    <p:sldId id="546" r:id="rId61"/>
    <p:sldId id="547" r:id="rId62"/>
    <p:sldId id="523" r:id="rId63"/>
    <p:sldId id="525" r:id="rId6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DEDEDE"/>
    <a:srgbClr val="DBDBDB"/>
    <a:srgbClr val="D9D9D9"/>
    <a:srgbClr val="E0E0E0"/>
    <a:srgbClr val="D3D3D3"/>
    <a:srgbClr val="CDCDCD"/>
    <a:srgbClr val="385D8A"/>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368" autoAdjust="0"/>
  </p:normalViewPr>
  <p:slideViewPr>
    <p:cSldViewPr>
      <p:cViewPr varScale="1">
        <p:scale>
          <a:sx n="50" d="100"/>
          <a:sy n="50" d="100"/>
        </p:scale>
        <p:origin x="1742" y="2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46" d="100"/>
          <a:sy n="46" d="100"/>
        </p:scale>
        <p:origin x="-1637"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8E47C74-D93A-40B7-AB92-7B3CC22746D7}" type="datetimeFigureOut">
              <a:rPr lang="en-US" smtClean="0"/>
              <a:t>12/2/16</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7A6417D0-EE5D-48A4-A7FB-7646DEE55C01}" type="slidenum">
              <a:rPr lang="en-US" smtClean="0"/>
              <a:t>‹#›</a:t>
            </a:fld>
            <a:endParaRPr lang="en-US"/>
          </a:p>
        </p:txBody>
      </p:sp>
    </p:spTree>
    <p:extLst>
      <p:ext uri="{BB962C8B-B14F-4D97-AF65-F5344CB8AC3E}">
        <p14:creationId xmlns:p14="http://schemas.microsoft.com/office/powerpoint/2010/main" val="949514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9039" tIns="49520" rIns="99039" bIns="49520" rtlCol="0"/>
          <a:lstStyle>
            <a:lvl1pPr algn="l">
              <a:defRPr sz="1300"/>
            </a:lvl1pPr>
          </a:lstStyle>
          <a:p>
            <a:endParaRPr lang="en-US"/>
          </a:p>
        </p:txBody>
      </p:sp>
      <p:sp>
        <p:nvSpPr>
          <p:cNvPr id="3" name="Date Placeholder 2"/>
          <p:cNvSpPr>
            <a:spLocks noGrp="1"/>
          </p:cNvSpPr>
          <p:nvPr>
            <p:ph type="dt" idx="1"/>
          </p:nvPr>
        </p:nvSpPr>
        <p:spPr>
          <a:xfrm>
            <a:off x="4021294" y="0"/>
            <a:ext cx="3076364" cy="511730"/>
          </a:xfrm>
          <a:prstGeom prst="rect">
            <a:avLst/>
          </a:prstGeom>
        </p:spPr>
        <p:txBody>
          <a:bodyPr vert="horz" lIns="99039" tIns="49520" rIns="99039" bIns="49520" rtlCol="0"/>
          <a:lstStyle>
            <a:lvl1pPr algn="r">
              <a:defRPr sz="1300"/>
            </a:lvl1pPr>
          </a:lstStyle>
          <a:p>
            <a:fld id="{EE5BE212-9EA4-4675-B11D-BF6736CF4A44}" type="datetimeFigureOut">
              <a:rPr lang="en-US" smtClean="0"/>
              <a:t>12/2/16</a:t>
            </a:fld>
            <a:endParaRPr lang="en-US"/>
          </a:p>
        </p:txBody>
      </p:sp>
      <p:sp>
        <p:nvSpPr>
          <p:cNvPr id="4" name="Slide Image Placehold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9039" tIns="49520" rIns="99039" bIns="49520" rtlCol="0" anchor="ctr"/>
          <a:lstStyle/>
          <a:p>
            <a:endParaRPr lang="en-US"/>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039" tIns="49520" rIns="99039" bIns="495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4" cy="511730"/>
          </a:xfrm>
          <a:prstGeom prst="rect">
            <a:avLst/>
          </a:prstGeom>
        </p:spPr>
        <p:txBody>
          <a:bodyPr vert="horz" lIns="99039" tIns="49520" rIns="99039" bIns="49520"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4" cy="511730"/>
          </a:xfrm>
          <a:prstGeom prst="rect">
            <a:avLst/>
          </a:prstGeom>
        </p:spPr>
        <p:txBody>
          <a:bodyPr vert="horz" lIns="99039" tIns="49520" rIns="99039" bIns="49520" rtlCol="0" anchor="b"/>
          <a:lstStyle>
            <a:lvl1pPr algn="r">
              <a:defRPr sz="1300"/>
            </a:lvl1pPr>
          </a:lstStyle>
          <a:p>
            <a:fld id="{F5A49932-F178-4710-AB1E-F2A3C449BD84}" type="slidenum">
              <a:rPr lang="en-US" smtClean="0"/>
              <a:t>‹#›</a:t>
            </a:fld>
            <a:endParaRPr lang="en-US"/>
          </a:p>
        </p:txBody>
      </p:sp>
    </p:spTree>
    <p:extLst>
      <p:ext uri="{BB962C8B-B14F-4D97-AF65-F5344CB8AC3E}">
        <p14:creationId xmlns:p14="http://schemas.microsoft.com/office/powerpoint/2010/main" val="5606486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9932-F178-4710-AB1E-F2A3C449BD84}" type="slidenum">
              <a:rPr lang="en-US" smtClean="0"/>
              <a:t>1</a:t>
            </a:fld>
            <a:endParaRPr lang="en-US"/>
          </a:p>
        </p:txBody>
      </p:sp>
    </p:spTree>
    <p:extLst>
      <p:ext uri="{BB962C8B-B14F-4D97-AF65-F5344CB8AC3E}">
        <p14:creationId xmlns:p14="http://schemas.microsoft.com/office/powerpoint/2010/main" val="326988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the construction</a:t>
            </a:r>
            <a:r>
              <a:rPr lang="en-US" baseline="0" dirty="0"/>
              <a:t> we fix a process p with input 0</a:t>
            </a:r>
          </a:p>
        </p:txBody>
      </p:sp>
      <p:sp>
        <p:nvSpPr>
          <p:cNvPr id="4" name="Slide Number Placeholder 3"/>
          <p:cNvSpPr>
            <a:spLocks noGrp="1"/>
          </p:cNvSpPr>
          <p:nvPr>
            <p:ph type="sldNum" sz="quarter" idx="10"/>
          </p:nvPr>
        </p:nvSpPr>
        <p:spPr/>
        <p:txBody>
          <a:bodyPr/>
          <a:lstStyle/>
          <a:p>
            <a:fld id="{F5A49932-F178-4710-AB1E-F2A3C449BD84}" type="slidenum">
              <a:rPr lang="en-US" smtClean="0"/>
              <a:t>10</a:t>
            </a:fld>
            <a:endParaRPr lang="en-US"/>
          </a:p>
        </p:txBody>
      </p:sp>
    </p:spTree>
    <p:extLst>
      <p:ext uri="{BB962C8B-B14F-4D97-AF65-F5344CB8AC3E}">
        <p14:creationId xmlns:p14="http://schemas.microsoft.com/office/powerpoint/2010/main" val="307299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solo run will return 0.</a:t>
            </a:r>
          </a:p>
        </p:txBody>
      </p:sp>
      <p:sp>
        <p:nvSpPr>
          <p:cNvPr id="4" name="Slide Number Placeholder 3"/>
          <p:cNvSpPr>
            <a:spLocks noGrp="1"/>
          </p:cNvSpPr>
          <p:nvPr>
            <p:ph type="sldNum" sz="quarter" idx="10"/>
          </p:nvPr>
        </p:nvSpPr>
        <p:spPr/>
        <p:txBody>
          <a:bodyPr/>
          <a:lstStyle/>
          <a:p>
            <a:fld id="{F5A49932-F178-4710-AB1E-F2A3C449BD84}" type="slidenum">
              <a:rPr lang="en-US" smtClean="0"/>
              <a:t>11</a:t>
            </a:fld>
            <a:endParaRPr lang="en-US"/>
          </a:p>
        </p:txBody>
      </p:sp>
    </p:spTree>
    <p:extLst>
      <p:ext uri="{BB962C8B-B14F-4D97-AF65-F5344CB8AC3E}">
        <p14:creationId xmlns:p14="http://schemas.microsoft.com/office/powerpoint/2010/main" val="369474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q be a process with input 1.</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12</a:t>
            </a:fld>
            <a:endParaRPr lang="en-US"/>
          </a:p>
        </p:txBody>
      </p:sp>
    </p:spTree>
    <p:extLst>
      <p:ext uri="{BB962C8B-B14F-4D97-AF65-F5344CB8AC3E}">
        <p14:creationId xmlns:p14="http://schemas.microsoft.com/office/powerpoint/2010/main" val="127640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Then </a:t>
                </a:r>
                <a:r>
                  <a:rPr lang="en-US" baseline="0" dirty="0"/>
                  <a:t>a solo run </a:t>
                </a:r>
                <a14:m>
                  <m:oMath xmlns:m="http://schemas.openxmlformats.org/officeDocument/2006/math">
                    <m:r>
                      <a:rPr lang="en-US" b="0" i="1" baseline="0" smtClean="0">
                        <a:latin typeface="Cambria Math" panose="02040503050406030204" pitchFamily="18" charset="0"/>
                      </a:rPr>
                      <m:t>𝛼</m:t>
                    </m:r>
                  </m:oMath>
                </a14:m>
                <a:r>
                  <a:rPr lang="en-US" dirty="0"/>
                  <a:t> by q will return 1</a:t>
                </a:r>
              </a:p>
            </p:txBody>
          </p:sp>
        </mc:Choice>
        <mc:Fallback xmlns="">
          <p:sp>
            <p:nvSpPr>
              <p:cNvPr id="3" name="Notes Placeholder 2"/>
              <p:cNvSpPr>
                <a:spLocks noGrp="1"/>
              </p:cNvSpPr>
              <p:nvPr>
                <p:ph type="body" idx="1"/>
              </p:nvPr>
            </p:nvSpPr>
            <p:spPr/>
            <p:txBody>
              <a:bodyPr/>
              <a:lstStyle/>
              <a:p>
                <a:r>
                  <a:rPr lang="en-US" dirty="0"/>
                  <a:t>q is a process with input 1,</a:t>
                </a:r>
                <a:r>
                  <a:rPr lang="en-US" baseline="0" dirty="0"/>
                  <a:t> thus a solo run </a:t>
                </a:r>
                <a:r>
                  <a:rPr lang="en-US" b="0" i="0" baseline="0">
                    <a:latin typeface="Cambria Math" panose="02040503050406030204" pitchFamily="18" charset="0"/>
                  </a:rPr>
                  <a:t>𝛼</a:t>
                </a:r>
                <a:r>
                  <a:rPr lang="en-US" dirty="0"/>
                  <a:t> by q will return 1</a:t>
                </a:r>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13</a:t>
            </a:fld>
            <a:endParaRPr lang="en-US"/>
          </a:p>
        </p:txBody>
      </p:sp>
    </p:spTree>
    <p:extLst>
      <p:ext uri="{BB962C8B-B14F-4D97-AF65-F5344CB8AC3E}">
        <p14:creationId xmlns:p14="http://schemas.microsoft.com/office/powerpoint/2010/main" val="428192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By the agreement property, a solo run of p after</a:t>
                </a:r>
                <a:r>
                  <a:rPr lang="en-US" baseline="0" dirty="0"/>
                  <a:t> </a:t>
                </a:r>
                <a14:m>
                  <m:oMath xmlns:m="http://schemas.openxmlformats.org/officeDocument/2006/math">
                    <m:r>
                      <a:rPr lang="en-US" b="0" i="1" baseline="0" smtClean="0">
                        <a:latin typeface="Cambria Math" panose="02040503050406030204" pitchFamily="18" charset="0"/>
                      </a:rPr>
                      <m:t>𝛼</m:t>
                    </m:r>
                  </m:oMath>
                </a14:m>
                <a:r>
                  <a:rPr lang="en-US" dirty="0"/>
                  <a:t> will return 1</a:t>
                </a:r>
                <a:r>
                  <a:rPr lang="en-US" baseline="0" dirty="0"/>
                  <a:t> as well</a:t>
                </a:r>
                <a:endParaRPr lang="he-IL" dirty="0"/>
              </a:p>
            </p:txBody>
          </p:sp>
        </mc:Choice>
        <mc:Fallback xmlns="">
          <p:sp>
            <p:nvSpPr>
              <p:cNvPr id="3" name="Notes Placeholder 2"/>
              <p:cNvSpPr>
                <a:spLocks noGrp="1"/>
              </p:cNvSpPr>
              <p:nvPr>
                <p:ph type="body" idx="1"/>
              </p:nvPr>
            </p:nvSpPr>
            <p:spPr/>
            <p:txBody>
              <a:bodyPr/>
              <a:lstStyle/>
              <a:p>
                <a:r>
                  <a:rPr lang="en-US" dirty="0" smtClean="0"/>
                  <a:t>By the agreement property, a solo run of p starting at </a:t>
                </a:r>
                <a:r>
                  <a:rPr lang="en-US" b="0" i="0" smtClean="0">
                    <a:latin typeface="Cambria Math" panose="02040503050406030204" pitchFamily="18" charset="0"/>
                  </a:rPr>
                  <a:t>𝐶_1</a:t>
                </a:r>
                <a:r>
                  <a:rPr lang="en-US" dirty="0" smtClean="0"/>
                  <a:t> will return 1.</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14</a:t>
            </a:fld>
            <a:endParaRPr lang="en-US"/>
          </a:p>
        </p:txBody>
      </p:sp>
    </p:spTree>
    <p:extLst>
      <p:ext uri="{BB962C8B-B14F-4D97-AF65-F5344CB8AC3E}">
        <p14:creationId xmlns:p14="http://schemas.microsoft.com/office/powerpoint/2010/main" val="31571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Therefore </a:t>
                </a:r>
                <a14:m>
                  <m:oMath xmlns:m="http://schemas.openxmlformats.org/officeDocument/2006/math">
                    <m:r>
                      <a:rPr lang="en-US" b="0" i="1" smtClean="0">
                        <a:latin typeface="Cambria Math" panose="02040503050406030204" pitchFamily="18" charset="0"/>
                      </a:rPr>
                      <m:t>𝑞</m:t>
                    </m:r>
                  </m:oMath>
                </a14:m>
                <a:r>
                  <a:rPr lang="en-US" dirty="0"/>
                  <a:t> must write</a:t>
                </a:r>
                <a:r>
                  <a:rPr lang="en-US" baseline="0" dirty="0"/>
                  <a:t> in </a:t>
                </a:r>
                <a14:m>
                  <m:oMath xmlns:m="http://schemas.openxmlformats.org/officeDocument/2006/math">
                    <m:r>
                      <a:rPr lang="en-US" b="0" i="1" baseline="0" smtClean="0">
                        <a:latin typeface="Cambria Math" panose="02040503050406030204" pitchFamily="18" charset="0"/>
                      </a:rPr>
                      <m:t>𝛼</m:t>
                    </m:r>
                  </m:oMath>
                </a14:m>
                <a:r>
                  <a:rPr lang="en-US" dirty="0"/>
                  <a:t> to a variable read by p</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15</a:t>
            </a:fld>
            <a:endParaRPr lang="en-US"/>
          </a:p>
        </p:txBody>
      </p:sp>
    </p:spTree>
    <p:extLst>
      <p:ext uri="{BB962C8B-B14F-4D97-AF65-F5344CB8AC3E}">
        <p14:creationId xmlns:p14="http://schemas.microsoft.com/office/powerpoint/2010/main" val="129634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Let e be the first such write.</a:t>
                </a:r>
              </a:p>
              <a:p>
                <a:r>
                  <a:rPr lang="en-US" dirty="0"/>
                  <a:t>Then</a:t>
                </a:r>
                <a:r>
                  <a:rPr lang="en-US" baseline="0" dirty="0"/>
                  <a:t> e writes to a variable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𝑅</m:t>
                        </m:r>
                      </m:e>
                      <m:sub>
                        <m:r>
                          <a:rPr lang="en-US" b="0" i="1" baseline="0" smtClean="0">
                            <a:latin typeface="Cambria Math" panose="02040503050406030204" pitchFamily="18" charset="0"/>
                          </a:rPr>
                          <m:t>1</m:t>
                        </m:r>
                      </m:sub>
                    </m:sSub>
                  </m:oMath>
                </a14:m>
                <a:r>
                  <a:rPr lang="en-US" dirty="0"/>
                  <a:t> read by p in its solo run.</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16</a:t>
            </a:fld>
            <a:endParaRPr lang="en-US"/>
          </a:p>
        </p:txBody>
      </p:sp>
    </p:spTree>
    <p:extLst>
      <p:ext uri="{BB962C8B-B14F-4D97-AF65-F5344CB8AC3E}">
        <p14:creationId xmlns:p14="http://schemas.microsoft.com/office/powerpoint/2010/main" val="55413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define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oMath>
                </a14:m>
                <a:r>
                  <a:rPr lang="en-US" dirty="0"/>
                  <a:t> to be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a:t>, the prefix of </a:t>
                </a:r>
                <a14:m>
                  <m:oMath xmlns:m="http://schemas.openxmlformats.org/officeDocument/2006/math">
                    <m:r>
                      <a:rPr lang="en-US" b="0" i="1" smtClean="0">
                        <a:latin typeface="Cambria Math" panose="02040503050406030204" pitchFamily="18" charset="0"/>
                      </a:rPr>
                      <m:t>𝛼</m:t>
                    </m:r>
                  </m:oMath>
                </a14:m>
                <a:r>
                  <a:rPr lang="en-US" dirty="0"/>
                  <a:t> until the write </a:t>
                </a:r>
                <a14:m>
                  <m:oMath xmlns:m="http://schemas.openxmlformats.org/officeDocument/2006/math">
                    <m:r>
                      <a:rPr lang="en-US" b="0" i="1" smtClean="0">
                        <a:latin typeface="Cambria Math" panose="02040503050406030204" pitchFamily="18" charset="0"/>
                      </a:rPr>
                      <m:t>𝑒</m:t>
                    </m:r>
                  </m:oMath>
                </a14:m>
                <a:r>
                  <a:rPr lang="en-US" dirty="0"/>
                  <a:t>, and</a:t>
                </a:r>
                <a:r>
                  <a:rPr lang="en-US" baseline="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oMath>
                </a14:m>
                <a:r>
                  <a:rPr lang="en-US" dirty="0"/>
                  <a:t> to be </a:t>
                </a:r>
                <a14:m>
                  <m:oMath xmlns:m="http://schemas.openxmlformats.org/officeDocument/2006/math">
                    <m:r>
                      <a:rPr lang="en-US" b="0" i="1" smtClean="0">
                        <a:latin typeface="Cambria Math" panose="02040503050406030204" pitchFamily="18" charset="0"/>
                      </a:rPr>
                      <m:t>𝑒</m:t>
                    </m:r>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oMath>
                </a14:m>
                <a:r>
                  <a:rPr lang="en-US" dirty="0"/>
                  <a:t> is</a:t>
                </a:r>
                <a:r>
                  <a:rPr lang="en-US" baseline="0" dirty="0"/>
                  <a:t> a block write of size 1.</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17</a:t>
            </a:fld>
            <a:endParaRPr lang="en-US"/>
          </a:p>
        </p:txBody>
      </p:sp>
    </p:spTree>
    <p:extLst>
      <p:ext uri="{BB962C8B-B14F-4D97-AF65-F5344CB8AC3E}">
        <p14:creationId xmlns:p14="http://schemas.microsoft.com/office/powerpoint/2010/main" val="254704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The function S denote the solo </a:t>
                </a:r>
                <a:r>
                  <a:rPr lang="en-US" baseline="0" dirty="0" err="1"/>
                  <a:t>valency</a:t>
                </a:r>
                <a:r>
                  <a:rPr lang="en-US" baseline="0" dirty="0"/>
                  <a:t> of a process after an execution, that is the value returned by this process if it is to perform a solo run starting from that execution.</a:t>
                </a:r>
              </a:p>
              <a:p>
                <a:r>
                  <a:rPr lang="en-US" baseline="0" dirty="0"/>
                  <a:t>For example, a solo run of </a:t>
                </a:r>
                <a14:m>
                  <m:oMath xmlns:m="http://schemas.openxmlformats.org/officeDocument/2006/math">
                    <m:r>
                      <a:rPr lang="en-US" b="0" i="1" baseline="0" smtClean="0">
                        <a:latin typeface="Cambria Math" panose="02040503050406030204" pitchFamily="18" charset="0"/>
                      </a:rPr>
                      <m:t>𝑞</m:t>
                    </m:r>
                  </m:oMath>
                </a14:m>
                <a:r>
                  <a:rPr lang="en-US" baseline="0" dirty="0"/>
                  <a:t> starting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𝑒</m:t>
                    </m:r>
                  </m:oMath>
                </a14:m>
                <a:r>
                  <a:rPr lang="en-US" baseline="0" dirty="0"/>
                  <a:t> will return 1, </a:t>
                </a:r>
                <a:r>
                  <a:rPr lang="en-US" dirty="0"/>
                  <a:t>as this is the</a:t>
                </a:r>
                <a:r>
                  <a:rPr lang="en-US" baseline="0" dirty="0"/>
                  <a:t> execution </a:t>
                </a:r>
                <a14:m>
                  <m:oMath xmlns:m="http://schemas.openxmlformats.org/officeDocument/2006/math">
                    <m:r>
                      <a:rPr lang="en-US" b="0" i="1" baseline="0" smtClean="0">
                        <a:latin typeface="Cambria Math" panose="02040503050406030204" pitchFamily="18" charset="0"/>
                      </a:rPr>
                      <m:t>𝛼</m:t>
                    </m:r>
                  </m:oMath>
                </a14:m>
                <a:r>
                  <a:rPr lang="en-US" dirty="0"/>
                  <a:t>, while a clone</a:t>
                </a:r>
                <a:r>
                  <a:rPr lang="en-US" baseline="0" dirty="0"/>
                  <a:t> of </a:t>
                </a:r>
                <a14:m>
                  <m:oMath xmlns:m="http://schemas.openxmlformats.org/officeDocument/2006/math">
                    <m:r>
                      <a:rPr lang="en-US" b="0" i="1" baseline="0" smtClean="0">
                        <a:latin typeface="Cambria Math" panose="02040503050406030204" pitchFamily="18" charset="0"/>
                      </a:rPr>
                      <m:t>𝑝</m:t>
                    </m:r>
                  </m:oMath>
                </a14:m>
                <a:r>
                  <a:rPr lang="en-US" dirty="0"/>
                  <a:t> running</a:t>
                </a:r>
                <a:r>
                  <a:rPr lang="en-US" baseline="0" dirty="0"/>
                  <a:t> from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1</m:t>
                        </m:r>
                      </m:sub>
                    </m:sSub>
                  </m:oMath>
                </a14:m>
                <a:r>
                  <a:rPr lang="en-US" dirty="0"/>
                  <a:t> will return 0, since </a:t>
                </a:r>
                <a14:m>
                  <m:oMath xmlns:m="http://schemas.openxmlformats.org/officeDocument/2006/math">
                    <m:r>
                      <a:rPr lang="en-US" b="0" i="1" smtClean="0">
                        <a:latin typeface="Cambria Math" panose="02040503050406030204" pitchFamily="18" charset="0"/>
                      </a:rPr>
                      <m:t>𝑒</m:t>
                    </m:r>
                  </m:oMath>
                </a14:m>
                <a:r>
                  <a:rPr lang="en-US" dirty="0"/>
                  <a:t> is the</a:t>
                </a:r>
                <a:r>
                  <a:rPr lang="en-US" baseline="0" dirty="0"/>
                  <a:t> first write to a variable read by p. </a:t>
                </a:r>
                <a:r>
                  <a:rPr lang="en-US" b="0" baseline="0" dirty="0"/>
                  <a:t>This also shows that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1</m:t>
                        </m:r>
                      </m:sub>
                    </m:sSub>
                  </m:oMath>
                </a14:m>
                <a:r>
                  <a:rPr lang="en-US" dirty="0"/>
                  <a:t> is bivalent.</a:t>
                </a:r>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18</a:t>
            </a:fld>
            <a:endParaRPr lang="en-US"/>
          </a:p>
        </p:txBody>
      </p:sp>
    </p:spTree>
    <p:extLst>
      <p:ext uri="{BB962C8B-B14F-4D97-AF65-F5344CB8AC3E}">
        <p14:creationId xmlns:p14="http://schemas.microsoft.com/office/powerpoint/2010/main" val="62455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For the second step, we want to “force” a write to another variable</a:t>
                </a:r>
                <a:r>
                  <a:rPr lang="en-US" baseline="0" dirty="0"/>
                  <a:t> read by p</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19</a:t>
            </a:fld>
            <a:endParaRPr lang="en-US"/>
          </a:p>
        </p:txBody>
      </p:sp>
    </p:spTree>
    <p:extLst>
      <p:ext uri="{BB962C8B-B14F-4D97-AF65-F5344CB8AC3E}">
        <p14:creationId xmlns:p14="http://schemas.microsoft.com/office/powerpoint/2010/main" val="305572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latin typeface="Arial" charset="0"/>
                <a:cs typeface="Arial" charset="0"/>
              </a:rPr>
              <a:t>Consensus is one of the most fundamental problems in distributed computing.</a:t>
            </a:r>
          </a:p>
          <a:p>
            <a:r>
              <a:rPr lang="en-US" altLang="en-US" baseline="0" dirty="0">
                <a:latin typeface="Arial" charset="0"/>
                <a:cs typeface="Arial" charset="0"/>
              </a:rPr>
              <a:t>We will focus on obstruction free binary consensus:</a:t>
            </a:r>
          </a:p>
          <a:p>
            <a:r>
              <a:rPr lang="en-US" altLang="en-US" baseline="0" dirty="0">
                <a:latin typeface="Arial" charset="0"/>
                <a:cs typeface="Arial" charset="0"/>
              </a:rPr>
              <a:t>Every process starts with input 0 or 1. All deciding processes must agree on the same value, which must be a input of one of the processes. In addition, the obstruction-free property requires that a process running solo (without any other process interfering it) starting from any configuration will finish its run.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Let v be the return value of p in</a:t>
                </a:r>
                <a:r>
                  <a:rPr lang="en-US" baseline="0" dirty="0"/>
                  <a:t> a solo run after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𝑒</m:t>
                    </m:r>
                  </m:oMath>
                </a14:m>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20</a:t>
            </a:fld>
            <a:endParaRPr lang="en-US"/>
          </a:p>
        </p:txBody>
      </p:sp>
    </p:spTree>
    <p:extLst>
      <p:ext uri="{BB962C8B-B14F-4D97-AF65-F5344CB8AC3E}">
        <p14:creationId xmlns:p14="http://schemas.microsoft.com/office/powerpoint/2010/main" val="34990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Then we select the process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oMath>
                </a14:m>
                <a:r>
                  <a:rPr lang="en-US" dirty="0"/>
                  <a:t> with the other return value, and the run</a:t>
                </a:r>
                <a:r>
                  <a:rPr lang="en-US" baseline="0" dirty="0"/>
                  <a:t> </a:t>
                </a:r>
                <a14:m>
                  <m:oMath xmlns:m="http://schemas.openxmlformats.org/officeDocument/2006/math">
                    <m:r>
                      <a:rPr lang="en-US" b="0" i="1" baseline="0" smtClean="0">
                        <a:latin typeface="Cambria Math" panose="02040503050406030204" pitchFamily="18" charset="0"/>
                      </a:rPr>
                      <m:t>𝛽</m:t>
                    </m:r>
                  </m:oMath>
                </a14:m>
                <a:r>
                  <a:rPr lang="en-US" dirty="0"/>
                  <a:t> in which it returns</a:t>
                </a:r>
                <a:r>
                  <a:rPr lang="en-US" baseline="0" dirty="0"/>
                  <a:t> </a:t>
                </a:r>
                <a14:m>
                  <m:oMath xmlns:m="http://schemas.openxmlformats.org/officeDocument/2006/math">
                    <m:acc>
                      <m:accPr>
                        <m:chr m:val="̅"/>
                        <m:ctrlPr>
                          <a:rPr lang="en-US" b="0" i="1" baseline="0" smtClean="0">
                            <a:latin typeface="Cambria Math" panose="02040503050406030204" pitchFamily="18" charset="0"/>
                          </a:rPr>
                        </m:ctrlPr>
                      </m:accPr>
                      <m:e>
                        <m:r>
                          <a:rPr lang="en-US" b="0" i="1" baseline="0" smtClean="0">
                            <a:latin typeface="Cambria Math" panose="02040503050406030204" pitchFamily="18" charset="0"/>
                          </a:rPr>
                          <m:t>𝑣</m:t>
                        </m:r>
                      </m:e>
                    </m:acc>
                  </m:oMath>
                </a14:m>
                <a:r>
                  <a:rPr lang="en-US" dirty="0"/>
                  <a:t>.</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21</a:t>
            </a:fld>
            <a:endParaRPr lang="en-US"/>
          </a:p>
        </p:txBody>
      </p:sp>
    </p:spTree>
    <p:extLst>
      <p:ext uri="{BB962C8B-B14F-4D97-AF65-F5344CB8AC3E}">
        <p14:creationId xmlns:p14="http://schemas.microsoft.com/office/powerpoint/2010/main" val="296900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By the agreement property, p solo run</a:t>
                </a:r>
                <a:r>
                  <a:rPr lang="en-US" baseline="0" dirty="0"/>
                  <a:t> after </a:t>
                </a:r>
                <a14:m>
                  <m:oMath xmlns:m="http://schemas.openxmlformats.org/officeDocument/2006/math">
                    <m:r>
                      <a:rPr lang="en-US" b="0" i="1" baseline="0" smtClean="0">
                        <a:latin typeface="Cambria Math" panose="02040503050406030204" pitchFamily="18" charset="0"/>
                      </a:rPr>
                      <m:t>𝛽</m:t>
                    </m:r>
                  </m:oMath>
                </a14:m>
                <a:r>
                  <a:rPr lang="en-US" dirty="0"/>
                  <a:t> will also return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oMath>
                </a14:m>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22</a:t>
            </a:fld>
            <a:endParaRPr lang="en-US"/>
          </a:p>
        </p:txBody>
      </p:sp>
    </p:spTree>
    <p:extLst>
      <p:ext uri="{BB962C8B-B14F-4D97-AF65-F5344CB8AC3E}">
        <p14:creationId xmlns:p14="http://schemas.microsoft.com/office/powerpoint/2010/main" val="1369319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Therefore p must read in its run a variable written in </a:t>
                </a:r>
                <a14:m>
                  <m:oMath xmlns:m="http://schemas.openxmlformats.org/officeDocument/2006/math">
                    <m:r>
                      <a:rPr lang="en-US" b="0" i="1" smtClean="0">
                        <a:latin typeface="Cambria Math" panose="02040503050406030204" pitchFamily="18" charset="0"/>
                      </a:rPr>
                      <m:t>𝛽</m:t>
                    </m:r>
                  </m:oMath>
                </a14:m>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23</a:t>
            </a:fld>
            <a:endParaRPr lang="en-US"/>
          </a:p>
        </p:txBody>
      </p:sp>
    </p:spTree>
    <p:extLst>
      <p:ext uri="{BB962C8B-B14F-4D97-AF65-F5344CB8AC3E}">
        <p14:creationId xmlns:p14="http://schemas.microsoft.com/office/powerpoint/2010/main" val="1501726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would</a:t>
                </a:r>
                <a:r>
                  <a:rPr lang="en-US" baseline="0" dirty="0"/>
                  <a:t> now like to claim that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a:rPr>
                          <m:t>𝑞</m:t>
                        </m:r>
                      </m:e>
                      <m:sub>
                        <m:r>
                          <a:rPr lang="en-US" sz="1200" i="1">
                            <a:latin typeface="Cambria Math"/>
                          </a:rPr>
                          <m:t>1</m:t>
                        </m:r>
                        <m:r>
                          <a:rPr lang="en-US" sz="1200" b="0" i="1" smtClean="0">
                            <a:latin typeface="Cambria Math"/>
                          </a:rPr>
                          <m:t> </m:t>
                        </m:r>
                      </m:sub>
                    </m:sSub>
                  </m:oMath>
                </a14:m>
                <a:r>
                  <a:rPr lang="en-US" baseline="0" dirty="0"/>
                  <a:t> must write to a variable other than R1, but what if </a:t>
                </a:r>
                <a:r>
                  <a:rPr lang="el-GR" sz="1200" dirty="0"/>
                  <a:t>β</a:t>
                </a:r>
                <a:r>
                  <a:rPr lang="en-US" sz="1200" dirty="0"/>
                  <a:t> starts with event e?</a:t>
                </a:r>
              </a:p>
              <a:p>
                <a:r>
                  <a:rPr lang="en-US" sz="1200" dirty="0"/>
                  <a:t>In this case,</a:t>
                </a:r>
                <a:r>
                  <a:rPr lang="en-US" sz="1200" baseline="0" dirty="0"/>
                  <a:t> further writes to R1 in </a:t>
                </a:r>
                <a:r>
                  <a:rPr lang="el-GR" sz="1200" dirty="0"/>
                  <a:t>β</a:t>
                </a:r>
                <a:r>
                  <a:rPr lang="en-US" sz="1200" dirty="0"/>
                  <a:t> may convey information to p</a:t>
                </a:r>
                <a:r>
                  <a:rPr lang="en-US" sz="1200" baseline="0" dirty="0"/>
                  <a:t> </a:t>
                </a:r>
                <a:r>
                  <a:rPr lang="en-US" sz="1200" u="sng" baseline="0" dirty="0"/>
                  <a:t>so p may know it no longer has to return v by reading only R1.</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24</a:t>
            </a:fld>
            <a:endParaRPr lang="en-US"/>
          </a:p>
        </p:txBody>
      </p:sp>
    </p:spTree>
    <p:extLst>
      <p:ext uri="{BB962C8B-B14F-4D97-AF65-F5344CB8AC3E}">
        <p14:creationId xmlns:p14="http://schemas.microsoft.com/office/powerpoint/2010/main" val="2253234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t>In this case,</a:t>
                </a:r>
                <a:r>
                  <a:rPr lang="en-US" sz="1200" baseline="0" dirty="0"/>
                  <a:t> we can use a clone of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a:rPr>
                          <m:t>𝑞</m:t>
                        </m:r>
                      </m:e>
                      <m:sub>
                        <m:r>
                          <a:rPr lang="en-US" sz="1200" i="1">
                            <a:latin typeface="Cambria Math"/>
                          </a:rPr>
                          <m:t>1</m:t>
                        </m:r>
                        <m:r>
                          <a:rPr lang="en-US" sz="1200" b="0" i="1" smtClean="0">
                            <a:latin typeface="Cambria Math"/>
                          </a:rPr>
                          <m:t> </m:t>
                        </m:r>
                      </m:sub>
                    </m:sSub>
                  </m:oMath>
                </a14:m>
                <a:r>
                  <a:rPr lang="en-US" sz="1200" baseline="0" dirty="0"/>
                  <a:t> to reissue e after </a:t>
                </a:r>
                <a:r>
                  <a:rPr lang="el-GR" sz="1200" dirty="0"/>
                  <a:t>β</a:t>
                </a:r>
                <a:r>
                  <a:rPr lang="en-US" sz="1200" dirty="0"/>
                  <a:t>,</a:t>
                </a:r>
                <a:r>
                  <a:rPr lang="en-US" sz="1200" baseline="0" dirty="0"/>
                  <a:t> thus proving that </a:t>
                </a:r>
                <a:r>
                  <a:rPr lang="el-GR" sz="1200" dirty="0"/>
                  <a:t>β</a:t>
                </a:r>
                <a:r>
                  <a:rPr lang="en-US" sz="1200" dirty="0"/>
                  <a:t> must write to some R2 as well.</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25</a:t>
            </a:fld>
            <a:endParaRPr lang="en-US"/>
          </a:p>
        </p:txBody>
      </p:sp>
    </p:spTree>
    <p:extLst>
      <p:ext uri="{BB962C8B-B14F-4D97-AF65-F5344CB8AC3E}">
        <p14:creationId xmlns:p14="http://schemas.microsoft.com/office/powerpoint/2010/main" val="3339386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If</a:t>
                </a:r>
                <a:r>
                  <a:rPr lang="en-US" baseline="0" dirty="0"/>
                  <a:t> </a:t>
                </a:r>
                <a:r>
                  <a:rPr lang="el-GR" sz="1200" dirty="0">
                    <a:solidFill>
                      <a:srgbClr val="C00000"/>
                    </a:solidFill>
                    <a:latin typeface="Comic Sans MS" panose="030F0702030302020204" pitchFamily="66" charset="0"/>
                  </a:rPr>
                  <a:t>β</a:t>
                </a:r>
                <a:r>
                  <a:rPr lang="en-US" sz="1200" dirty="0">
                    <a:solidFill>
                      <a:srgbClr val="C00000"/>
                    </a:solidFill>
                    <a:latin typeface="Comic Sans MS" panose="030F0702030302020204" pitchFamily="66" charset="0"/>
                  </a:rPr>
                  <a:t> only writes to R1, then C2 and C1 are indistinguishable</a:t>
                </a:r>
                <a:r>
                  <a:rPr lang="en-US" sz="1200" baseline="0" dirty="0">
                    <a:solidFill>
                      <a:srgbClr val="C00000"/>
                    </a:solidFill>
                    <a:latin typeface="Comic Sans MS" panose="030F0702030302020204" pitchFamily="66" charset="0"/>
                  </a:rPr>
                  <a:t> to p, in contradiction to the different values returned by p after each configuration.</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26</a:t>
            </a:fld>
            <a:endParaRPr lang="en-US"/>
          </a:p>
        </p:txBody>
      </p:sp>
    </p:spTree>
    <p:extLst>
      <p:ext uri="{BB962C8B-B14F-4D97-AF65-F5344CB8AC3E}">
        <p14:creationId xmlns:p14="http://schemas.microsoft.com/office/powerpoint/2010/main" val="30508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Therefore,</a:t>
                </a:r>
                <a:r>
                  <a:rPr lang="en-US" baseline="0" dirty="0"/>
                  <a:t> q must write to a different variable R2 in </a:t>
                </a:r>
                <a14:m>
                  <m:oMath xmlns:m="http://schemas.openxmlformats.org/officeDocument/2006/math">
                    <m:r>
                      <a:rPr lang="en-US" b="0" i="1" baseline="0" smtClean="0">
                        <a:latin typeface="Cambria Math" panose="02040503050406030204" pitchFamily="18" charset="0"/>
                      </a:rPr>
                      <m:t>𝛽</m:t>
                    </m:r>
                  </m:oMath>
                </a14:m>
                <a:r>
                  <a:rPr lang="en-US" dirty="0"/>
                  <a:t> such that p reads R2</a:t>
                </a:r>
                <a:r>
                  <a:rPr lang="en-US" baseline="0" dirty="0"/>
                  <a:t> even after covering R1 with the write e.</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27</a:t>
            </a:fld>
            <a:endParaRPr lang="en-US"/>
          </a:p>
        </p:txBody>
      </p:sp>
    </p:spTree>
    <p:extLst>
      <p:ext uri="{BB962C8B-B14F-4D97-AF65-F5344CB8AC3E}">
        <p14:creationId xmlns:p14="http://schemas.microsoft.com/office/powerpoint/2010/main" val="1916609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Therefore,</a:t>
                </a:r>
                <a:r>
                  <a:rPr lang="en-US" baseline="0" dirty="0"/>
                  <a:t> q must write to a different variable R2 in </a:t>
                </a:r>
                <a14:m>
                  <m:oMath xmlns:m="http://schemas.openxmlformats.org/officeDocument/2006/math">
                    <m:r>
                      <a:rPr lang="en-US" b="0" i="1" baseline="0" smtClean="0">
                        <a:latin typeface="Cambria Math" panose="02040503050406030204" pitchFamily="18" charset="0"/>
                      </a:rPr>
                      <m:t>𝛽</m:t>
                    </m:r>
                  </m:oMath>
                </a14:m>
                <a:r>
                  <a:rPr lang="en-US" dirty="0"/>
                  <a:t> such that p reads R2</a:t>
                </a:r>
                <a:r>
                  <a:rPr lang="en-US" baseline="0" dirty="0"/>
                  <a:t> even after covering R1 with the write e.</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28</a:t>
            </a:fld>
            <a:endParaRPr lang="en-US"/>
          </a:p>
        </p:txBody>
      </p:sp>
    </p:spTree>
    <p:extLst>
      <p:ext uri="{BB962C8B-B14F-4D97-AF65-F5344CB8AC3E}">
        <p14:creationId xmlns:p14="http://schemas.microsoft.com/office/powerpoint/2010/main" val="1417288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Therefore,</a:t>
                </a:r>
                <a:r>
                  <a:rPr lang="en-US" baseline="0" dirty="0"/>
                  <a:t> q must write to a different variable R2 in </a:t>
                </a:r>
                <a14:m>
                  <m:oMath xmlns:m="http://schemas.openxmlformats.org/officeDocument/2006/math">
                    <m:r>
                      <a:rPr lang="en-US" b="0" i="1" baseline="0" smtClean="0">
                        <a:latin typeface="Cambria Math" panose="02040503050406030204" pitchFamily="18" charset="0"/>
                      </a:rPr>
                      <m:t>𝛽</m:t>
                    </m:r>
                  </m:oMath>
                </a14:m>
                <a:r>
                  <a:rPr lang="en-US" dirty="0"/>
                  <a:t> such that p reads R2</a:t>
                </a:r>
                <a:r>
                  <a:rPr lang="en-US" baseline="0" dirty="0"/>
                  <a:t> even after covering R1 with the write e.</a:t>
                </a:r>
                <a:endParaRPr lang="he-IL" dirty="0"/>
              </a:p>
            </p:txBody>
          </p:sp>
        </mc:Choice>
        <mc:Fallback xmlns="">
          <p:sp>
            <p:nvSpPr>
              <p:cNvPr id="3" name="Notes Placeholder 2"/>
              <p:cNvSpPr>
                <a:spLocks noGrp="1"/>
              </p:cNvSpPr>
              <p:nvPr>
                <p:ph type="body" idx="1"/>
              </p:nvPr>
            </p:nvSpPr>
            <p:spPr/>
            <p:txBody>
              <a:bodyPr/>
              <a:lstStyle/>
              <a:p>
                <a:r>
                  <a:rPr lang="en-US" dirty="0" smtClean="0"/>
                  <a:t>Therefore </a:t>
                </a:r>
                <a:r>
                  <a:rPr lang="en-US" b="0" i="0" smtClean="0">
                    <a:latin typeface="Cambria Math" panose="02040503050406030204" pitchFamily="18" charset="0"/>
                  </a:rPr>
                  <a:t>𝑞_1,1</a:t>
                </a:r>
                <a:r>
                  <a:rPr lang="en-US" dirty="0" smtClean="0"/>
                  <a:t> must write</a:t>
                </a:r>
                <a:r>
                  <a:rPr lang="en-US" baseline="0" dirty="0" smtClean="0"/>
                  <a:t> in </a:t>
                </a:r>
                <a:r>
                  <a:rPr lang="en-US" b="0" i="0" baseline="0" smtClean="0">
                    <a:latin typeface="Cambria Math" panose="02040503050406030204" pitchFamily="18" charset="0"/>
                  </a:rPr>
                  <a:t>𝛼</a:t>
                </a:r>
                <a:r>
                  <a:rPr lang="en-US" dirty="0" smtClean="0"/>
                  <a:t> to a variable read by p</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29</a:t>
            </a:fld>
            <a:endParaRPr lang="en-US"/>
          </a:p>
        </p:txBody>
      </p:sp>
    </p:spTree>
    <p:extLst>
      <p:ext uri="{BB962C8B-B14F-4D97-AF65-F5344CB8AC3E}">
        <p14:creationId xmlns:p14="http://schemas.microsoft.com/office/powerpoint/2010/main" val="295465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baseline="0" dirty="0">
                <a:latin typeface="Arial" charset="0"/>
                <a:cs typeface="Arial" charset="0"/>
              </a:rPr>
              <a:t>In 85, FLP proved that there exists no wait-free algorithm solving consensus using read and write only. This implies that the worst case number of steps a process may take is infinite, and is therefore not a meaningful complexity measure.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charset="0"/>
                <a:cs typeface="Arial" charset="0"/>
              </a:rPr>
              <a:t>As an alternative we will consider the solo step complexity, presented by </a:t>
            </a:r>
            <a:r>
              <a:rPr lang="en-US" altLang="en-US" baseline="0" dirty="0" err="1">
                <a:latin typeface="Arial" charset="0"/>
                <a:cs typeface="Arial" charset="0"/>
              </a:rPr>
              <a:t>Attiya</a:t>
            </a:r>
            <a:r>
              <a:rPr lang="en-US" altLang="en-US" baseline="0" dirty="0">
                <a:latin typeface="Arial" charset="0"/>
                <a:cs typeface="Arial" charset="0"/>
              </a:rPr>
              <a:t> et al, where we count the </a:t>
            </a:r>
            <a:r>
              <a:rPr lang="en-US" altLang="en-US" sz="1200" baseline="0" dirty="0">
                <a:latin typeface="+mn-lt"/>
                <a:cs typeface="+mn-cs"/>
              </a:rPr>
              <a:t>m</a:t>
            </a:r>
            <a:r>
              <a:rPr lang="en-US" sz="1200" dirty="0"/>
              <a:t>aximum number of steps performed by a process running solo (from any configuration) until it decides.</a:t>
            </a:r>
          </a:p>
          <a:p>
            <a:pPr algn="l" rtl="0"/>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3</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induction</a:t>
                </a:r>
                <a:r>
                  <a:rPr lang="en-US" baseline="0" dirty="0"/>
                  <a:t> construction continues this way, generating a sequence of executions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dirty="0"/>
                  <a:t> such that:</a:t>
                </a:r>
              </a:p>
              <a:p>
                <a:r>
                  <a:rPr lang="en-US" dirty="0"/>
                  <a:t>1 This is due to the clones we use – at first one clone to reissue the write to R1, then 2 clones to reissue the write to R1 and R2, and so on… This also implies that our construction can proceed for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steps.</a:t>
                </a:r>
              </a:p>
              <a:p>
                <a:r>
                  <a:rPr lang="en-US" dirty="0"/>
                  <a:t>2 Therefore, in the</a:t>
                </a:r>
                <a:r>
                  <a:rPr lang="en-US" baseline="0" dirty="0"/>
                  <a:t> last step we have a block write to </a:t>
                </a:r>
                <a14:m>
                  <m:oMath xmlns:m="http://schemas.openxmlformats.org/officeDocument/2006/math">
                    <m:r>
                      <a:rPr lang="en-US" b="0" i="1" baseline="0" smtClean="0">
                        <a:latin typeface="Cambria Math" panose="02040503050406030204" pitchFamily="18" charset="0"/>
                      </a:rPr>
                      <m:t>√</m:t>
                    </m:r>
                    <m:r>
                      <a:rPr lang="en-US" b="0" i="1" baseline="0" smtClean="0">
                        <a:latin typeface="Cambria Math" panose="02040503050406030204" pitchFamily="18" charset="0"/>
                      </a:rPr>
                      <m:t>𝑛</m:t>
                    </m:r>
                  </m:oMath>
                </a14:m>
                <a:r>
                  <a:rPr lang="en-US" dirty="0"/>
                  <a:t> different variables, proving the space lower bound.</a:t>
                </a:r>
              </a:p>
              <a:p>
                <a:r>
                  <a:rPr lang="en-US" dirty="0"/>
                  <a:t>Notice</a:t>
                </a:r>
                <a:r>
                  <a:rPr lang="en-US" baseline="0" dirty="0"/>
                  <a:t> that we have </a:t>
                </a:r>
                <a14:m>
                  <m:oMath xmlns:m="http://schemas.openxmlformats.org/officeDocument/2006/math">
                    <m:r>
                      <a:rPr lang="en-US" b="0" i="1" baseline="0" smtClean="0">
                        <a:latin typeface="Cambria Math" panose="02040503050406030204" pitchFamily="18" charset="0"/>
                      </a:rPr>
                      <m:t>√</m:t>
                    </m:r>
                    <m:r>
                      <a:rPr lang="en-US" b="0" i="1" baseline="0" smtClean="0">
                        <a:latin typeface="Cambria Math" panose="02040503050406030204" pitchFamily="18" charset="0"/>
                      </a:rPr>
                      <m:t>𝑛</m:t>
                    </m:r>
                  </m:oMath>
                </a14:m>
                <a:r>
                  <a:rPr lang="en-US" dirty="0"/>
                  <a:t> different writes that p must observe,</a:t>
                </a:r>
                <a:r>
                  <a:rPr lang="en-US" baseline="0" dirty="0"/>
                  <a:t> but this does not mean p has to read all of them in a single execution, so this does not give a time lower bound yet.</a:t>
                </a:r>
                <a:endParaRPr lang="en-US" dirty="0"/>
              </a:p>
              <a:p>
                <a:r>
                  <a:rPr lang="en-US" dirty="0"/>
                  <a:t>3</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𝑖</m:t>
                        </m:r>
                      </m:sub>
                    </m:sSub>
                  </m:oMath>
                </a14:m>
                <a:r>
                  <a:rPr lang="en-US" dirty="0"/>
                  <a:t> is bivalent – and</a:t>
                </a:r>
                <a:r>
                  <a:rPr lang="en-US" baseline="0" dirty="0"/>
                  <a:t> thus the construction can proceed.</a:t>
                </a:r>
                <a:endParaRPr lang="he-IL" dirty="0"/>
              </a:p>
            </p:txBody>
          </p:sp>
        </mc:Choice>
        <mc:Fallback xmlns="">
          <p:sp>
            <p:nvSpPr>
              <p:cNvPr id="3" name="Notes Placeholder 2"/>
              <p:cNvSpPr>
                <a:spLocks noGrp="1"/>
              </p:cNvSpPr>
              <p:nvPr>
                <p:ph type="body" idx="1"/>
              </p:nvPr>
            </p:nvSpPr>
            <p:spPr/>
            <p:txBody>
              <a:bodyPr/>
              <a:lstStyle/>
              <a:p>
                <a:r>
                  <a:rPr lang="en-US" dirty="0" smtClean="0"/>
                  <a:t>The induction</a:t>
                </a:r>
                <a:r>
                  <a:rPr lang="en-US" baseline="0" dirty="0" smtClean="0"/>
                  <a:t> construction continues this way, generating a sequence of executions </a:t>
                </a:r>
                <a:r>
                  <a:rPr lang="en-US" b="0" i="0" baseline="0" smtClean="0">
                    <a:latin typeface="Cambria Math" panose="02040503050406030204" pitchFamily="18" charset="0"/>
                  </a:rPr>
                  <a:t>𝛼_𝑖 𝛾_𝑖</a:t>
                </a:r>
                <a:r>
                  <a:rPr lang="en-US" dirty="0" smtClean="0"/>
                  <a:t> such that:</a:t>
                </a:r>
              </a:p>
              <a:p>
                <a:r>
                  <a:rPr lang="en-US" dirty="0" smtClean="0"/>
                  <a:t>1 This is due to the clones we use – at first one clone to reissue the write to R1, then 2 clones to reissue the write to R1 and R2, and so on… This also implies that our construction can proceed for </a:t>
                </a:r>
                <a:r>
                  <a:rPr lang="en-US" b="0" i="0" smtClean="0">
                    <a:latin typeface="Cambria Math" panose="02040503050406030204" pitchFamily="18" charset="0"/>
                  </a:rPr>
                  <a:t>√𝑛</a:t>
                </a:r>
                <a:r>
                  <a:rPr lang="en-US" dirty="0" smtClean="0"/>
                  <a:t> steps.</a:t>
                </a:r>
              </a:p>
              <a:p>
                <a:r>
                  <a:rPr lang="en-US" dirty="0" smtClean="0"/>
                  <a:t>2 Therefore, in the</a:t>
                </a:r>
                <a:r>
                  <a:rPr lang="en-US" baseline="0" dirty="0" smtClean="0"/>
                  <a:t> last step we have a block write to </a:t>
                </a:r>
                <a:r>
                  <a:rPr lang="en-US" b="0" i="0" baseline="0" smtClean="0">
                    <a:latin typeface="Cambria Math" panose="02040503050406030204" pitchFamily="18" charset="0"/>
                  </a:rPr>
                  <a:t>√𝑛</a:t>
                </a:r>
                <a:r>
                  <a:rPr lang="en-US" dirty="0" smtClean="0"/>
                  <a:t> different registers, proving the space lower bound.</a:t>
                </a:r>
              </a:p>
              <a:p>
                <a:r>
                  <a:rPr lang="en-US" dirty="0" smtClean="0"/>
                  <a:t>3</a:t>
                </a:r>
                <a:r>
                  <a:rPr lang="en-US" baseline="0" dirty="0" smtClean="0"/>
                  <a:t> </a:t>
                </a:r>
                <a:r>
                  <a:rPr lang="en-US" b="0" i="0" baseline="0" smtClean="0">
                    <a:latin typeface="Cambria Math" panose="02040503050406030204" pitchFamily="18" charset="0"/>
                  </a:rPr>
                  <a:t>𝛼_𝑖</a:t>
                </a:r>
                <a:r>
                  <a:rPr lang="en-US" dirty="0" smtClean="0"/>
                  <a:t> is bivalent – there exists</a:t>
                </a:r>
                <a:r>
                  <a:rPr lang="en-US" baseline="0" dirty="0" smtClean="0"/>
                  <a:t> two processes different then p, and an extension of a partial block write, such that the processes returns different values.</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30</a:t>
            </a:fld>
            <a:endParaRPr lang="en-US"/>
          </a:p>
        </p:txBody>
      </p:sp>
    </p:spTree>
    <p:extLst>
      <p:ext uri="{BB962C8B-B14F-4D97-AF65-F5344CB8AC3E}">
        <p14:creationId xmlns:p14="http://schemas.microsoft.com/office/powerpoint/2010/main" val="175552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now see how the sequence of executions constructed in the space lower bound also</a:t>
                </a:r>
                <a:r>
                  <a:rPr lang="en-US" baseline="0" dirty="0"/>
                  <a:t> implies a time lower bound</a:t>
                </a:r>
                <a:endParaRPr lang="he-IL" dirty="0"/>
              </a:p>
            </p:txBody>
          </p:sp>
        </mc:Choice>
        <mc:Fallback xmlns="">
          <p:sp>
            <p:nvSpPr>
              <p:cNvPr id="3" name="Notes Placeholder 2"/>
              <p:cNvSpPr>
                <a:spLocks noGrp="1"/>
              </p:cNvSpPr>
              <p:nvPr>
                <p:ph type="body" idx="1"/>
              </p:nvPr>
            </p:nvSpPr>
            <p:spPr/>
            <p:txBody>
              <a:bodyPr/>
              <a:lstStyle/>
              <a:p>
                <a:r>
                  <a:rPr lang="en-US" dirty="0" smtClean="0"/>
                  <a:t>We will start with a simple</a:t>
                </a:r>
                <a:r>
                  <a:rPr lang="en-US" baseline="0" dirty="0" smtClean="0"/>
                  <a:t> </a:t>
                </a:r>
                <a:r>
                  <a:rPr lang="en-US" b="0" i="0" baseline="0" smtClean="0">
                    <a:latin typeface="Cambria Math" panose="02040503050406030204" pitchFamily="18" charset="0"/>
                  </a:rPr>
                  <a:t>Ω(√𝑛)</a:t>
                </a:r>
                <a:r>
                  <a:rPr lang="en-US" dirty="0" smtClean="0"/>
                  <a:t> space lower bound.</a:t>
                </a:r>
              </a:p>
              <a:p>
                <a:r>
                  <a:rPr lang="en-US" dirty="0" smtClean="0"/>
                  <a:t>The</a:t>
                </a:r>
                <a:r>
                  <a:rPr lang="en-US" baseline="0" dirty="0" smtClean="0"/>
                  <a:t> construction in the space lower bound will be used later to obtain the time lower bound.</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31</a:t>
            </a:fld>
            <a:endParaRPr lang="en-US"/>
          </a:p>
        </p:txBody>
      </p:sp>
    </p:spTree>
    <p:extLst>
      <p:ext uri="{BB962C8B-B14F-4D97-AF65-F5344CB8AC3E}">
        <p14:creationId xmlns:p14="http://schemas.microsoft.com/office/powerpoint/2010/main" val="2206772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a:t>
                </a:r>
                <a:r>
                  <a:rPr lang="en-US" baseline="0" dirty="0"/>
                  <a:t> we have a sequence of executions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1</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dirty="0"/>
                  <a:t> such that:</a:t>
                </a:r>
              </a:p>
              <a:p>
                <a:r>
                  <a:rPr lang="en-US" dirty="0"/>
                  <a:t>1.</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dirty="0"/>
                  <a:t> is a block write of size </a:t>
                </a:r>
                <a:r>
                  <a:rPr lang="en-US" dirty="0" err="1"/>
                  <a:t>i</a:t>
                </a:r>
                <a:endParaRPr lang="en-US" dirty="0"/>
              </a:p>
              <a:p>
                <a:r>
                  <a:rPr lang="en-US" dirty="0"/>
                  <a:t>2.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is the</a:t>
                </a:r>
                <a:r>
                  <a:rPr lang="en-US" baseline="0" dirty="0"/>
                  <a:t> block write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dirty="0"/>
                  <a:t> with another write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endParaRPr lang="en-US" b="0" dirty="0"/>
              </a:p>
              <a:p>
                <a:r>
                  <a:rPr lang="en-US" dirty="0"/>
                  <a:t>3. We look at the solo run of p starting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𝑖</m:t>
                        </m:r>
                      </m:sub>
                    </m:sSub>
                  </m:oMath>
                </a14:m>
                <a:r>
                  <a:rPr lang="en-US" dirty="0"/>
                  <a:t>. We denote this run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is selected to be such that p must read the variable written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along its solo run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oMath>
                </a14:m>
                <a:r>
                  <a:rPr lang="en-US" dirty="0"/>
                  <a:t>.</a:t>
                </a:r>
              </a:p>
            </p:txBody>
          </p:sp>
        </mc:Choice>
        <mc:Fallback xmlns="">
          <p:sp>
            <p:nvSpPr>
              <p:cNvPr id="3" name="Notes Placeholder 2"/>
              <p:cNvSpPr>
                <a:spLocks noGrp="1"/>
              </p:cNvSpPr>
              <p:nvPr>
                <p:ph type="body" idx="1"/>
              </p:nvPr>
            </p:nvSpPr>
            <p:spPr/>
            <p:txBody>
              <a:bodyPr/>
              <a:lstStyle/>
              <a:p>
                <a:r>
                  <a:rPr lang="en-US" dirty="0"/>
                  <a:t>So,</a:t>
                </a:r>
                <a:r>
                  <a:rPr lang="en-US" baseline="0" dirty="0"/>
                  <a:t> we have a sequence of executions </a:t>
                </a:r>
                <a:r>
                  <a:rPr lang="en-US" b="0" i="0" baseline="0">
                    <a:latin typeface="Cambria Math" panose="02040503050406030204" pitchFamily="18" charset="0"/>
                  </a:rPr>
                  <a:t>𝛼_1 𝛾_𝑖</a:t>
                </a:r>
                <a:r>
                  <a:rPr lang="en-US" dirty="0"/>
                  <a:t> such that:</a:t>
                </a:r>
              </a:p>
              <a:p>
                <a:r>
                  <a:rPr lang="en-US" dirty="0"/>
                  <a:t>1.</a:t>
                </a:r>
                <a:r>
                  <a:rPr lang="en-US" baseline="0" dirty="0"/>
                  <a:t> </a:t>
                </a:r>
                <a:r>
                  <a:rPr lang="en-US" b="0" i="0" baseline="0">
                    <a:latin typeface="Cambria Math" panose="02040503050406030204" pitchFamily="18" charset="0"/>
                  </a:rPr>
                  <a:t>𝛾_𝑖</a:t>
                </a:r>
                <a:r>
                  <a:rPr lang="en-US" dirty="0"/>
                  <a:t> is a block write of size I</a:t>
                </a:r>
              </a:p>
              <a:p>
                <a:r>
                  <a:rPr lang="en-US" dirty="0"/>
                  <a:t>2. </a:t>
                </a:r>
                <a:r>
                  <a:rPr lang="en-US" b="0" i="0">
                    <a:latin typeface="Cambria Math" panose="02040503050406030204" pitchFamily="18" charset="0"/>
                  </a:rPr>
                  <a:t>𝛾_(𝑖+1)</a:t>
                </a:r>
                <a:r>
                  <a:rPr lang="en-US" dirty="0"/>
                  <a:t> is the</a:t>
                </a:r>
                <a:r>
                  <a:rPr lang="en-US" baseline="0" dirty="0"/>
                  <a:t> block write </a:t>
                </a:r>
                <a:r>
                  <a:rPr lang="en-US" b="0" i="0" baseline="0">
                    <a:latin typeface="Cambria Math" panose="02040503050406030204" pitchFamily="18" charset="0"/>
                  </a:rPr>
                  <a:t>𝛾_𝑖</a:t>
                </a:r>
                <a:r>
                  <a:rPr lang="en-US" dirty="0"/>
                  <a:t> with another write </a:t>
                </a:r>
                <a:r>
                  <a:rPr lang="en-US" b="0" i="0">
                    <a:latin typeface="Cambria Math" panose="02040503050406030204" pitchFamily="18" charset="0"/>
                  </a:rPr>
                  <a:t>𝑒_𝑖</a:t>
                </a:r>
                <a:endParaRPr lang="en-US" dirty="0"/>
              </a:p>
              <a:p>
                <a:r>
                  <a:rPr lang="en-US" dirty="0"/>
                  <a:t>3. We denote by </a:t>
                </a:r>
                <a:r>
                  <a:rPr lang="en-US" b="0" i="0">
                    <a:latin typeface="Cambria Math" panose="02040503050406030204" pitchFamily="18" charset="0"/>
                  </a:rPr>
                  <a:t>𝜙_𝑖</a:t>
                </a:r>
                <a:r>
                  <a:rPr lang="en-US" dirty="0"/>
                  <a:t> the solo run of p after </a:t>
                </a:r>
                <a:r>
                  <a:rPr lang="en-US" b="0" i="0">
                    <a:latin typeface="Cambria Math" panose="02040503050406030204" pitchFamily="18" charset="0"/>
                  </a:rPr>
                  <a:t>𝛼_𝑖 𝛾_𝑖</a:t>
                </a:r>
                <a:endParaRPr lang="en-US" dirty="0"/>
              </a:p>
              <a:p>
                <a:r>
                  <a:rPr lang="en-US" dirty="0"/>
                  <a:t>4. Then, </a:t>
                </a:r>
                <a:r>
                  <a:rPr lang="en-US" b="0" i="0">
                    <a:latin typeface="Cambria Math" panose="02040503050406030204" pitchFamily="18" charset="0"/>
                  </a:rPr>
                  <a:t>𝑒_𝑖</a:t>
                </a:r>
                <a:r>
                  <a:rPr lang="en-US" dirty="0"/>
                  <a:t> is selected to be the first</a:t>
                </a:r>
                <a:r>
                  <a:rPr lang="en-US" baseline="0" dirty="0"/>
                  <a:t> uncovered write to a register along </a:t>
                </a:r>
                <a:r>
                  <a:rPr lang="he-IL" b="0" i="0" baseline="0">
                    <a:latin typeface="Cambria Math" panose="02040503050406030204" pitchFamily="18" charset="0"/>
                  </a:rPr>
                  <a:t>𝜙</a:t>
                </a:r>
                <a:r>
                  <a:rPr lang="en-US" b="0" i="0" baseline="0">
                    <a:latin typeface="Cambria Math" panose="02040503050406030204" pitchFamily="18" charset="0"/>
                  </a:rPr>
                  <a:t>_𝑖</a:t>
                </a:r>
                <a:r>
                  <a:rPr lang="en-US" dirty="0"/>
                  <a:t>, which means that</a:t>
                </a:r>
                <a:r>
                  <a:rPr lang="en-US" baseline="0" dirty="0"/>
                  <a:t> p must read this register in </a:t>
                </a:r>
                <a:r>
                  <a:rPr lang="en-US" b="0" i="0" baseline="0">
                    <a:latin typeface="Cambria Math" panose="02040503050406030204" pitchFamily="18" charset="0"/>
                  </a:rPr>
                  <a:t>𝜙_𝑖</a:t>
                </a:r>
                <a:r>
                  <a:rPr lang="en-US" dirty="0"/>
                  <a:t> and </a:t>
                </a:r>
                <a:r>
                  <a:rPr lang="en-US" b="0" i="0">
                    <a:latin typeface="Cambria Math" panose="02040503050406030204" pitchFamily="18" charset="0"/>
                  </a:rPr>
                  <a:t>𝜙_(𝑖+1)</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32</a:t>
            </a:fld>
            <a:endParaRPr lang="en-US"/>
          </a:p>
        </p:txBody>
      </p:sp>
    </p:spTree>
    <p:extLst>
      <p:ext uri="{BB962C8B-B14F-4D97-AF65-F5344CB8AC3E}">
        <p14:creationId xmlns:p14="http://schemas.microsoft.com/office/powerpoint/2010/main" val="4061789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a:t>
                </a:r>
                <a:r>
                  <a:rPr lang="en-US" baseline="0" dirty="0"/>
                  <a:t> will prove that one of the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𝜙</m:t>
                        </m:r>
                      </m:e>
                      <m:sub>
                        <m:r>
                          <a:rPr lang="en-US" b="0" i="1" baseline="0" smtClean="0">
                            <a:latin typeface="Cambria Math" panose="02040503050406030204" pitchFamily="18" charset="0"/>
                          </a:rPr>
                          <m:t>𝑖</m:t>
                        </m:r>
                      </m:sub>
                    </m:sSub>
                  </m:oMath>
                </a14:m>
                <a:r>
                  <a:rPr lang="en-US" dirty="0"/>
                  <a:t> is of size </a:t>
                </a:r>
                <a14:m>
                  <m:oMath xmlns:m="http://schemas.openxmlformats.org/officeDocument/2006/math">
                    <m:r>
                      <m:rPr>
                        <m:sty m:val="p"/>
                      </m:rPr>
                      <a:rPr lang="en-US" b="0" i="0" smtClean="0">
                        <a:latin typeface="Cambria Math" panose="02040503050406030204" pitchFamily="18" charset="0"/>
                      </a:rPr>
                      <m:t>log</m:t>
                    </m:r>
                    <m:r>
                      <a:rPr lang="en-US" b="0" i="0"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0" smtClean="0">
                        <a:latin typeface="Cambria Math" panose="02040503050406030204" pitchFamily="18" charset="0"/>
                      </a:rPr>
                      <m:t>.</m:t>
                    </m:r>
                  </m:oMath>
                </a14:m>
                <a:endParaRPr lang="en-US" b="0" dirty="0"/>
              </a:p>
            </p:txBody>
          </p:sp>
        </mc:Choice>
        <mc:Fallback xmlns="">
          <p:sp>
            <p:nvSpPr>
              <p:cNvPr id="3" name="Notes Placeholder 2"/>
              <p:cNvSpPr>
                <a:spLocks noGrp="1"/>
              </p:cNvSpPr>
              <p:nvPr>
                <p:ph type="body" idx="1"/>
              </p:nvPr>
            </p:nvSpPr>
            <p:spPr/>
            <p:txBody>
              <a:bodyPr/>
              <a:lstStyle/>
              <a:p>
                <a:r>
                  <a:rPr lang="en-US" dirty="0"/>
                  <a:t>So,</a:t>
                </a:r>
                <a:r>
                  <a:rPr lang="en-US" baseline="0" dirty="0"/>
                  <a:t> we have a sequence of executions </a:t>
                </a:r>
                <a:r>
                  <a:rPr lang="en-US" b="0" i="0" baseline="0">
                    <a:latin typeface="Cambria Math" panose="02040503050406030204" pitchFamily="18" charset="0"/>
                  </a:rPr>
                  <a:t>𝛼_1 𝛾_𝑖</a:t>
                </a:r>
                <a:r>
                  <a:rPr lang="en-US" dirty="0"/>
                  <a:t> such that:</a:t>
                </a:r>
              </a:p>
              <a:p>
                <a:r>
                  <a:rPr lang="en-US" dirty="0"/>
                  <a:t>1.</a:t>
                </a:r>
                <a:r>
                  <a:rPr lang="en-US" baseline="0" dirty="0"/>
                  <a:t> </a:t>
                </a:r>
                <a:r>
                  <a:rPr lang="en-US" b="0" i="0" baseline="0">
                    <a:latin typeface="Cambria Math" panose="02040503050406030204" pitchFamily="18" charset="0"/>
                  </a:rPr>
                  <a:t>𝛾_𝑖</a:t>
                </a:r>
                <a:r>
                  <a:rPr lang="en-US" dirty="0"/>
                  <a:t> is a block write of size I</a:t>
                </a:r>
              </a:p>
              <a:p>
                <a:r>
                  <a:rPr lang="en-US" dirty="0"/>
                  <a:t>2. </a:t>
                </a:r>
                <a:r>
                  <a:rPr lang="en-US" b="0" i="0">
                    <a:latin typeface="Cambria Math" panose="02040503050406030204" pitchFamily="18" charset="0"/>
                  </a:rPr>
                  <a:t>𝛾_(𝑖+1)</a:t>
                </a:r>
                <a:r>
                  <a:rPr lang="en-US" dirty="0"/>
                  <a:t> is the</a:t>
                </a:r>
                <a:r>
                  <a:rPr lang="en-US" baseline="0" dirty="0"/>
                  <a:t> block write </a:t>
                </a:r>
                <a:r>
                  <a:rPr lang="en-US" b="0" i="0" baseline="0">
                    <a:latin typeface="Cambria Math" panose="02040503050406030204" pitchFamily="18" charset="0"/>
                  </a:rPr>
                  <a:t>𝛾_𝑖</a:t>
                </a:r>
                <a:r>
                  <a:rPr lang="en-US" dirty="0"/>
                  <a:t> with another write </a:t>
                </a:r>
                <a:r>
                  <a:rPr lang="en-US" b="0" i="0">
                    <a:latin typeface="Cambria Math" panose="02040503050406030204" pitchFamily="18" charset="0"/>
                  </a:rPr>
                  <a:t>𝑒_𝑖</a:t>
                </a:r>
                <a:endParaRPr lang="en-US" dirty="0"/>
              </a:p>
              <a:p>
                <a:r>
                  <a:rPr lang="en-US" dirty="0"/>
                  <a:t>3. We denote by </a:t>
                </a:r>
                <a:r>
                  <a:rPr lang="en-US" b="0" i="0">
                    <a:latin typeface="Cambria Math" panose="02040503050406030204" pitchFamily="18" charset="0"/>
                  </a:rPr>
                  <a:t>𝜙_𝑖</a:t>
                </a:r>
                <a:r>
                  <a:rPr lang="en-US" dirty="0"/>
                  <a:t> the solo run of p after </a:t>
                </a:r>
                <a:r>
                  <a:rPr lang="en-US" b="0" i="0">
                    <a:latin typeface="Cambria Math" panose="02040503050406030204" pitchFamily="18" charset="0"/>
                  </a:rPr>
                  <a:t>𝛼_𝑖 𝛾_𝑖</a:t>
                </a:r>
                <a:endParaRPr lang="en-US" dirty="0"/>
              </a:p>
              <a:p>
                <a:r>
                  <a:rPr lang="en-US" dirty="0"/>
                  <a:t>4. Then, </a:t>
                </a:r>
                <a:r>
                  <a:rPr lang="en-US" b="0" i="0">
                    <a:latin typeface="Cambria Math" panose="02040503050406030204" pitchFamily="18" charset="0"/>
                  </a:rPr>
                  <a:t>𝑒_𝑖</a:t>
                </a:r>
                <a:r>
                  <a:rPr lang="en-US" dirty="0"/>
                  <a:t> is selected to be the first</a:t>
                </a:r>
                <a:r>
                  <a:rPr lang="en-US" baseline="0" dirty="0"/>
                  <a:t> uncovered write to a register along </a:t>
                </a:r>
                <a:r>
                  <a:rPr lang="he-IL" b="0" i="0" baseline="0">
                    <a:latin typeface="Cambria Math" panose="02040503050406030204" pitchFamily="18" charset="0"/>
                  </a:rPr>
                  <a:t>𝜙</a:t>
                </a:r>
                <a:r>
                  <a:rPr lang="en-US" b="0" i="0" baseline="0">
                    <a:latin typeface="Cambria Math" panose="02040503050406030204" pitchFamily="18" charset="0"/>
                  </a:rPr>
                  <a:t>_𝑖</a:t>
                </a:r>
                <a:r>
                  <a:rPr lang="en-US" dirty="0"/>
                  <a:t>, which means that</a:t>
                </a:r>
                <a:r>
                  <a:rPr lang="en-US" baseline="0" dirty="0"/>
                  <a:t> p must read this register in </a:t>
                </a:r>
                <a:r>
                  <a:rPr lang="en-US" b="0" i="0" baseline="0">
                    <a:latin typeface="Cambria Math" panose="02040503050406030204" pitchFamily="18" charset="0"/>
                  </a:rPr>
                  <a:t>𝜙_𝑖</a:t>
                </a:r>
                <a:r>
                  <a:rPr lang="en-US" dirty="0"/>
                  <a:t> and </a:t>
                </a:r>
                <a:r>
                  <a:rPr lang="en-US" b="0" i="0">
                    <a:latin typeface="Cambria Math" panose="02040503050406030204" pitchFamily="18" charset="0"/>
                  </a:rPr>
                  <a:t>𝜙_(𝑖+1)</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33</a:t>
            </a:fld>
            <a:endParaRPr lang="en-US"/>
          </a:p>
        </p:txBody>
      </p:sp>
    </p:spTree>
    <p:extLst>
      <p:ext uri="{BB962C8B-B14F-4D97-AF65-F5344CB8AC3E}">
        <p14:creationId xmlns:p14="http://schemas.microsoft.com/office/powerpoint/2010/main" val="1447034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Lets</a:t>
                </a:r>
                <a:r>
                  <a:rPr lang="en-US" b="0" baseline="0" dirty="0"/>
                  <a:t> look on one of the steps in the construction presented.</a:t>
                </a:r>
              </a:p>
              <a:p>
                <a:r>
                  <a:rPr lang="en-US" b="0" baseline="0" dirty="0"/>
                  <a:t>We have an execution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𝑖</m:t>
                        </m:r>
                      </m:sub>
                    </m:sSub>
                  </m:oMath>
                </a14:m>
                <a:r>
                  <a:rPr lang="en-US" b="0" baseline="0" dirty="0"/>
                  <a:t>, and a block write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b="0" dirty="0"/>
                  <a:t> pending afte</a:t>
                </a:r>
                <a:r>
                  <a:rPr lang="en-US" b="0" baseline="0" dirty="0"/>
                  <a:t>r it</a:t>
                </a:r>
                <a:r>
                  <a:rPr lang="en-US" b="0"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𝜙</m:t>
                        </m:r>
                      </m:e>
                      <m:sub>
                        <m:r>
                          <a:rPr lang="en-US" b="0" i="1" dirty="0" smtClean="0">
                            <a:latin typeface="Cambria Math" panose="02040503050406030204" pitchFamily="18" charset="0"/>
                          </a:rPr>
                          <m:t>𝑖</m:t>
                        </m:r>
                      </m:sub>
                    </m:sSub>
                  </m:oMath>
                </a14:m>
                <a:r>
                  <a:rPr lang="en-US" b="0" dirty="0"/>
                  <a:t> is the solo run of p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oMath>
                </a14:m>
                <a:r>
                  <a:rPr lang="en-US" b="0" dirty="0"/>
                  <a:t>. We number the variables</a:t>
                </a:r>
                <a:r>
                  <a:rPr lang="en-US" b="0" baseline="0" dirty="0"/>
                  <a:t> in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𝜙</m:t>
                        </m:r>
                      </m:e>
                      <m:sub>
                        <m:r>
                          <a:rPr lang="en-US" b="0" i="1" baseline="0" smtClean="0">
                            <a:latin typeface="Cambria Math" panose="02040503050406030204" pitchFamily="18" charset="0"/>
                          </a:rPr>
                          <m:t>𝑖</m:t>
                        </m:r>
                      </m:sub>
                    </m:sSub>
                  </m:oMath>
                </a14:m>
                <a:r>
                  <a:rPr lang="en-US" b="0" dirty="0"/>
                  <a:t> according</a:t>
                </a:r>
                <a:r>
                  <a:rPr lang="en-US" b="0" baseline="0" dirty="0"/>
                  <a:t> to their first access in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𝜙</m:t>
                        </m:r>
                      </m:e>
                      <m:sub>
                        <m:r>
                          <a:rPr lang="en-US" b="0" i="1" baseline="0" smtClean="0">
                            <a:latin typeface="Cambria Math" panose="02040503050406030204" pitchFamily="18" charset="0"/>
                          </a:rPr>
                          <m:t>𝑖</m:t>
                        </m:r>
                      </m:sub>
                    </m:sSub>
                  </m:oMath>
                </a14:m>
                <a:r>
                  <a:rPr lang="en-US" b="0" dirty="0"/>
                  <a:t>, that is, in the solo run of p it first access variable</a:t>
                </a:r>
                <a:r>
                  <a:rPr lang="en-US" b="0" baseline="0" dirty="0"/>
                  <a:t> 1, then variable 2, and so on… Some of these variables are covered by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b="0" baseline="0" dirty="0"/>
                  <a:t>. For example, variable number 3 is covered, while variable number 2 is not covered.</a:t>
                </a:r>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𝜙_𝑖</a:t>
                </a:r>
                <a:r>
                  <a:rPr lang="en-US" dirty="0"/>
                  <a:t> is the solo path of p. Some of the registers along</a:t>
                </a:r>
                <a:r>
                  <a:rPr lang="en-US" baseline="0" dirty="0"/>
                  <a:t> it are </a:t>
                </a:r>
                <a:r>
                  <a:rPr lang="en-US" baseline="0" dirty="0" err="1"/>
                  <a:t>coverd</a:t>
                </a:r>
                <a:r>
                  <a:rPr lang="en-US" baseline="0" dirty="0"/>
                  <a:t> by the block write </a:t>
                </a:r>
                <a:r>
                  <a:rPr lang="en-US" b="0" i="0" baseline="0">
                    <a:latin typeface="Cambria Math" panose="02040503050406030204" pitchFamily="18" charset="0"/>
                  </a:rPr>
                  <a:t>𝛾_𝑖</a:t>
                </a:r>
                <a:r>
                  <a:rPr lang="en-US" dirty="0"/>
                  <a:t>.</a:t>
                </a:r>
              </a:p>
              <a:p>
                <a:r>
                  <a:rPr lang="en-US" dirty="0"/>
                  <a:t>We number</a:t>
                </a:r>
                <a:r>
                  <a:rPr lang="en-US" baseline="0" dirty="0"/>
                  <a:t> the registers in </a:t>
                </a:r>
                <a:r>
                  <a:rPr lang="en-US" b="0" i="0" baseline="0">
                    <a:latin typeface="Cambria Math" panose="02040503050406030204" pitchFamily="18" charset="0"/>
                  </a:rPr>
                  <a:t>𝜙_𝑖</a:t>
                </a:r>
                <a:r>
                  <a:rPr lang="en-US" dirty="0"/>
                  <a:t> according to their</a:t>
                </a:r>
                <a:r>
                  <a:rPr lang="en-US" baseline="0" dirty="0"/>
                  <a:t> first access in </a:t>
                </a:r>
                <a:r>
                  <a:rPr lang="en-US" b="0" i="0" baseline="0">
                    <a:latin typeface="Cambria Math" panose="02040503050406030204" pitchFamily="18" charset="0"/>
                  </a:rPr>
                  <a:t>𝜙_𝑖</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34</a:t>
            </a:fld>
            <a:endParaRPr lang="en-US"/>
          </a:p>
        </p:txBody>
      </p:sp>
    </p:spTree>
    <p:extLst>
      <p:ext uri="{BB962C8B-B14F-4D97-AF65-F5344CB8AC3E}">
        <p14:creationId xmlns:p14="http://schemas.microsoft.com/office/powerpoint/2010/main" val="74010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construction</a:t>
                </a:r>
                <a:r>
                  <a:rPr lang="en-US" baseline="0" dirty="0"/>
                  <a:t> allows a new process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𝑞</m:t>
                        </m:r>
                      </m:e>
                      <m:sub>
                        <m:r>
                          <a:rPr lang="en-US" b="0" i="1" baseline="0" smtClean="0">
                            <a:latin typeface="Cambria Math" panose="02040503050406030204" pitchFamily="18" charset="0"/>
                          </a:rPr>
                          <m:t>𝑖</m:t>
                        </m:r>
                      </m:sub>
                    </m:sSub>
                  </m:oMath>
                </a14:m>
                <a:r>
                  <a:rPr lang="en-US" dirty="0"/>
                  <a:t> run until</a:t>
                </a:r>
                <a:r>
                  <a:rPr lang="en-US" baseline="0" dirty="0"/>
                  <a:t> it is about to perform a write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𝑖</m:t>
                        </m:r>
                      </m:sub>
                    </m:sSub>
                  </m:oMath>
                </a14:m>
                <a:r>
                  <a:rPr lang="en-US" dirty="0"/>
                  <a:t> to a</a:t>
                </a:r>
                <a:r>
                  <a:rPr lang="en-US" baseline="0" dirty="0"/>
                  <a:t> variable read by p, and not covered by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oMath>
                </a14:m>
                <a:r>
                  <a:rPr lang="en-US" dirty="0"/>
                  <a:t> will</a:t>
                </a:r>
                <a:r>
                  <a:rPr lang="en-US" baseline="0" dirty="0"/>
                  <a:t> write to one of the variables 2, 4 or 6.</a:t>
                </a:r>
              </a:p>
              <a:p>
                <a:r>
                  <a:rPr lang="en-US" dirty="0"/>
                  <a:t>How does this new write will effect</a:t>
                </a:r>
                <a:r>
                  <a:rPr lang="en-US" baseline="0" dirty="0"/>
                  <a:t> the solo run of p</a:t>
                </a:r>
                <a:r>
                  <a:rPr lang="en-US" dirty="0"/>
                  <a:t>?</a:t>
                </a:r>
                <a:endParaRPr lang="he-IL"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𝜙_𝑖</a:t>
                </a:r>
                <a:r>
                  <a:rPr lang="en-US" dirty="0"/>
                  <a:t> is the solo path of p. Some of the registers along</a:t>
                </a:r>
                <a:r>
                  <a:rPr lang="en-US" baseline="0" dirty="0"/>
                  <a:t> it are </a:t>
                </a:r>
                <a:r>
                  <a:rPr lang="en-US" baseline="0" dirty="0" err="1"/>
                  <a:t>coverd</a:t>
                </a:r>
                <a:r>
                  <a:rPr lang="en-US" baseline="0" dirty="0"/>
                  <a:t> by the block write </a:t>
                </a:r>
                <a:r>
                  <a:rPr lang="en-US" b="0" i="0" baseline="0">
                    <a:latin typeface="Cambria Math" panose="02040503050406030204" pitchFamily="18" charset="0"/>
                  </a:rPr>
                  <a:t>𝛾_𝑖</a:t>
                </a:r>
                <a:r>
                  <a:rPr lang="en-US" dirty="0"/>
                  <a:t>.</a:t>
                </a:r>
              </a:p>
              <a:p>
                <a:r>
                  <a:rPr lang="en-US" dirty="0"/>
                  <a:t>We number</a:t>
                </a:r>
                <a:r>
                  <a:rPr lang="en-US" baseline="0" dirty="0"/>
                  <a:t> the registers in </a:t>
                </a:r>
                <a:r>
                  <a:rPr lang="en-US" b="0" i="0" baseline="0">
                    <a:latin typeface="Cambria Math" panose="02040503050406030204" pitchFamily="18" charset="0"/>
                  </a:rPr>
                  <a:t>𝜙_𝑖</a:t>
                </a:r>
                <a:r>
                  <a:rPr lang="en-US" dirty="0"/>
                  <a:t> according to their</a:t>
                </a:r>
                <a:r>
                  <a:rPr lang="en-US" baseline="0" dirty="0"/>
                  <a:t> first access in </a:t>
                </a:r>
                <a:r>
                  <a:rPr lang="en-US" b="0" i="0" baseline="0">
                    <a:latin typeface="Cambria Math" panose="02040503050406030204" pitchFamily="18" charset="0"/>
                  </a:rPr>
                  <a:t>𝜙_𝑖</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35</a:t>
            </a:fld>
            <a:endParaRPr lang="en-US"/>
          </a:p>
        </p:txBody>
      </p:sp>
    </p:spTree>
    <p:extLst>
      <p:ext uri="{BB962C8B-B14F-4D97-AF65-F5344CB8AC3E}">
        <p14:creationId xmlns:p14="http://schemas.microsoft.com/office/powerpoint/2010/main" val="2784000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If we are lucky, this write does not effect the other variables</a:t>
                </a:r>
                <a:r>
                  <a:rPr lang="en-US" baseline="0" dirty="0"/>
                  <a:t> accessed in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𝜙</m:t>
                        </m:r>
                      </m:e>
                      <m:sub>
                        <m:r>
                          <a:rPr lang="en-US" b="0" i="1" baseline="0" smtClean="0">
                            <a:latin typeface="Cambria Math" panose="02040503050406030204" pitchFamily="18" charset="0"/>
                          </a:rPr>
                          <m:t>𝑖</m:t>
                        </m:r>
                      </m:sub>
                    </m:sSub>
                  </m:oMath>
                </a14:m>
                <a:r>
                  <a:rPr lang="en-US" dirty="0"/>
                  <a:t>. For example,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oMath>
                </a14:m>
                <a:r>
                  <a:rPr lang="en-US" dirty="0"/>
                  <a:t> will write to variable</a:t>
                </a:r>
                <a:r>
                  <a:rPr lang="en-US" baseline="0" dirty="0"/>
                  <a:t> number 6, and thus p will still accesses all the 6 variables even after the write.</a:t>
                </a:r>
                <a:r>
                  <a:rPr lang="en-US" dirty="0"/>
                  <a:t> This also means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is</a:t>
                </a:r>
                <a:r>
                  <a:rPr lang="en-US" baseline="0" dirty="0"/>
                  <a:t> longer then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oMath>
                </a14:m>
                <a:r>
                  <a:rPr lang="en-US" dirty="0"/>
                  <a:t>.</a:t>
                </a:r>
              </a:p>
              <a:p>
                <a:r>
                  <a:rPr lang="en-US" dirty="0"/>
                  <a:t>If this is</a:t>
                </a:r>
                <a:r>
                  <a:rPr lang="en-US" baseline="0" dirty="0"/>
                  <a:t> the case, this will generate a good lower bound, as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𝜙</m:t>
                        </m:r>
                      </m:e>
                      <m:sub>
                        <m:r>
                          <a:rPr lang="en-US" b="0" i="1" baseline="0" smtClean="0">
                            <a:latin typeface="Cambria Math" panose="02040503050406030204" pitchFamily="18" charset="0"/>
                          </a:rPr>
                          <m:t>𝑖</m:t>
                        </m:r>
                      </m:sub>
                    </m:sSub>
                  </m:oMath>
                </a14:m>
                <a:r>
                  <a:rPr lang="en-US" dirty="0"/>
                  <a:t> are getting longer and longer.</a:t>
                </a:r>
                <a:endParaRPr lang="he-IL" dirty="0"/>
              </a:p>
            </p:txBody>
          </p:sp>
        </mc:Choice>
        <mc:Fallback xmlns="">
          <p:sp>
            <p:nvSpPr>
              <p:cNvPr id="3" name="Notes Placeholder 2"/>
              <p:cNvSpPr>
                <a:spLocks noGrp="1"/>
              </p:cNvSpPr>
              <p:nvPr>
                <p:ph type="body" idx="1"/>
              </p:nvPr>
            </p:nvSpPr>
            <p:spPr/>
            <p:txBody>
              <a:bodyPr/>
              <a:lstStyle/>
              <a:p>
                <a:r>
                  <a:rPr lang="en-US" dirty="0"/>
                  <a:t>If we are lucky, this write does not effect the other registers</a:t>
                </a:r>
                <a:r>
                  <a:rPr lang="en-US" baseline="0" dirty="0"/>
                  <a:t> accessed in </a:t>
                </a:r>
                <a:r>
                  <a:rPr lang="en-US" b="0" i="0" baseline="0">
                    <a:latin typeface="Cambria Math" panose="02040503050406030204" pitchFamily="18" charset="0"/>
                  </a:rPr>
                  <a:t>𝜙_𝑖</a:t>
                </a:r>
                <a:r>
                  <a:rPr lang="en-US" dirty="0"/>
                  <a:t>, meaning that </a:t>
                </a:r>
                <a:r>
                  <a:rPr lang="en-US" b="0" i="0">
                    <a:latin typeface="Cambria Math" panose="02040503050406030204" pitchFamily="18" charset="0"/>
                  </a:rPr>
                  <a:t>𝜙_(𝑖+1)</a:t>
                </a:r>
                <a:r>
                  <a:rPr lang="en-US" dirty="0"/>
                  <a:t> is</a:t>
                </a:r>
                <a:r>
                  <a:rPr lang="en-US" baseline="0" dirty="0"/>
                  <a:t> longer then</a:t>
                </a:r>
                <a:r>
                  <a:rPr lang="en-US" dirty="0"/>
                  <a:t> </a:t>
                </a:r>
                <a:r>
                  <a:rPr lang="en-US" b="0" i="0">
                    <a:latin typeface="Cambria Math" panose="02040503050406030204" pitchFamily="18" charset="0"/>
                  </a:rPr>
                  <a:t>𝜙_𝑖</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36</a:t>
            </a:fld>
            <a:endParaRPr lang="en-US"/>
          </a:p>
        </p:txBody>
      </p:sp>
    </p:spTree>
    <p:extLst>
      <p:ext uri="{BB962C8B-B14F-4D97-AF65-F5344CB8AC3E}">
        <p14:creationId xmlns:p14="http://schemas.microsoft.com/office/powerpoint/2010/main" val="864106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However, it might not be the case. It might be that</a:t>
                </a:r>
                <a:r>
                  <a:rPr lang="en-US" baseline="0" dirty="0"/>
                  <a:t> </a:t>
                </a:r>
                <a:r>
                  <a:rPr lang="en-US" sz="1200" b="0" i="0" kern="1200" dirty="0">
                    <a:solidFill>
                      <a:schemeClr val="tx1"/>
                    </a:solidFill>
                    <a:effectLst/>
                    <a:latin typeface="+mn-lt"/>
                    <a:ea typeface="+mn-ea"/>
                    <a:cs typeface="+mn-cs"/>
                  </a:rPr>
                  <a:t>reading the value written by </a:t>
                </a:r>
                <a14:m>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smtClean="0">
                            <a:solidFill>
                              <a:schemeClr val="tx1"/>
                            </a:solidFill>
                            <a:effectLst/>
                            <a:latin typeface="Cambria Math" panose="02040503050406030204" pitchFamily="18" charset="0"/>
                            <a:ea typeface="+mn-ea"/>
                            <a:cs typeface="+mn-cs"/>
                          </a:rPr>
                          <m:t>𝑒</m:t>
                        </m:r>
                      </m:e>
                      <m:sub>
                        <m:r>
                          <a:rPr lang="en-US" sz="1200" b="0" i="1" kern="1200" smtClean="0">
                            <a:solidFill>
                              <a:schemeClr val="tx1"/>
                            </a:solidFill>
                            <a:effectLst/>
                            <a:latin typeface="Cambria Math" panose="02040503050406030204" pitchFamily="18" charset="0"/>
                            <a:ea typeface="+mn-ea"/>
                            <a:cs typeface="+mn-cs"/>
                          </a:rPr>
                          <m:t>𝑖</m:t>
                        </m:r>
                      </m:sub>
                    </m:sSub>
                  </m:oMath>
                </a14:m>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variables of </a:t>
                </a:r>
                <a14:m>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smtClean="0">
                            <a:solidFill>
                              <a:schemeClr val="tx1"/>
                            </a:solidFill>
                            <a:effectLst/>
                            <a:latin typeface="Cambria Math" panose="02040503050406030204" pitchFamily="18" charset="0"/>
                            <a:ea typeface="+mn-ea"/>
                            <a:cs typeface="+mn-cs"/>
                          </a:rPr>
                          <m:t>𝜙</m:t>
                        </m:r>
                      </m:e>
                      <m:sub>
                        <m:r>
                          <a:rPr lang="en-US" sz="1200" b="0" i="1" kern="1200" smtClean="0">
                            <a:solidFill>
                              <a:schemeClr val="tx1"/>
                            </a:solidFill>
                            <a:effectLst/>
                            <a:latin typeface="Cambria Math" panose="02040503050406030204" pitchFamily="18" charset="0"/>
                            <a:ea typeface="+mn-ea"/>
                            <a:cs typeface="+mn-cs"/>
                          </a:rPr>
                          <m:t>𝑖</m:t>
                        </m:r>
                      </m:sub>
                    </m:sSub>
                  </m:oMath>
                </a14:m>
                <a:r>
                  <a:rPr lang="en-US" sz="1200" b="0" i="0" kern="1200" dirty="0">
                    <a:solidFill>
                      <a:schemeClr val="tx1"/>
                    </a:solidFill>
                    <a:effectLst/>
                    <a:latin typeface="+mn-lt"/>
                    <a:ea typeface="+mn-ea"/>
                    <a:cs typeface="+mn-cs"/>
                  </a:rPr>
                  <a:t>. For example, </a:t>
                </a:r>
                <a14:m>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smtClean="0">
                            <a:solidFill>
                              <a:schemeClr val="tx1"/>
                            </a:solidFill>
                            <a:effectLst/>
                            <a:latin typeface="Cambria Math" panose="02040503050406030204" pitchFamily="18" charset="0"/>
                            <a:ea typeface="+mn-ea"/>
                            <a:cs typeface="+mn-cs"/>
                          </a:rPr>
                          <m:t>𝑞</m:t>
                        </m:r>
                      </m:e>
                      <m:sub>
                        <m:r>
                          <a:rPr lang="en-US" sz="1200" b="0" i="1" kern="1200" smtClean="0">
                            <a:solidFill>
                              <a:schemeClr val="tx1"/>
                            </a:solidFill>
                            <a:effectLst/>
                            <a:latin typeface="Cambria Math" panose="02040503050406030204" pitchFamily="18" charset="0"/>
                            <a:ea typeface="+mn-ea"/>
                            <a:cs typeface="+mn-cs"/>
                          </a:rPr>
                          <m:t>𝑖</m:t>
                        </m:r>
                      </m:sub>
                    </m:sSub>
                  </m:oMath>
                </a14:m>
                <a:r>
                  <a:rPr lang="en-US" sz="1200" b="0" i="0" kern="1200" dirty="0">
                    <a:solidFill>
                      <a:schemeClr val="tx1"/>
                    </a:solidFill>
                    <a:effectLst/>
                    <a:latin typeface="+mn-lt"/>
                    <a:ea typeface="+mn-ea"/>
                    <a:cs typeface="+mn-cs"/>
                  </a:rPr>
                  <a:t> writes</a:t>
                </a:r>
                <a:r>
                  <a:rPr lang="en-US" sz="1200" b="0" i="0" kern="1200" baseline="0" dirty="0">
                    <a:solidFill>
                      <a:schemeClr val="tx1"/>
                    </a:solidFill>
                    <a:effectLst/>
                    <a:latin typeface="+mn-lt"/>
                    <a:ea typeface="+mn-ea"/>
                    <a:cs typeface="+mn-cs"/>
                  </a:rPr>
                  <a:t> to variable 2, and this cause p to no longer </a:t>
                </a:r>
                <a:r>
                  <a:rPr lang="en-US" sz="1200" b="0" i="0" kern="1200" baseline="0" dirty="0" err="1">
                    <a:solidFill>
                      <a:schemeClr val="tx1"/>
                    </a:solidFill>
                    <a:effectLst/>
                    <a:latin typeface="+mn-lt"/>
                    <a:ea typeface="+mn-ea"/>
                    <a:cs typeface="+mn-cs"/>
                  </a:rPr>
                  <a:t>accesse</a:t>
                </a:r>
                <a:r>
                  <a:rPr lang="en-US" sz="1200" b="0" i="0" kern="1200" baseline="0" dirty="0">
                    <a:solidFill>
                      <a:schemeClr val="tx1"/>
                    </a:solidFill>
                    <a:effectLst/>
                    <a:latin typeface="+mn-lt"/>
                    <a:ea typeface="+mn-ea"/>
                    <a:cs typeface="+mn-cs"/>
                  </a:rPr>
                  <a:t> variables 3-6, but instead read one new variable.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case the</a:t>
                </a:r>
                <a:r>
                  <a:rPr lang="en-US" sz="1200" b="0" i="0" kern="1200" baseline="0" dirty="0">
                    <a:solidFill>
                      <a:schemeClr val="tx1"/>
                    </a:solidFill>
                    <a:effectLst/>
                    <a:latin typeface="+mn-lt"/>
                    <a:ea typeface="+mn-ea"/>
                    <a:cs typeface="+mn-cs"/>
                  </a:rPr>
                  <a:t> write </a:t>
                </a:r>
                <a14:m>
                  <m:oMath xmlns:m="http://schemas.openxmlformats.org/officeDocument/2006/math">
                    <m:sSub>
                      <m:sSubPr>
                        <m:ctrlPr>
                          <a:rPr lang="en-US" sz="1200" b="0" i="1" kern="1200" baseline="0" smtClean="0">
                            <a:solidFill>
                              <a:schemeClr val="tx1"/>
                            </a:solidFill>
                            <a:effectLst/>
                            <a:latin typeface="Cambria Math" panose="02040503050406030204" pitchFamily="18" charset="0"/>
                            <a:ea typeface="+mn-ea"/>
                            <a:cs typeface="+mn-cs"/>
                          </a:rPr>
                        </m:ctrlPr>
                      </m:sSubPr>
                      <m:e>
                        <m:r>
                          <a:rPr lang="en-US" sz="1200" b="0" i="1" kern="1200" baseline="0" smtClean="0">
                            <a:solidFill>
                              <a:schemeClr val="tx1"/>
                            </a:solidFill>
                            <a:effectLst/>
                            <a:latin typeface="Cambria Math" panose="02040503050406030204" pitchFamily="18" charset="0"/>
                            <a:ea typeface="+mn-ea"/>
                            <a:cs typeface="+mn-cs"/>
                          </a:rPr>
                          <m:t>𝑒</m:t>
                        </m:r>
                      </m:e>
                      <m:sub>
                        <m:r>
                          <a:rPr lang="en-US" sz="1200" b="0" i="1" kern="1200" baseline="0" smtClean="0">
                            <a:solidFill>
                              <a:schemeClr val="tx1"/>
                            </a:solidFill>
                            <a:effectLst/>
                            <a:latin typeface="Cambria Math" panose="02040503050406030204" pitchFamily="18" charset="0"/>
                            <a:ea typeface="+mn-ea"/>
                            <a:cs typeface="+mn-cs"/>
                          </a:rPr>
                          <m:t>𝑖</m:t>
                        </m:r>
                      </m:sub>
                    </m:sSub>
                  </m:oMath>
                </a14:m>
                <a:r>
                  <a:rPr lang="en-US" sz="1200" b="0" i="0" kern="1200" dirty="0">
                    <a:solidFill>
                      <a:schemeClr val="tx1"/>
                    </a:solidFill>
                    <a:effectLst/>
                    <a:latin typeface="+mn-lt"/>
                    <a:ea typeface="+mn-ea"/>
                    <a:cs typeface="+mn-cs"/>
                  </a:rPr>
                  <a:t> maked </a:t>
                </a:r>
                <a14:m>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smtClean="0">
                            <a:solidFill>
                              <a:schemeClr val="tx1"/>
                            </a:solidFill>
                            <a:effectLst/>
                            <a:latin typeface="Cambria Math" panose="02040503050406030204" pitchFamily="18" charset="0"/>
                            <a:ea typeface="+mn-ea"/>
                            <a:cs typeface="+mn-cs"/>
                          </a:rPr>
                          <m:t>𝜙</m:t>
                        </m:r>
                      </m:e>
                      <m:sub>
                        <m:r>
                          <a:rPr lang="en-US" sz="1200" b="0" i="1" kern="1200" smtClean="0">
                            <a:solidFill>
                              <a:schemeClr val="tx1"/>
                            </a:solidFill>
                            <a:effectLst/>
                            <a:latin typeface="Cambria Math" panose="02040503050406030204" pitchFamily="18" charset="0"/>
                            <a:ea typeface="+mn-ea"/>
                            <a:cs typeface="+mn-cs"/>
                          </a:rPr>
                          <m:t>𝑖</m:t>
                        </m:r>
                        <m:r>
                          <a:rPr lang="en-US" sz="1200" b="0" i="1" kern="1200" smtClean="0">
                            <a:solidFill>
                              <a:schemeClr val="tx1"/>
                            </a:solidFill>
                            <a:effectLst/>
                            <a:latin typeface="Cambria Math" panose="02040503050406030204" pitchFamily="18" charset="0"/>
                            <a:ea typeface="+mn-ea"/>
                            <a:cs typeface="+mn-cs"/>
                          </a:rPr>
                          <m:t>+</m:t>
                        </m:r>
                        <m:r>
                          <a:rPr lang="en-US" sz="1200" b="0" i="1" kern="1200" smtClean="0">
                            <a:solidFill>
                              <a:schemeClr val="tx1"/>
                            </a:solidFill>
                            <a:effectLst/>
                            <a:latin typeface="Cambria Math" panose="02040503050406030204" pitchFamily="18" charset="0"/>
                            <a:ea typeface="+mn-ea"/>
                            <a:cs typeface="+mn-cs"/>
                          </a:rPr>
                          <m:t>1</m:t>
                        </m:r>
                      </m:sub>
                    </m:sSub>
                  </m:oMath>
                </a14:m>
                <a:r>
                  <a:rPr lang="en-US" sz="1200" b="0" i="0" kern="1200" dirty="0">
                    <a:solidFill>
                      <a:schemeClr val="tx1"/>
                    </a:solidFill>
                    <a:effectLst/>
                    <a:latin typeface="+mn-lt"/>
                    <a:ea typeface="+mn-ea"/>
                    <a:cs typeface="+mn-cs"/>
                  </a:rPr>
                  <a:t>, the new solo run of p, shorter than </a:t>
                </a:r>
                <a14:m>
                  <m:oMath xmlns:m="http://schemas.openxmlformats.org/officeDocument/2006/math">
                    <m:sSub>
                      <m:sSubPr>
                        <m:ctrlPr>
                          <a:rPr lang="en-US" sz="1200" b="0" i="1" kern="1200" smtClean="0">
                            <a:solidFill>
                              <a:schemeClr val="tx1"/>
                            </a:solidFill>
                            <a:effectLst/>
                            <a:latin typeface="Cambria Math" panose="02040503050406030204" pitchFamily="18" charset="0"/>
                            <a:ea typeface="+mn-ea"/>
                            <a:cs typeface="+mn-cs"/>
                          </a:rPr>
                        </m:ctrlPr>
                      </m:sSubPr>
                      <m:e>
                        <m:r>
                          <a:rPr lang="en-US" sz="1200" b="0" i="1" kern="1200" smtClean="0">
                            <a:solidFill>
                              <a:schemeClr val="tx1"/>
                            </a:solidFill>
                            <a:effectLst/>
                            <a:latin typeface="Cambria Math" panose="02040503050406030204" pitchFamily="18" charset="0"/>
                            <a:ea typeface="+mn-ea"/>
                            <a:cs typeface="+mn-cs"/>
                          </a:rPr>
                          <m:t>𝜙</m:t>
                        </m:r>
                      </m:e>
                      <m:sub>
                        <m:r>
                          <a:rPr lang="en-US" sz="1200" b="0" i="1" kern="1200" smtClean="0">
                            <a:solidFill>
                              <a:schemeClr val="tx1"/>
                            </a:solidFill>
                            <a:effectLst/>
                            <a:latin typeface="Cambria Math" panose="02040503050406030204" pitchFamily="18" charset="0"/>
                            <a:ea typeface="+mn-ea"/>
                            <a:cs typeface="+mn-cs"/>
                          </a:rPr>
                          <m:t>𝑖</m:t>
                        </m:r>
                      </m:sub>
                    </m:sSub>
                  </m:oMath>
                </a14:m>
                <a:r>
                  <a:rPr lang="en-US" dirty="0"/>
                  <a:t>. Then, we can no longer say that</a:t>
                </a:r>
                <a:r>
                  <a:rPr lang="en-US" baseline="0" dirty="0"/>
                  <a:t> the solo run of p is getting longer and longer, and thus it is not clear how to derive a lower bound.</a:t>
                </a:r>
                <a:br>
                  <a:rPr lang="en-US" dirty="0"/>
                </a:br>
                <a:br>
                  <a:rPr lang="en-US" dirty="0"/>
                </a:b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37</a:t>
            </a:fld>
            <a:endParaRPr lang="en-US"/>
          </a:p>
        </p:txBody>
      </p:sp>
    </p:spTree>
    <p:extLst>
      <p:ext uri="{BB962C8B-B14F-4D97-AF65-F5344CB8AC3E}">
        <p14:creationId xmlns:p14="http://schemas.microsoft.com/office/powerpoint/2010/main" val="1513791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backtracking</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covering </a:t>
                </a:r>
                <a:r>
                  <a:rPr lang="en-US" sz="1200" b="0" i="0" kern="1200" dirty="0">
                    <a:solidFill>
                      <a:schemeClr val="tx1"/>
                    </a:solidFill>
                    <a:effectLst/>
                    <a:latin typeface="+mn-lt"/>
                    <a:ea typeface="+mn-ea"/>
                    <a:cs typeface="+mn-cs"/>
                  </a:rPr>
                  <a:t>technique is used to derive a lower bound even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 this scenario occurs.</a:t>
                </a:r>
                <a:r>
                  <a:rPr lang="en-US" dirty="0"/>
                  <a:t> </a:t>
                </a:r>
                <a:br>
                  <a:rPr lang="en-US" dirty="0"/>
                </a:br>
                <a:br>
                  <a:rPr lang="en-US" dirty="0"/>
                </a:b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38</a:t>
            </a:fld>
            <a:endParaRPr lang="en-US"/>
          </a:p>
        </p:txBody>
      </p:sp>
    </p:spTree>
    <p:extLst>
      <p:ext uri="{BB962C8B-B14F-4D97-AF65-F5344CB8AC3E}">
        <p14:creationId xmlns:p14="http://schemas.microsoft.com/office/powerpoint/2010/main" val="2923398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a:t>
                </a:r>
                <a:r>
                  <a:rPr lang="en-US" baseline="0" dirty="0"/>
                  <a:t> intuition behind the lower bound is that if the sequence of executions constructed is long, then we have a sequence of writes to uncovered variables along p’s solo run, and therefore one of p’s solo run must be long.</a:t>
                </a:r>
              </a:p>
              <a:p>
                <a:r>
                  <a:rPr lang="en-US" baseline="0" dirty="0"/>
                  <a:t>Consider the following example: assume p access only 3 variables in any of its solo runs. The numbers above represent the order in which it access the variables – in this case it will first access R1, then R2, and then R3.</a:t>
                </a:r>
                <a:br>
                  <a:rPr lang="en-US" dirty="0"/>
                </a:b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39</a:t>
            </a:fld>
            <a:endParaRPr lang="en-US"/>
          </a:p>
        </p:txBody>
      </p:sp>
    </p:spTree>
    <p:extLst>
      <p:ext uri="{BB962C8B-B14F-4D97-AF65-F5344CB8AC3E}">
        <p14:creationId xmlns:p14="http://schemas.microsoft.com/office/powerpoint/2010/main" val="187345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baseline="0" dirty="0">
                <a:latin typeface="Arial" charset="0"/>
                <a:cs typeface="Arial" charset="0"/>
              </a:rPr>
              <a:t>What do we know about the complexity of obstruction-free consensus?</a:t>
            </a:r>
          </a:p>
          <a:p>
            <a:pPr algn="l" rtl="0"/>
            <a:r>
              <a:rPr lang="en-US" altLang="en-US" baseline="0" dirty="0">
                <a:latin typeface="Arial" charset="0"/>
                <a:cs typeface="Arial" charset="0"/>
              </a:rPr>
              <a:t>There exists algorithms with linear space &amp; solo step complexity.</a:t>
            </a:r>
          </a:p>
          <a:p>
            <a:pPr algn="l" rtl="0"/>
            <a:r>
              <a:rPr lang="en-US" altLang="en-US" baseline="0" dirty="0">
                <a:latin typeface="Arial" charset="0"/>
                <a:cs typeface="Arial" charset="0"/>
              </a:rPr>
              <a:t>This is tight is terms of space, due to a recent linear space lower bound by Zhu.</a:t>
            </a:r>
          </a:p>
          <a:p>
            <a:pPr algn="l" rtl="0"/>
            <a:r>
              <a:rPr lang="en-US" altLang="en-US" baseline="0" dirty="0">
                <a:latin typeface="Arial" charset="0"/>
                <a:cs typeface="Arial" charset="0"/>
              </a:rPr>
              <a:t>Aspens and Ellen presented a lower bound for the solo step complexity of min(…), for anonymous obstruction-free consensus, where the input domain is of size m. This lower bound degenerates to a trivial one in the binary case.</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4</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oMath>
                </a14:m>
                <a:r>
                  <a:rPr lang="en-US" dirty="0"/>
                  <a:t> writes to a variable</a:t>
                </a:r>
                <a:r>
                  <a:rPr lang="en-US" baseline="0" dirty="0"/>
                  <a:t> along the solo path of p. Assume it is the first variable.</a:t>
                </a:r>
              </a:p>
              <a:p>
                <a:r>
                  <a:rPr lang="en-US" baseline="0" dirty="0"/>
                  <a:t>This write may change the solo run of p. However, notice that the first variable p will access will always remain R1.</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40</a:t>
            </a:fld>
            <a:endParaRPr lang="en-US"/>
          </a:p>
        </p:txBody>
      </p:sp>
    </p:spTree>
    <p:extLst>
      <p:ext uri="{BB962C8B-B14F-4D97-AF65-F5344CB8AC3E}">
        <p14:creationId xmlns:p14="http://schemas.microsoft.com/office/powerpoint/2010/main" val="552386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Assume the solo run changes such that p</a:t>
                </a:r>
                <a:r>
                  <a:rPr lang="en-US" baseline="0" dirty="0"/>
                  <a:t> access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𝑅</m:t>
                        </m:r>
                      </m:e>
                      <m:sub>
                        <m:r>
                          <a:rPr lang="en-US" b="0" i="1" baseline="0" smtClean="0">
                            <a:latin typeface="Cambria Math" panose="02040503050406030204" pitchFamily="18" charset="0"/>
                          </a:rPr>
                          <m:t>4</m:t>
                        </m:r>
                      </m:sub>
                    </m:sSub>
                  </m:oMath>
                </a14:m>
                <a:r>
                  <a:rPr lang="en-US" dirty="0"/>
                  <a:t> instead</a:t>
                </a:r>
                <a:r>
                  <a:rPr lang="en-US" baseline="0" dirty="0"/>
                  <a:t> of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𝑅</m:t>
                        </m:r>
                      </m:e>
                      <m:sub>
                        <m:r>
                          <a:rPr lang="en-US" b="0" i="1" baseline="0" smtClean="0">
                            <a:latin typeface="Cambria Math" panose="02040503050406030204" pitchFamily="18" charset="0"/>
                          </a:rPr>
                          <m:t>3</m:t>
                        </m:r>
                      </m:sub>
                    </m:sSub>
                  </m:oMath>
                </a14:m>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41</a:t>
            </a:fld>
            <a:endParaRPr lang="en-US"/>
          </a:p>
        </p:txBody>
      </p:sp>
    </p:spTree>
    <p:extLst>
      <p:ext uri="{BB962C8B-B14F-4D97-AF65-F5344CB8AC3E}">
        <p14:creationId xmlns:p14="http://schemas.microsoft.com/office/powerpoint/2010/main" val="4120668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Now,</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2</m:t>
                        </m:r>
                      </m:sub>
                    </m:sSub>
                  </m:oMath>
                </a14:m>
                <a:r>
                  <a:rPr lang="en-US" dirty="0"/>
                  <a:t> write to</a:t>
                </a:r>
                <a:r>
                  <a:rPr lang="en-US" baseline="0" dirty="0"/>
                  <a:t> an uncovered variable along the new solo run. For example, it writes to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𝑅</m:t>
                        </m:r>
                      </m:e>
                      <m:sub>
                        <m:r>
                          <a:rPr lang="en-US" b="0" i="1" baseline="0" smtClean="0">
                            <a:latin typeface="Cambria Math" panose="02040503050406030204" pitchFamily="18" charset="0"/>
                          </a:rPr>
                          <m:t>2</m:t>
                        </m:r>
                      </m:sub>
                    </m:sSub>
                  </m:oMath>
                </a14:m>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this write may cause p to change its solo run.</a:t>
                </a:r>
                <a:r>
                  <a:rPr lang="en-US" baseline="0" dirty="0"/>
                  <a:t> However, p will notice the different only when it will read R2, and thus this write can not affect the variables preceding it – in this case R1.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notice that the second</a:t>
                </a:r>
                <a:r>
                  <a:rPr lang="en-US" baseline="0" dirty="0"/>
                  <a:t> variable p will access will remain R2 even after the write.</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42</a:t>
            </a:fld>
            <a:endParaRPr lang="en-US"/>
          </a:p>
        </p:txBody>
      </p:sp>
    </p:spTree>
    <p:extLst>
      <p:ext uri="{BB962C8B-B14F-4D97-AF65-F5344CB8AC3E}">
        <p14:creationId xmlns:p14="http://schemas.microsoft.com/office/powerpoint/2010/main" val="4076247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So p now access R5 instead of R4.</a:t>
                </a:r>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43</a:t>
            </a:fld>
            <a:endParaRPr lang="en-US"/>
          </a:p>
        </p:txBody>
      </p:sp>
    </p:spTree>
    <p:extLst>
      <p:ext uri="{BB962C8B-B14F-4D97-AF65-F5344CB8AC3E}">
        <p14:creationId xmlns:p14="http://schemas.microsoft.com/office/powerpoint/2010/main" val="1178776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Now,</a:t>
                </a:r>
                <a:r>
                  <a:rPr lang="en-US" baseline="0" dirty="0"/>
                  <a:t> the next write must be the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𝑅</m:t>
                        </m:r>
                      </m:e>
                      <m:sub>
                        <m:r>
                          <a:rPr lang="en-US" b="0" i="1" baseline="0" smtClean="0">
                            <a:latin typeface="Cambria Math" panose="02040503050406030204" pitchFamily="18" charset="0"/>
                          </a:rPr>
                          <m:t>5</m:t>
                        </m:r>
                      </m:sub>
                    </m:sSub>
                    <m:r>
                      <a:rPr lang="en-US" b="0" i="0" baseline="0" smtClean="0">
                        <a:latin typeface="Cambria Math" panose="02040503050406030204" pitchFamily="18" charset="0"/>
                      </a:rPr>
                      <m:t>.</m:t>
                    </m:r>
                  </m:oMath>
                </a14:m>
                <a:r>
                  <a:rPr lang="en-US" dirty="0"/>
                  <a:t> After that, there</a:t>
                </a:r>
                <a:r>
                  <a:rPr lang="en-US" baseline="0" dirty="0"/>
                  <a:t> are no more uncovered variables along the solo run of p, and we can not proceed with the construction.</a:t>
                </a:r>
                <a:br>
                  <a:rPr lang="en-US" dirty="0"/>
                </a:b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44</a:t>
            </a:fld>
            <a:endParaRPr lang="en-US"/>
          </a:p>
        </p:txBody>
      </p:sp>
    </p:spTree>
    <p:extLst>
      <p:ext uri="{BB962C8B-B14F-4D97-AF65-F5344CB8AC3E}">
        <p14:creationId xmlns:p14="http://schemas.microsoft.com/office/powerpoint/2010/main" val="771461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It is easy to see that</a:t>
                </a:r>
                <a:r>
                  <a:rPr lang="en-US" baseline="0" dirty="0"/>
                  <a:t> performing the writes in the same order as binary counting from 0 to 7, is the most efficient way, and the only way to accommodate 7 such executions.</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45</a:t>
            </a:fld>
            <a:endParaRPr lang="en-US"/>
          </a:p>
        </p:txBody>
      </p:sp>
    </p:spTree>
    <p:extLst>
      <p:ext uri="{BB962C8B-B14F-4D97-AF65-F5344CB8AC3E}">
        <p14:creationId xmlns:p14="http://schemas.microsoft.com/office/powerpoint/2010/main" val="1313203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a:t>
                </a:r>
                <a:r>
                  <a:rPr lang="en-US" baseline="0" dirty="0"/>
                  <a:t> first write in the sequence,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1</m:t>
                        </m:r>
                      </m:sub>
                    </m:sSub>
                  </m:oMath>
                </a14:m>
                <a:r>
                  <a:rPr lang="en-US" dirty="0"/>
                  <a:t>, will go to R3, the last</a:t>
                </a:r>
                <a:r>
                  <a:rPr lang="en-US" baseline="0" dirty="0"/>
                  <a:t> variable p access in its solo run</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46</a:t>
            </a:fld>
            <a:endParaRPr lang="en-US"/>
          </a:p>
        </p:txBody>
      </p:sp>
    </p:spTree>
    <p:extLst>
      <p:ext uri="{BB962C8B-B14F-4D97-AF65-F5344CB8AC3E}">
        <p14:creationId xmlns:p14="http://schemas.microsoft.com/office/powerpoint/2010/main" val="667760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oMath>
                </a14:m>
                <a:r>
                  <a:rPr lang="en-US" dirty="0"/>
                  <a:t> will write to variable R2</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47</a:t>
            </a:fld>
            <a:endParaRPr lang="en-US"/>
          </a:p>
        </p:txBody>
      </p:sp>
    </p:spTree>
    <p:extLst>
      <p:ext uri="{BB962C8B-B14F-4D97-AF65-F5344CB8AC3E}">
        <p14:creationId xmlns:p14="http://schemas.microsoft.com/office/powerpoint/2010/main" val="24477506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a:t>
                </a:r>
                <a:r>
                  <a:rPr lang="en-US" baseline="0" dirty="0"/>
                  <a:t> write will also change the solo run of p such that it no longer access R3, but a new variable R4 instead</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48</a:t>
            </a:fld>
            <a:endParaRPr lang="en-US"/>
          </a:p>
        </p:txBody>
      </p:sp>
    </p:spTree>
    <p:extLst>
      <p:ext uri="{BB962C8B-B14F-4D97-AF65-F5344CB8AC3E}">
        <p14:creationId xmlns:p14="http://schemas.microsoft.com/office/powerpoint/2010/main" val="4202257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Next</a:t>
                </a:r>
                <a:r>
                  <a:rPr lang="en-US" baseline="0" dirty="0"/>
                  <a:t> write will be to the new variable R4</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49</a:t>
            </a:fld>
            <a:endParaRPr lang="en-US"/>
          </a:p>
        </p:txBody>
      </p:sp>
    </p:spTree>
    <p:extLst>
      <p:ext uri="{BB962C8B-B14F-4D97-AF65-F5344CB8AC3E}">
        <p14:creationId xmlns:p14="http://schemas.microsoft.com/office/powerpoint/2010/main" val="163071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baseline="0" dirty="0">
                <a:latin typeface="Arial" charset="0"/>
                <a:cs typeface="Arial" charset="0"/>
              </a:rPr>
              <a:t>We will present a lower bound of log n for the case of anonymous binary consensus</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5</a:t>
            </a:fld>
            <a:endParaRPr lang="en-US" altLang="en-US" sz="1300">
              <a:latin typeface="Arial" charset="0"/>
            </a:endParaRPr>
          </a:p>
        </p:txBody>
      </p:sp>
    </p:spTree>
    <p:extLst>
      <p:ext uri="{BB962C8B-B14F-4D97-AF65-F5344CB8AC3E}">
        <p14:creationId xmlns:p14="http://schemas.microsoft.com/office/powerpoint/2010/main" val="1479311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continue this way – the writes</a:t>
                </a:r>
                <a:r>
                  <a:rPr lang="en-US" baseline="0" dirty="0"/>
                  <a:t> will be performed at the same order as a binary counting.</a:t>
                </a:r>
              </a:p>
              <a:p>
                <a:r>
                  <a:rPr lang="en-US" baseline="0" dirty="0"/>
                  <a:t>So now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4</m:t>
                        </m:r>
                      </m:sub>
                    </m:sSub>
                  </m:oMath>
                </a14:m>
                <a:r>
                  <a:rPr lang="en-US" dirty="0"/>
                  <a:t> will write R1, the first variable accessed by p.</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50</a:t>
            </a:fld>
            <a:endParaRPr lang="en-US"/>
          </a:p>
        </p:txBody>
      </p:sp>
    </p:spTree>
    <p:extLst>
      <p:ext uri="{BB962C8B-B14F-4D97-AF65-F5344CB8AC3E}">
        <p14:creationId xmlns:p14="http://schemas.microsoft.com/office/powerpoint/2010/main" val="3791882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a:t>
                </a:r>
                <a:r>
                  <a:rPr lang="en-US" baseline="0" dirty="0"/>
                  <a:t> will cause p to change its solo run, and access two new variables</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51</a:t>
            </a:fld>
            <a:endParaRPr lang="en-US"/>
          </a:p>
        </p:txBody>
      </p:sp>
    </p:spTree>
    <p:extLst>
      <p:ext uri="{BB962C8B-B14F-4D97-AF65-F5344CB8AC3E}">
        <p14:creationId xmlns:p14="http://schemas.microsoft.com/office/powerpoint/2010/main" val="3431841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And we continue this way…</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52</a:t>
            </a:fld>
            <a:endParaRPr lang="en-US"/>
          </a:p>
        </p:txBody>
      </p:sp>
    </p:spTree>
    <p:extLst>
      <p:ext uri="{BB962C8B-B14F-4D97-AF65-F5344CB8AC3E}">
        <p14:creationId xmlns:p14="http://schemas.microsoft.com/office/powerpoint/2010/main" val="3081130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br>
                  <a:rPr lang="en-US" dirty="0"/>
                </a:br>
                <a:br>
                  <a:rPr lang="en-US" dirty="0"/>
                </a:b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53</a:t>
            </a:fld>
            <a:endParaRPr lang="en-US"/>
          </a:p>
        </p:txBody>
      </p:sp>
    </p:spTree>
    <p:extLst>
      <p:ext uri="{BB962C8B-B14F-4D97-AF65-F5344CB8AC3E}">
        <p14:creationId xmlns:p14="http://schemas.microsoft.com/office/powerpoint/2010/main" val="116805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br>
                  <a:rPr lang="en-US" dirty="0"/>
                </a:br>
                <a:br>
                  <a:rPr lang="en-US" dirty="0"/>
                </a:b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54</a:t>
            </a:fld>
            <a:endParaRPr lang="en-US"/>
          </a:p>
        </p:txBody>
      </p:sp>
    </p:spTree>
    <p:extLst>
      <p:ext uri="{BB962C8B-B14F-4D97-AF65-F5344CB8AC3E}">
        <p14:creationId xmlns:p14="http://schemas.microsoft.com/office/powerpoint/2010/main" val="21664260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a:t>
                </a:r>
                <a:r>
                  <a:rPr lang="en-US" baseline="0" dirty="0"/>
                  <a:t> last write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7</m:t>
                        </m:r>
                      </m:sub>
                    </m:sSub>
                  </m:oMath>
                </a14:m>
                <a:r>
                  <a:rPr lang="en-US" dirty="0"/>
                  <a:t> must be to R7.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that at this point </a:t>
                </a:r>
                <a:r>
                  <a:rPr lang="en-US" baseline="0" dirty="0"/>
                  <a:t>the construction can not precede, as the next step needs to write to an uncovered variable along the solo run of p., but all the variables along the solo run of p are covered.</a:t>
                </a:r>
              </a:p>
              <a:p>
                <a:r>
                  <a:rPr lang="en-US" baseline="0" dirty="0"/>
                  <a:t>We can conclude that if we have a sequence of executions of length 8, it can not be that all the solo runs of p accesses only 3 variables, and there must be at least one solo run that access 4 variables.</a:t>
                </a:r>
                <a:endParaRPr lang="he-IL" dirty="0"/>
              </a:p>
            </p:txBody>
          </p:sp>
        </mc:Choice>
        <mc:Fallback xmlns="">
          <p:sp>
            <p:nvSpPr>
              <p:cNvPr id="3" name="Notes Placeholder 2"/>
              <p:cNvSpPr>
                <a:spLocks noGrp="1"/>
              </p:cNvSpPr>
              <p:nvPr>
                <p:ph type="body" idx="1"/>
              </p:nvPr>
            </p:nvSpPr>
            <p:spPr/>
            <p:txBody>
              <a:bodyPr/>
              <a:lstStyle/>
              <a:p>
                <a:r>
                  <a:rPr lang="en-US" dirty="0"/>
                  <a:t>However, it might be that</a:t>
                </a:r>
                <a:r>
                  <a:rPr lang="en-US" baseline="0" dirty="0"/>
                  <a:t> </a:t>
                </a:r>
                <a:r>
                  <a:rPr lang="en-US" sz="1200" b="0" i="0" kern="1200" dirty="0">
                    <a:solidFill>
                      <a:schemeClr val="tx1"/>
                    </a:solidFill>
                    <a:effectLst/>
                    <a:latin typeface="+mn-lt"/>
                    <a:ea typeface="+mn-ea"/>
                    <a:cs typeface="+mn-cs"/>
                  </a:rPr>
                  <a:t>reading the value written by </a:t>
                </a:r>
                <a:r>
                  <a:rPr lang="en-US" sz="1200" b="0" i="0" kern="1200">
                    <a:solidFill>
                      <a:schemeClr val="tx1"/>
                    </a:solidFill>
                    <a:effectLst/>
                    <a:latin typeface="Cambria Math" panose="02040503050406030204" pitchFamily="18" charset="0"/>
                    <a:ea typeface="+mn-ea"/>
                    <a:cs typeface="+mn-cs"/>
                  </a:rPr>
                  <a:t>𝑒_𝑖</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causes </a:t>
                </a:r>
                <a:r>
                  <a:rPr lang="en-US" sz="1200" b="0" i="1" kern="1200" dirty="0">
                    <a:solidFill>
                      <a:schemeClr val="tx1"/>
                    </a:solidFill>
                    <a:effectLst/>
                    <a:latin typeface="+mn-lt"/>
                    <a:ea typeface="+mn-ea"/>
                    <a:cs typeface="+mn-cs"/>
                  </a:rPr>
                  <a:t>p </a:t>
                </a:r>
                <a:r>
                  <a:rPr lang="en-US" sz="1200" b="0" i="0" kern="1200" dirty="0">
                    <a:solidFill>
                      <a:schemeClr val="tx1"/>
                    </a:solidFill>
                    <a:effectLst/>
                    <a:latin typeface="+mn-lt"/>
                    <a:ea typeface="+mn-ea"/>
                    <a:cs typeface="+mn-cs"/>
                  </a:rPr>
                  <a:t>to avoid reading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registers of </a:t>
                </a:r>
                <a:r>
                  <a:rPr lang="en-US" sz="1200" b="0" i="0" kern="1200">
                    <a:solidFill>
                      <a:schemeClr val="tx1"/>
                    </a:solidFill>
                    <a:effectLst/>
                    <a:latin typeface="Cambria Math" panose="02040503050406030204" pitchFamily="18" charset="0"/>
                    <a:ea typeface="+mn-ea"/>
                    <a:cs typeface="+mn-cs"/>
                  </a:rPr>
                  <a:t>𝜙_𝑖</a:t>
                </a:r>
                <a:r>
                  <a:rPr lang="en-US" sz="1200" b="0" i="0" kern="1200" dirty="0">
                    <a:solidFill>
                      <a:schemeClr val="tx1"/>
                    </a:solidFill>
                    <a:effectLst/>
                    <a:latin typeface="+mn-lt"/>
                    <a:ea typeface="+mn-ea"/>
                    <a:cs typeface="+mn-cs"/>
                  </a:rPr>
                  <a:t>, thus making </a:t>
                </a:r>
                <a:r>
                  <a:rPr lang="en-US" sz="1200" b="0" i="0" kern="1200">
                    <a:solidFill>
                      <a:schemeClr val="tx1"/>
                    </a:solidFill>
                    <a:effectLst/>
                    <a:latin typeface="Cambria Math" panose="02040503050406030204" pitchFamily="18" charset="0"/>
                    <a:ea typeface="+mn-ea"/>
                    <a:cs typeface="+mn-cs"/>
                  </a:rPr>
                  <a:t>𝜙_(𝑖+1)</a:t>
                </a:r>
                <a:r>
                  <a:rPr lang="en-US" sz="1200" b="0" i="0" kern="1200" dirty="0">
                    <a:solidFill>
                      <a:schemeClr val="tx1"/>
                    </a:solidFill>
                    <a:effectLst/>
                    <a:latin typeface="+mn-lt"/>
                    <a:ea typeface="+mn-ea"/>
                    <a:cs typeface="+mn-cs"/>
                  </a:rPr>
                  <a:t> shorter than </a:t>
                </a:r>
                <a:r>
                  <a:rPr lang="en-US" sz="1200" b="0" i="0" kern="1200">
                    <a:solidFill>
                      <a:schemeClr val="tx1"/>
                    </a:solidFill>
                    <a:effectLst/>
                    <a:latin typeface="Cambria Math" panose="02040503050406030204" pitchFamily="18" charset="0"/>
                    <a:ea typeface="+mn-ea"/>
                    <a:cs typeface="+mn-cs"/>
                  </a:rPr>
                  <a:t>𝜙_𝑖</a:t>
                </a:r>
                <a:r>
                  <a:rPr lang="en-US" dirty="0"/>
                  <a:t>. This implies that there was another uncovered register in </a:t>
                </a:r>
                <a:r>
                  <a:rPr lang="en-US" b="0" i="0">
                    <a:latin typeface="Cambria Math" panose="02040503050406030204" pitchFamily="18" charset="0"/>
                  </a:rPr>
                  <a:t>𝜙_𝑖</a:t>
                </a:r>
                <a:r>
                  <a:rPr lang="en-US" dirty="0"/>
                  <a:t>.</a:t>
                </a:r>
              </a:p>
              <a:p>
                <a:br>
                  <a:rPr lang="en-US" dirty="0"/>
                </a:b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55</a:t>
            </a:fld>
            <a:endParaRPr lang="en-US"/>
          </a:p>
        </p:txBody>
      </p:sp>
    </p:spTree>
    <p:extLst>
      <p:ext uri="{BB962C8B-B14F-4D97-AF65-F5344CB8AC3E}">
        <p14:creationId xmlns:p14="http://schemas.microsoft.com/office/powerpoint/2010/main" val="1460853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formally capture it, we associate</a:t>
                </a:r>
                <a:r>
                  <a:rPr lang="en-US" baseline="0" dirty="0"/>
                  <a:t> a potential function </a:t>
                </a:r>
                <a14:m>
                  <m:oMath xmlns:m="http://schemas.openxmlformats.org/officeDocument/2006/math">
                    <m:r>
                      <m:rPr>
                        <m:sty m:val="p"/>
                      </m:rPr>
                      <a:rPr lang="en-US" b="0" i="0" baseline="0" smtClean="0">
                        <a:latin typeface="Cambria Math" panose="02040503050406030204" pitchFamily="18" charset="0"/>
                      </a:rPr>
                      <m:t>Ψ</m:t>
                    </m:r>
                  </m:oMath>
                </a14:m>
                <a:r>
                  <a:rPr lang="en-US" baseline="0" dirty="0"/>
                  <a:t> with each solo run:</a:t>
                </a:r>
              </a:p>
              <a:p>
                <a:r>
                  <a:rPr lang="en-US" dirty="0"/>
                  <a:t>The variables along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oMath>
                </a14:m>
                <a:r>
                  <a:rPr lang="en-US" dirty="0"/>
                  <a:t> are representing a binary number – 1 if the variable is covered</a:t>
                </a:r>
                <a:r>
                  <a:rPr lang="en-US" baseline="0" dirty="0"/>
                  <a:t> by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dirty="0"/>
                  <a:t>, and 0 otherwise.</a:t>
                </a:r>
              </a:p>
              <a:p>
                <a:r>
                  <a:rPr lang="en-US" dirty="0"/>
                  <a:t>In this example,</a:t>
                </a:r>
                <a:r>
                  <a:rPr lang="en-US" baseline="0" dirty="0"/>
                  <a:t> 1 is covered and therefore its value is 1, and 2 is not covered, and therefore its value is 0.</a:t>
                </a:r>
                <a:endParaRPr lang="he-IL" dirty="0"/>
              </a:p>
            </p:txBody>
          </p:sp>
        </mc:Choice>
        <mc:Fallback xmlns="">
          <p:sp>
            <p:nvSpPr>
              <p:cNvPr id="3" name="Notes Placeholder 2"/>
              <p:cNvSpPr>
                <a:spLocks noGrp="1"/>
              </p:cNvSpPr>
              <p:nvPr>
                <p:ph type="body" idx="1"/>
              </p:nvPr>
            </p:nvSpPr>
            <p:spPr/>
            <p:txBody>
              <a:bodyPr/>
              <a:lstStyle/>
              <a:p>
                <a:r>
                  <a:rPr lang="en-US" dirty="0"/>
                  <a:t>To formally capture it, we associate</a:t>
                </a:r>
                <a:r>
                  <a:rPr lang="en-US" baseline="0" dirty="0"/>
                  <a:t> a potential function with each solo run:</a:t>
                </a:r>
              </a:p>
              <a:p>
                <a:r>
                  <a:rPr lang="en-US" dirty="0"/>
                  <a:t>The registers along </a:t>
                </a:r>
                <a:r>
                  <a:rPr lang="en-US" b="0" i="0">
                    <a:latin typeface="Cambria Math" panose="02040503050406030204" pitchFamily="18" charset="0"/>
                  </a:rPr>
                  <a:t>𝜙_𝑖</a:t>
                </a:r>
                <a:r>
                  <a:rPr lang="en-US" dirty="0"/>
                  <a:t> are representing a binary number – 1 if the register is covered</a:t>
                </a:r>
                <a:r>
                  <a:rPr lang="en-US" baseline="0" dirty="0"/>
                  <a:t> by </a:t>
                </a:r>
                <a:r>
                  <a:rPr lang="en-US" b="0" i="0" baseline="0">
                    <a:latin typeface="Cambria Math" panose="02040503050406030204" pitchFamily="18" charset="0"/>
                  </a:rPr>
                  <a:t>𝛾_𝑖</a:t>
                </a:r>
                <a:r>
                  <a:rPr lang="en-US" dirty="0"/>
                  <a:t>, and 0 otherwise.</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56</a:t>
            </a:fld>
            <a:endParaRPr lang="en-US"/>
          </a:p>
        </p:txBody>
      </p:sp>
    </p:spTree>
    <p:extLst>
      <p:ext uri="{BB962C8B-B14F-4D97-AF65-F5344CB8AC3E}">
        <p14:creationId xmlns:p14="http://schemas.microsoft.com/office/powerpoint/2010/main" val="3125143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The main idea</a:t>
                </a:r>
                <a:r>
                  <a:rPr lang="en-US" b="0" baseline="0" dirty="0"/>
                  <a:t> is that </a:t>
                </a:r>
                <a14:m>
                  <m:oMath xmlns:m="http://schemas.openxmlformats.org/officeDocument/2006/math">
                    <m:r>
                      <m:rPr>
                        <m:sty m:val="p"/>
                      </m:rPr>
                      <a:rPr lang="en-US" b="0" i="0" smtClean="0">
                        <a:latin typeface="Cambria Math" panose="02040503050406030204" pitchFamily="18" charset="0"/>
                      </a:rPr>
                      <m:t>Ψ</m:t>
                    </m:r>
                  </m:oMath>
                </a14:m>
                <a:r>
                  <a:rPr lang="en-US" dirty="0"/>
                  <a:t> is monotone increasing:</a:t>
                </a:r>
              </a:p>
              <a:p>
                <a:r>
                  <a:rPr lang="en-US" dirty="0"/>
                  <a:t>The write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may change</a:t>
                </a:r>
                <a:r>
                  <a:rPr lang="en-US" baseline="0" dirty="0"/>
                  <a:t> the solo run of p.</a:t>
                </a:r>
                <a:endParaRPr lang="en-US" dirty="0"/>
              </a:p>
            </p:txBody>
          </p:sp>
        </mc:Choice>
        <mc:Fallback xmlns="">
          <p:sp>
            <p:nvSpPr>
              <p:cNvPr id="3" name="Notes Placeholder 2"/>
              <p:cNvSpPr>
                <a:spLocks noGrp="1"/>
              </p:cNvSpPr>
              <p:nvPr>
                <p:ph type="body" idx="1"/>
              </p:nvPr>
            </p:nvSpPr>
            <p:spPr/>
            <p:txBody>
              <a:bodyPr/>
              <a:lstStyle/>
              <a:p>
                <a:r>
                  <a:rPr lang="en-US" b="0" dirty="0"/>
                  <a:t>The main idea</a:t>
                </a:r>
                <a:r>
                  <a:rPr lang="en-US" b="0" baseline="0" dirty="0"/>
                  <a:t> is that </a:t>
                </a:r>
                <a:r>
                  <a:rPr lang="en-US" b="0" i="0">
                    <a:latin typeface="Cambria Math" panose="02040503050406030204" pitchFamily="18" charset="0"/>
                  </a:rPr>
                  <a:t>Ψ</a:t>
                </a:r>
                <a:r>
                  <a:rPr lang="en-US" dirty="0"/>
                  <a:t> is monotone increasing:</a:t>
                </a:r>
              </a:p>
              <a:p>
                <a:r>
                  <a:rPr lang="en-US" dirty="0"/>
                  <a:t>The write </a:t>
                </a:r>
                <a:r>
                  <a:rPr lang="en-US" b="0" i="0">
                    <a:latin typeface="Cambria Math" panose="02040503050406030204" pitchFamily="18" charset="0"/>
                  </a:rPr>
                  <a:t>𝑒_𝑖</a:t>
                </a:r>
                <a:r>
                  <a:rPr lang="en-US" dirty="0"/>
                  <a:t> may change</a:t>
                </a:r>
                <a:r>
                  <a:rPr lang="en-US" baseline="0" dirty="0"/>
                  <a:t> the solo path of p, thus causing bits to flip from 0 to 1. However, this may occur only if </a:t>
                </a:r>
                <a:r>
                  <a:rPr lang="en-US" b="0" i="0" baseline="0">
                    <a:latin typeface="Cambria Math" panose="02040503050406030204" pitchFamily="18" charset="0"/>
                  </a:rPr>
                  <a:t>𝑒_𝑖</a:t>
                </a:r>
                <a:r>
                  <a:rPr lang="en-US" dirty="0"/>
                  <a:t> writes</a:t>
                </a:r>
                <a:r>
                  <a:rPr lang="en-US" baseline="0" dirty="0"/>
                  <a:t> to a register the precedes them in </a:t>
                </a:r>
                <a:r>
                  <a:rPr lang="en-US" b="0" i="0" baseline="0">
                    <a:latin typeface="Cambria Math" panose="02040503050406030204" pitchFamily="18" charset="0"/>
                  </a:rPr>
                  <a:t>𝜙_𝑖</a:t>
                </a:r>
                <a:r>
                  <a:rPr lang="en-US" dirty="0"/>
                  <a:t>, thus causing it to flip from 0 to 1,</a:t>
                </a:r>
                <a:r>
                  <a:rPr lang="en-US" baseline="0" dirty="0"/>
                  <a:t> and therefore </a:t>
                </a:r>
                <a:r>
                  <a:rPr lang="en-US" b="0" i="0" baseline="0">
                    <a:latin typeface="Cambria Math" panose="02040503050406030204" pitchFamily="18" charset="0"/>
                  </a:rPr>
                  <a:t>Ψ_(𝑖+1)</a:t>
                </a:r>
                <a:r>
                  <a:rPr lang="en-US" dirty="0"/>
                  <a:t> is bigger then </a:t>
                </a:r>
                <a:r>
                  <a:rPr lang="en-US" b="0" i="0">
                    <a:latin typeface="Cambria Math" panose="02040503050406030204" pitchFamily="18" charset="0"/>
                  </a:rPr>
                  <a:t>Ψ_𝑖</a:t>
                </a:r>
                <a:endParaRPr lang="en-US"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57</a:t>
            </a:fld>
            <a:endParaRPr lang="en-US"/>
          </a:p>
        </p:txBody>
      </p:sp>
    </p:spTree>
    <p:extLst>
      <p:ext uri="{BB962C8B-B14F-4D97-AF65-F5344CB8AC3E}">
        <p14:creationId xmlns:p14="http://schemas.microsoft.com/office/powerpoint/2010/main" val="9466364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So p no longer access variables 3 to 6, but a different variable.</a:t>
                </a:r>
              </a:p>
            </p:txBody>
          </p:sp>
        </mc:Choice>
        <mc:Fallback xmlns="">
          <p:sp>
            <p:nvSpPr>
              <p:cNvPr id="3" name="Notes Placeholder 2"/>
              <p:cNvSpPr>
                <a:spLocks noGrp="1"/>
              </p:cNvSpPr>
              <p:nvPr>
                <p:ph type="body" idx="1"/>
              </p:nvPr>
            </p:nvSpPr>
            <p:spPr/>
            <p:txBody>
              <a:bodyPr/>
              <a:lstStyle/>
              <a:p>
                <a:r>
                  <a:rPr lang="en-US" b="0" dirty="0"/>
                  <a:t>The main idea</a:t>
                </a:r>
                <a:r>
                  <a:rPr lang="en-US" b="0" baseline="0" dirty="0"/>
                  <a:t> is that </a:t>
                </a:r>
                <a:r>
                  <a:rPr lang="en-US" b="0" i="0">
                    <a:latin typeface="Cambria Math" panose="02040503050406030204" pitchFamily="18" charset="0"/>
                  </a:rPr>
                  <a:t>Ψ</a:t>
                </a:r>
                <a:r>
                  <a:rPr lang="en-US" dirty="0"/>
                  <a:t> is monotone increasing:</a:t>
                </a:r>
              </a:p>
              <a:p>
                <a:r>
                  <a:rPr lang="en-US" dirty="0"/>
                  <a:t>The write </a:t>
                </a:r>
                <a:r>
                  <a:rPr lang="en-US" b="0" i="0">
                    <a:latin typeface="Cambria Math" panose="02040503050406030204" pitchFamily="18" charset="0"/>
                  </a:rPr>
                  <a:t>𝑒_𝑖</a:t>
                </a:r>
                <a:r>
                  <a:rPr lang="en-US" dirty="0"/>
                  <a:t> may change</a:t>
                </a:r>
                <a:r>
                  <a:rPr lang="en-US" baseline="0" dirty="0"/>
                  <a:t> the solo path of p, thus causing bits to flip from 0 to 1. However, this may occur only if </a:t>
                </a:r>
                <a:r>
                  <a:rPr lang="en-US" b="0" i="0" baseline="0">
                    <a:latin typeface="Cambria Math" panose="02040503050406030204" pitchFamily="18" charset="0"/>
                  </a:rPr>
                  <a:t>𝑒_𝑖</a:t>
                </a:r>
                <a:r>
                  <a:rPr lang="en-US" dirty="0"/>
                  <a:t> writes</a:t>
                </a:r>
                <a:r>
                  <a:rPr lang="en-US" baseline="0" dirty="0"/>
                  <a:t> to a register the precedes them in </a:t>
                </a:r>
                <a:r>
                  <a:rPr lang="en-US" b="0" i="0" baseline="0">
                    <a:latin typeface="Cambria Math" panose="02040503050406030204" pitchFamily="18" charset="0"/>
                  </a:rPr>
                  <a:t>𝜙_𝑖</a:t>
                </a:r>
                <a:r>
                  <a:rPr lang="en-US" dirty="0"/>
                  <a:t>, thus causing it to flip from 0 to 1,</a:t>
                </a:r>
                <a:r>
                  <a:rPr lang="en-US" baseline="0" dirty="0"/>
                  <a:t> and therefore </a:t>
                </a:r>
                <a:r>
                  <a:rPr lang="en-US" b="0" i="0" baseline="0">
                    <a:latin typeface="Cambria Math" panose="02040503050406030204" pitchFamily="18" charset="0"/>
                  </a:rPr>
                  <a:t>Ψ_(𝑖+1)</a:t>
                </a:r>
                <a:r>
                  <a:rPr lang="en-US" dirty="0"/>
                  <a:t> is bigger then </a:t>
                </a:r>
                <a:r>
                  <a:rPr lang="en-US" b="0" i="0">
                    <a:latin typeface="Cambria Math" panose="02040503050406030204" pitchFamily="18" charset="0"/>
                  </a:rPr>
                  <a:t>Ψ_𝑖</a:t>
                </a:r>
                <a:endParaRPr lang="en-US"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58</a:t>
            </a:fld>
            <a:endParaRPr lang="en-US"/>
          </a:p>
        </p:txBody>
      </p:sp>
    </p:spTree>
    <p:extLst>
      <p:ext uri="{BB962C8B-B14F-4D97-AF65-F5344CB8AC3E}">
        <p14:creationId xmlns:p14="http://schemas.microsoft.com/office/powerpoint/2010/main" val="6786223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This change</a:t>
                </a:r>
                <a:r>
                  <a:rPr lang="en-US" b="0" baseline="0" dirty="0"/>
                  <a:t> the function </a:t>
                </a:r>
                <a14:m>
                  <m:oMath xmlns:m="http://schemas.openxmlformats.org/officeDocument/2006/math">
                    <m:r>
                      <m:rPr>
                        <m:sty m:val="p"/>
                      </m:rPr>
                      <a:rPr lang="en-US" b="0" i="0" baseline="0" smtClean="0">
                        <a:latin typeface="Cambria Math" panose="02040503050406030204" pitchFamily="18" charset="0"/>
                      </a:rPr>
                      <m:t>Ψ</m:t>
                    </m:r>
                  </m:oMath>
                </a14:m>
                <a:r>
                  <a:rPr lang="en-US" b="0" dirty="0"/>
                  <a:t> – now the third bit is 0,</a:t>
                </a:r>
                <a:r>
                  <a:rPr lang="en-US" b="0" baseline="0" dirty="0"/>
                  <a:t> while before it was one. So the write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𝑖</m:t>
                        </m:r>
                      </m:sub>
                    </m:sSub>
                  </m:oMath>
                </a14:m>
                <a:r>
                  <a:rPr lang="en-US" b="0" dirty="0"/>
                  <a:t> causing bits to flip from 1</a:t>
                </a:r>
                <a:r>
                  <a:rPr lang="en-US" b="0" baseline="0" dirty="0"/>
                  <a:t> to 0.</a:t>
                </a:r>
                <a:endParaRPr lang="en-US" b="0" dirty="0"/>
              </a:p>
            </p:txBody>
          </p:sp>
        </mc:Choice>
        <mc:Fallback xmlns="">
          <p:sp>
            <p:nvSpPr>
              <p:cNvPr id="3" name="Notes Placeholder 2"/>
              <p:cNvSpPr>
                <a:spLocks noGrp="1"/>
              </p:cNvSpPr>
              <p:nvPr>
                <p:ph type="body" idx="1"/>
              </p:nvPr>
            </p:nvSpPr>
            <p:spPr/>
            <p:txBody>
              <a:bodyPr/>
              <a:lstStyle/>
              <a:p>
                <a:r>
                  <a:rPr lang="en-US" b="0" dirty="0"/>
                  <a:t>The main idea</a:t>
                </a:r>
                <a:r>
                  <a:rPr lang="en-US" b="0" baseline="0" dirty="0"/>
                  <a:t> is that </a:t>
                </a:r>
                <a:r>
                  <a:rPr lang="en-US" b="0" i="0">
                    <a:latin typeface="Cambria Math" panose="02040503050406030204" pitchFamily="18" charset="0"/>
                  </a:rPr>
                  <a:t>Ψ</a:t>
                </a:r>
                <a:r>
                  <a:rPr lang="en-US" dirty="0"/>
                  <a:t> is monotone increasing:</a:t>
                </a:r>
              </a:p>
              <a:p>
                <a:r>
                  <a:rPr lang="en-US" dirty="0"/>
                  <a:t>The write </a:t>
                </a:r>
                <a:r>
                  <a:rPr lang="en-US" b="0" i="0">
                    <a:latin typeface="Cambria Math" panose="02040503050406030204" pitchFamily="18" charset="0"/>
                  </a:rPr>
                  <a:t>𝑒_𝑖</a:t>
                </a:r>
                <a:r>
                  <a:rPr lang="en-US" dirty="0"/>
                  <a:t> may change</a:t>
                </a:r>
                <a:r>
                  <a:rPr lang="en-US" baseline="0" dirty="0"/>
                  <a:t> the solo path of p, thus causing bits to flip from 0 to 1. However, this may occur only if </a:t>
                </a:r>
                <a:r>
                  <a:rPr lang="en-US" b="0" i="0" baseline="0">
                    <a:latin typeface="Cambria Math" panose="02040503050406030204" pitchFamily="18" charset="0"/>
                  </a:rPr>
                  <a:t>𝑒_𝑖</a:t>
                </a:r>
                <a:r>
                  <a:rPr lang="en-US" dirty="0"/>
                  <a:t> writes</a:t>
                </a:r>
                <a:r>
                  <a:rPr lang="en-US" baseline="0" dirty="0"/>
                  <a:t> to a register the precedes them in </a:t>
                </a:r>
                <a:r>
                  <a:rPr lang="en-US" b="0" i="0" baseline="0">
                    <a:latin typeface="Cambria Math" panose="02040503050406030204" pitchFamily="18" charset="0"/>
                  </a:rPr>
                  <a:t>𝜙_𝑖</a:t>
                </a:r>
                <a:r>
                  <a:rPr lang="en-US" dirty="0"/>
                  <a:t>, thus causing it to flip from 0 to 1,</a:t>
                </a:r>
                <a:r>
                  <a:rPr lang="en-US" baseline="0" dirty="0"/>
                  <a:t> and therefore </a:t>
                </a:r>
                <a:r>
                  <a:rPr lang="en-US" b="0" i="0" baseline="0">
                    <a:latin typeface="Cambria Math" panose="02040503050406030204" pitchFamily="18" charset="0"/>
                  </a:rPr>
                  <a:t>Ψ_(𝑖+1)</a:t>
                </a:r>
                <a:r>
                  <a:rPr lang="en-US" dirty="0"/>
                  <a:t> is bigger then </a:t>
                </a:r>
                <a:r>
                  <a:rPr lang="en-US" b="0" i="0">
                    <a:latin typeface="Cambria Math" panose="02040503050406030204" pitchFamily="18" charset="0"/>
                  </a:rPr>
                  <a:t>Ψ_𝑖</a:t>
                </a:r>
                <a:endParaRPr lang="en-US"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59</a:t>
            </a:fld>
            <a:endParaRPr lang="en-US"/>
          </a:p>
        </p:txBody>
      </p:sp>
    </p:spTree>
    <p:extLst>
      <p:ext uri="{BB962C8B-B14F-4D97-AF65-F5344CB8AC3E}">
        <p14:creationId xmlns:p14="http://schemas.microsoft.com/office/powerpoint/2010/main" val="295597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will start with a simple</a:t>
                </a:r>
                <a:r>
                  <a:rPr lang="en-US" baseline="0" dirty="0"/>
                  <a:t> </a:t>
                </a:r>
                <a14:m>
                  <m:oMath xmlns:m="http://schemas.openxmlformats.org/officeDocument/2006/math">
                    <m:r>
                      <m:rPr>
                        <m:sty m:val="p"/>
                      </m:rPr>
                      <a:rPr lang="en-US" b="0" i="0" baseline="0" smtClean="0">
                        <a:latin typeface="Cambria Math" panose="02040503050406030204" pitchFamily="18" charset="0"/>
                      </a:rPr>
                      <m:t>Ω</m:t>
                    </m:r>
                    <m:d>
                      <m:dPr>
                        <m:ctrlPr>
                          <a:rPr lang="en-US" b="0" i="1" baseline="0" smtClean="0">
                            <a:latin typeface="Cambria Math" panose="02040503050406030204" pitchFamily="18" charset="0"/>
                          </a:rPr>
                        </m:ctrlPr>
                      </m:dPr>
                      <m:e>
                        <m:rad>
                          <m:radPr>
                            <m:degHide m:val="on"/>
                            <m:ctrlPr>
                              <a:rPr lang="en-US" b="0" i="1" baseline="0" smtClean="0">
                                <a:latin typeface="Cambria Math" panose="02040503050406030204" pitchFamily="18" charset="0"/>
                              </a:rPr>
                            </m:ctrlPr>
                          </m:radPr>
                          <m:deg/>
                          <m:e>
                            <m:r>
                              <a:rPr lang="en-US" b="0" i="1" baseline="0" smtClean="0">
                                <a:latin typeface="Cambria Math" panose="02040503050406030204" pitchFamily="18" charset="0"/>
                              </a:rPr>
                              <m:t>𝑛</m:t>
                            </m:r>
                          </m:e>
                        </m:rad>
                      </m:e>
                    </m:d>
                  </m:oMath>
                </a14:m>
                <a:r>
                  <a:rPr lang="en-US" dirty="0"/>
                  <a:t> space lower bound.</a:t>
                </a:r>
              </a:p>
              <a:p>
                <a:r>
                  <a:rPr lang="en-US" dirty="0"/>
                  <a:t>The</a:t>
                </a:r>
                <a:r>
                  <a:rPr lang="en-US" baseline="0" dirty="0"/>
                  <a:t> construction in the space lower bound will be used later to obtain the time lower bound.</a:t>
                </a:r>
                <a:endParaRPr lang="he-IL" dirty="0"/>
              </a:p>
            </p:txBody>
          </p:sp>
        </mc:Choice>
        <mc:Fallback xmlns="">
          <p:sp>
            <p:nvSpPr>
              <p:cNvPr id="3" name="Notes Placeholder 2"/>
              <p:cNvSpPr>
                <a:spLocks noGrp="1"/>
              </p:cNvSpPr>
              <p:nvPr>
                <p:ph type="body" idx="1"/>
              </p:nvPr>
            </p:nvSpPr>
            <p:spPr/>
            <p:txBody>
              <a:bodyPr/>
              <a:lstStyle/>
              <a:p>
                <a:r>
                  <a:rPr lang="en-US" dirty="0" smtClean="0"/>
                  <a:t>We will start with a simple</a:t>
                </a:r>
                <a:r>
                  <a:rPr lang="en-US" baseline="0" dirty="0" smtClean="0"/>
                  <a:t> </a:t>
                </a:r>
                <a:r>
                  <a:rPr lang="en-US" b="0" i="0" baseline="0" smtClean="0">
                    <a:latin typeface="Cambria Math" panose="02040503050406030204" pitchFamily="18" charset="0"/>
                  </a:rPr>
                  <a:t>Ω(√𝑛)</a:t>
                </a:r>
                <a:r>
                  <a:rPr lang="en-US" dirty="0" smtClean="0"/>
                  <a:t> space lower bound.</a:t>
                </a:r>
              </a:p>
              <a:p>
                <a:r>
                  <a:rPr lang="en-US" dirty="0" smtClean="0"/>
                  <a:t>The</a:t>
                </a:r>
                <a:r>
                  <a:rPr lang="en-US" baseline="0" dirty="0" smtClean="0"/>
                  <a:t> construction in the space lower bound will be used later to obtain the time lower bound.</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6</a:t>
            </a:fld>
            <a:endParaRPr lang="en-US"/>
          </a:p>
        </p:txBody>
      </p:sp>
    </p:spTree>
    <p:extLst>
      <p:ext uri="{BB962C8B-B14F-4D97-AF65-F5344CB8AC3E}">
        <p14:creationId xmlns:p14="http://schemas.microsoft.com/office/powerpoint/2010/main" val="20749764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However, this may occur only if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𝑒</m:t>
                        </m:r>
                      </m:e>
                      <m:sub>
                        <m:r>
                          <a:rPr lang="en-US" b="0" i="1" baseline="0" smtClean="0">
                            <a:latin typeface="Cambria Math" panose="02040503050406030204" pitchFamily="18" charset="0"/>
                          </a:rPr>
                          <m:t>𝑖</m:t>
                        </m:r>
                      </m:sub>
                    </m:sSub>
                  </m:oMath>
                </a14:m>
                <a:r>
                  <a:rPr lang="en-US" dirty="0"/>
                  <a:t> writes</a:t>
                </a:r>
                <a:r>
                  <a:rPr lang="en-US" baseline="0" dirty="0"/>
                  <a:t> to a variable that precedes them in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𝜙</m:t>
                        </m:r>
                      </m:e>
                      <m:sub>
                        <m:r>
                          <a:rPr lang="en-US" b="0" i="1" baseline="0" smtClean="0">
                            <a:latin typeface="Cambria Math" panose="02040503050406030204" pitchFamily="18" charset="0"/>
                          </a:rPr>
                          <m:t>𝑖</m:t>
                        </m:r>
                      </m:sub>
                    </m:sSub>
                  </m:oMath>
                </a14:m>
                <a:r>
                  <a:rPr lang="en-US" dirty="0"/>
                  <a:t>, in our case to variable number 2, thus causing it to flip from 0 to 1.</a:t>
                </a:r>
                <a:endParaRPr lang="en-US" baseline="0" dirty="0"/>
              </a:p>
              <a:p>
                <a:r>
                  <a:rPr lang="en-US" baseline="0" dirty="0"/>
                  <a:t>Therefore </a:t>
                </a:r>
                <a14:m>
                  <m:oMath xmlns:m="http://schemas.openxmlformats.org/officeDocument/2006/math">
                    <m:sSub>
                      <m:sSubPr>
                        <m:ctrlPr>
                          <a:rPr lang="en-US" b="0" i="1" baseline="0" smtClean="0">
                            <a:latin typeface="Cambria Math" panose="02040503050406030204" pitchFamily="18" charset="0"/>
                          </a:rPr>
                        </m:ctrlPr>
                      </m:sSubPr>
                      <m:e>
                        <m:r>
                          <m:rPr>
                            <m:sty m:val="p"/>
                          </m:rPr>
                          <a:rPr lang="en-US" b="0" i="0" baseline="0" smtClean="0">
                            <a:latin typeface="Cambria Math" panose="02040503050406030204" pitchFamily="18" charset="0"/>
                          </a:rPr>
                          <m:t>Ψ</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m:t>
                        </m:r>
                        <m:r>
                          <a:rPr lang="en-US" b="0" i="1" baseline="0" smtClean="0">
                            <a:latin typeface="Cambria Math" panose="02040503050406030204" pitchFamily="18" charset="0"/>
                          </a:rPr>
                          <m:t>1</m:t>
                        </m:r>
                      </m:sub>
                    </m:sSub>
                  </m:oMath>
                </a14:m>
                <a:r>
                  <a:rPr lang="en-US" dirty="0"/>
                  <a:t> is bigger then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𝑖</m:t>
                        </m:r>
                      </m:sub>
                    </m:sSub>
                  </m:oMath>
                </a14:m>
                <a:endParaRPr lang="en-US" dirty="0"/>
              </a:p>
            </p:txBody>
          </p:sp>
        </mc:Choice>
        <mc:Fallback xmlns="">
          <p:sp>
            <p:nvSpPr>
              <p:cNvPr id="3" name="Notes Placeholder 2"/>
              <p:cNvSpPr>
                <a:spLocks noGrp="1"/>
              </p:cNvSpPr>
              <p:nvPr>
                <p:ph type="body" idx="1"/>
              </p:nvPr>
            </p:nvSpPr>
            <p:spPr/>
            <p:txBody>
              <a:bodyPr/>
              <a:lstStyle/>
              <a:p>
                <a:r>
                  <a:rPr lang="en-US" b="0" dirty="0"/>
                  <a:t>The main idea</a:t>
                </a:r>
                <a:r>
                  <a:rPr lang="en-US" b="0" baseline="0" dirty="0"/>
                  <a:t> is that </a:t>
                </a:r>
                <a:r>
                  <a:rPr lang="en-US" b="0" i="0">
                    <a:latin typeface="Cambria Math" panose="02040503050406030204" pitchFamily="18" charset="0"/>
                  </a:rPr>
                  <a:t>Ψ</a:t>
                </a:r>
                <a:r>
                  <a:rPr lang="en-US" dirty="0"/>
                  <a:t> is monotone increasing:</a:t>
                </a:r>
              </a:p>
              <a:p>
                <a:r>
                  <a:rPr lang="en-US" dirty="0"/>
                  <a:t>The write </a:t>
                </a:r>
                <a:r>
                  <a:rPr lang="en-US" b="0" i="0">
                    <a:latin typeface="Cambria Math" panose="02040503050406030204" pitchFamily="18" charset="0"/>
                  </a:rPr>
                  <a:t>𝑒_𝑖</a:t>
                </a:r>
                <a:r>
                  <a:rPr lang="en-US" dirty="0"/>
                  <a:t> may change</a:t>
                </a:r>
                <a:r>
                  <a:rPr lang="en-US" baseline="0" dirty="0"/>
                  <a:t> the solo path of p, thus causing bits to flip from 0 to 1. However, this may occur only if </a:t>
                </a:r>
                <a:r>
                  <a:rPr lang="en-US" b="0" i="0" baseline="0">
                    <a:latin typeface="Cambria Math" panose="02040503050406030204" pitchFamily="18" charset="0"/>
                  </a:rPr>
                  <a:t>𝑒_𝑖</a:t>
                </a:r>
                <a:r>
                  <a:rPr lang="en-US" dirty="0"/>
                  <a:t> writes</a:t>
                </a:r>
                <a:r>
                  <a:rPr lang="en-US" baseline="0" dirty="0"/>
                  <a:t> to a register the precedes them in </a:t>
                </a:r>
                <a:r>
                  <a:rPr lang="en-US" b="0" i="0" baseline="0">
                    <a:latin typeface="Cambria Math" panose="02040503050406030204" pitchFamily="18" charset="0"/>
                  </a:rPr>
                  <a:t>𝜙_𝑖</a:t>
                </a:r>
                <a:r>
                  <a:rPr lang="en-US" dirty="0"/>
                  <a:t>, thus causing it to flip from 0 to 1,</a:t>
                </a:r>
                <a:r>
                  <a:rPr lang="en-US" baseline="0" dirty="0"/>
                  <a:t> and therefore </a:t>
                </a:r>
                <a:r>
                  <a:rPr lang="en-US" b="0" i="0" baseline="0">
                    <a:latin typeface="Cambria Math" panose="02040503050406030204" pitchFamily="18" charset="0"/>
                  </a:rPr>
                  <a:t>Ψ_(𝑖+1)</a:t>
                </a:r>
                <a:r>
                  <a:rPr lang="en-US" dirty="0"/>
                  <a:t> is bigger then </a:t>
                </a:r>
                <a:r>
                  <a:rPr lang="en-US" b="0" i="0">
                    <a:latin typeface="Cambria Math" panose="02040503050406030204" pitchFamily="18" charset="0"/>
                  </a:rPr>
                  <a:t>Ψ_𝑖</a:t>
                </a:r>
                <a:endParaRPr lang="en-US"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60</a:t>
            </a:fld>
            <a:endParaRPr lang="en-US"/>
          </a:p>
        </p:txBody>
      </p:sp>
    </p:spTree>
    <p:extLst>
      <p:ext uri="{BB962C8B-B14F-4D97-AF65-F5344CB8AC3E}">
        <p14:creationId xmlns:p14="http://schemas.microsoft.com/office/powerpoint/2010/main" val="3413676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If we assume towards a contradiction,</a:t>
                </a:r>
                <a:r>
                  <a:rPr lang="en-US" baseline="0" dirty="0"/>
                  <a:t> that all of p’s solo run are of length less then </a:t>
                </a:r>
                <a14:m>
                  <m:oMath xmlns:m="http://schemas.openxmlformats.org/officeDocument/2006/math">
                    <m:box>
                      <m:boxPr>
                        <m:ctrlPr>
                          <a:rPr lang="en-US" i="1" baseline="0" smtClean="0">
                            <a:latin typeface="Cambria Math" panose="02040503050406030204" pitchFamily="18" charset="0"/>
                          </a:rPr>
                        </m:ctrlPr>
                      </m:boxPr>
                      <m:e>
                        <m:argPr>
                          <m:argSz m:val="-1"/>
                        </m:argPr>
                        <m:f>
                          <m:fPr>
                            <m:ctrlPr>
                              <a:rPr lang="en-US" i="1" baseline="0" smtClean="0">
                                <a:latin typeface="Cambria Math" panose="02040503050406030204" pitchFamily="18" charset="0"/>
                              </a:rPr>
                            </m:ctrlPr>
                          </m:fPr>
                          <m:num>
                            <m:r>
                              <a:rPr lang="en-US" b="0" i="1" baseline="0" smtClean="0">
                                <a:latin typeface="Cambria Math" panose="02040503050406030204" pitchFamily="18" charset="0"/>
                              </a:rPr>
                              <m:t>1</m:t>
                            </m:r>
                          </m:num>
                          <m:den>
                            <m:r>
                              <a:rPr lang="en-US" b="0" i="1" baseline="0" smtClean="0">
                                <a:latin typeface="Cambria Math" panose="02040503050406030204" pitchFamily="18" charset="0"/>
                              </a:rPr>
                              <m:t>2</m:t>
                            </m:r>
                          </m:den>
                        </m:f>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r>
                              <a:rPr lang="en-US" b="0" i="1" baseline="0" smtClean="0">
                                <a:latin typeface="Cambria Math" panose="02040503050406030204" pitchFamily="18" charset="0"/>
                              </a:rPr>
                              <m:t>𝑛</m:t>
                            </m:r>
                            <m:r>
                              <a:rPr lang="en-US" b="0" i="1" baseline="0" smtClean="0">
                                <a:latin typeface="Cambria Math" panose="02040503050406030204" pitchFamily="18" charset="0"/>
                              </a:rPr>
                              <m:t> </m:t>
                            </m:r>
                          </m:e>
                        </m:func>
                      </m:e>
                    </m:box>
                  </m:oMath>
                </a14:m>
                <a:r>
                  <a:rPr lang="en-US" dirty="0"/>
                  <a:t>, then it is enough to take </a:t>
                </a:r>
                <a14:m>
                  <m:oMath xmlns:m="http://schemas.openxmlformats.org/officeDocument/2006/math">
                    <m:r>
                      <m:rPr>
                        <m:sty m:val="p"/>
                      </m:rPr>
                      <a:rPr lang="en-US" b="0" i="0" smtClean="0">
                        <a:latin typeface="Cambria Math" panose="02040503050406030204" pitchFamily="18" charset="0"/>
                      </a:rPr>
                      <m:t>Ψ</m:t>
                    </m:r>
                  </m:oMath>
                </a14:m>
                <a:r>
                  <a:rPr lang="en-US" dirty="0"/>
                  <a:t> to be a </a:t>
                </a:r>
                <a14:m>
                  <m:oMath xmlns:m="http://schemas.openxmlformats.org/officeDocument/2006/math">
                    <m:box>
                      <m:boxPr>
                        <m:ctrlPr>
                          <a:rPr lang="en-US" b="0" i="1" smtClean="0">
                            <a:solidFill>
                              <a:schemeClr val="bg1"/>
                            </a:solidFill>
                            <a:latin typeface="Cambria Math" panose="02040503050406030204" pitchFamily="18" charset="0"/>
                          </a:rPr>
                        </m:ctrlPr>
                      </m:boxPr>
                      <m:e>
                        <m:argPr>
                          <m:argSz m:val="-1"/>
                        </m:argP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r>
                              <a:rPr lang="en-US" b="0" i="1" smtClean="0">
                                <a:solidFill>
                                  <a:schemeClr val="bg1"/>
                                </a:solidFill>
                                <a:latin typeface="Cambria Math" panose="02040503050406030204" pitchFamily="18" charset="0"/>
                              </a:rPr>
                              <m:t>2</m:t>
                            </m:r>
                          </m:den>
                        </m:f>
                      </m:e>
                    </m:box>
                    <m:func>
                      <m:funcPr>
                        <m:ctrlPr>
                          <a:rPr lang="en-US" b="0" i="1" smtClean="0">
                            <a:solidFill>
                              <a:schemeClr val="bg1"/>
                            </a:solidFill>
                            <a:latin typeface="Cambria Math" panose="02040503050406030204" pitchFamily="18" charset="0"/>
                          </a:rPr>
                        </m:ctrlPr>
                      </m:funcPr>
                      <m:fName>
                        <m:r>
                          <m:rPr>
                            <m:sty m:val="p"/>
                          </m:rPr>
                          <a:rPr lang="en-US" b="0" i="0" smtClean="0">
                            <a:solidFill>
                              <a:schemeClr val="bg1"/>
                            </a:solidFill>
                            <a:latin typeface="Cambria Math" panose="02040503050406030204" pitchFamily="18" charset="0"/>
                          </a:rPr>
                          <m:t>log</m:t>
                        </m:r>
                      </m:fName>
                      <m:e>
                        <m:r>
                          <a:rPr lang="en-US" b="0" i="1" smtClean="0">
                            <a:solidFill>
                              <a:schemeClr val="bg1"/>
                            </a:solidFill>
                            <a:latin typeface="Cambria Math" panose="02040503050406030204" pitchFamily="18" charset="0"/>
                          </a:rPr>
                          <m:t>𝑛</m:t>
                        </m:r>
                      </m:e>
                    </m:func>
                  </m:oMath>
                </a14:m>
                <a:r>
                  <a:rPr lang="en-US" dirty="0"/>
                  <a:t> digits number, and thus</a:t>
                </a:r>
                <a:r>
                  <a:rPr lang="en-US" baseline="0" dirty="0"/>
                  <a:t> </a:t>
                </a:r>
                <a14:m>
                  <m:oMath xmlns:m="http://schemas.openxmlformats.org/officeDocument/2006/math">
                    <m:r>
                      <m:rPr>
                        <m:sty m:val="p"/>
                      </m:rPr>
                      <a:rPr lang="en-US" b="0" i="0" baseline="0" smtClean="0">
                        <a:latin typeface="Cambria Math" panose="02040503050406030204" pitchFamily="18" charset="0"/>
                      </a:rPr>
                      <m:t>Ψ</m:t>
                    </m:r>
                  </m:oMath>
                </a14:m>
                <a:r>
                  <a:rPr lang="en-US" baseline="0" dirty="0"/>
                  <a:t> value can not exceed </a:t>
                </a:r>
                <a14:m>
                  <m:oMath xmlns:m="http://schemas.openxmlformats.org/officeDocument/2006/math">
                    <m:rad>
                      <m:radPr>
                        <m:degHide m:val="on"/>
                        <m:ctrlPr>
                          <a:rPr lang="en-US" b="0" i="1" baseline="0" smtClean="0">
                            <a:latin typeface="Cambria Math" panose="02040503050406030204" pitchFamily="18" charset="0"/>
                          </a:rPr>
                        </m:ctrlPr>
                      </m:radPr>
                      <m:deg/>
                      <m:e>
                        <m:r>
                          <a:rPr lang="en-US" b="0" i="1" baseline="0" smtClean="0">
                            <a:latin typeface="Cambria Math" panose="02040503050406030204" pitchFamily="18" charset="0"/>
                          </a:rPr>
                          <m:t>𝑛</m:t>
                        </m:r>
                      </m:e>
                    </m:rad>
                    <m:r>
                      <a:rPr lang="en-US" b="0" i="1" baseline="0" smtClean="0">
                        <a:latin typeface="Cambria Math" panose="02040503050406030204" pitchFamily="18" charset="0"/>
                      </a:rPr>
                      <m:t>−</m:t>
                    </m:r>
                    <m:r>
                      <a:rPr lang="en-US" b="0" i="1" baseline="0" smtClean="0">
                        <a:latin typeface="Cambria Math" panose="02040503050406030204" pitchFamily="18" charset="0"/>
                      </a:rPr>
                      <m:t>1</m:t>
                    </m:r>
                  </m:oMath>
                </a14:m>
                <a:r>
                  <a:rPr lang="en-US" dirty="0"/>
                  <a:t>.</a:t>
                </a:r>
              </a:p>
              <a:p>
                <a:r>
                  <a:rPr lang="en-US" dirty="0"/>
                  <a:t>However,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1</m:t>
                        </m:r>
                      </m:sub>
                    </m:sSub>
                  </m:oMath>
                </a14:m>
                <a:r>
                  <a:rPr lang="en-US" dirty="0"/>
                  <a:t> is at least one, and </a:t>
                </a:r>
                <a14:m>
                  <m:oMath xmlns:m="http://schemas.openxmlformats.org/officeDocument/2006/math">
                    <m:r>
                      <m:rPr>
                        <m:sty m:val="p"/>
                      </m:rPr>
                      <a:rPr lang="en-US" b="0" i="0" smtClean="0">
                        <a:latin typeface="Cambria Math" panose="02040503050406030204" pitchFamily="18" charset="0"/>
                      </a:rPr>
                      <m:t>Ψ</m:t>
                    </m:r>
                  </m:oMath>
                </a14:m>
                <a:r>
                  <a:rPr lang="en-US" dirty="0"/>
                  <a:t> is monotone increasing,</a:t>
                </a:r>
                <a:r>
                  <a:rPr lang="en-US" baseline="0" dirty="0"/>
                  <a:t> and therefore its value on the last step must be at least </a:t>
                </a:r>
                <a14:m>
                  <m:oMath xmlns:m="http://schemas.openxmlformats.org/officeDocument/2006/math">
                    <m:rad>
                      <m:radPr>
                        <m:degHide m:val="on"/>
                        <m:ctrlPr>
                          <a:rPr lang="en-US" b="0" i="1" baseline="0" smtClean="0">
                            <a:latin typeface="Cambria Math" panose="02040503050406030204" pitchFamily="18" charset="0"/>
                          </a:rPr>
                        </m:ctrlPr>
                      </m:radPr>
                      <m:deg/>
                      <m:e>
                        <m:r>
                          <a:rPr lang="en-US" b="0" i="1" baseline="0" smtClean="0">
                            <a:latin typeface="Cambria Math" panose="02040503050406030204" pitchFamily="18" charset="0"/>
                          </a:rPr>
                          <m:t>𝑛</m:t>
                        </m:r>
                      </m:e>
                    </m:rad>
                  </m:oMath>
                </a14:m>
                <a:r>
                  <a:rPr lang="en-US" dirty="0"/>
                  <a:t> in contradiction.</a:t>
                </a:r>
              </a:p>
              <a:p>
                <a:r>
                  <a:rPr lang="en-US" dirty="0"/>
                  <a:t>So</a:t>
                </a:r>
                <a:r>
                  <a:rPr lang="en-US" baseline="0" dirty="0"/>
                  <a:t> it must be that at least one of the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𝜙</m:t>
                        </m:r>
                      </m:e>
                      <m:sub>
                        <m:r>
                          <a:rPr lang="en-US" b="0" i="1" baseline="0" smtClean="0">
                            <a:latin typeface="Cambria Math" panose="02040503050406030204" pitchFamily="18" charset="0"/>
                          </a:rPr>
                          <m:t>𝑖</m:t>
                        </m:r>
                      </m:sub>
                    </m:sSub>
                  </m:oMath>
                </a14:m>
                <a:r>
                  <a:rPr lang="en-US" dirty="0"/>
                  <a:t> is of size</a:t>
                </a:r>
                <a:r>
                  <a:rPr lang="en-US" baseline="0" dirty="0"/>
                  <a:t> at least </a:t>
                </a:r>
                <a14:m>
                  <m:oMath xmlns:m="http://schemas.openxmlformats.org/officeDocument/2006/math">
                    <m:box>
                      <m:boxPr>
                        <m:ctrlPr>
                          <a:rPr lang="en-US" b="0" i="1" smtClean="0">
                            <a:solidFill>
                              <a:schemeClr val="bg1"/>
                            </a:solidFill>
                            <a:latin typeface="Cambria Math" panose="02040503050406030204" pitchFamily="18" charset="0"/>
                          </a:rPr>
                        </m:ctrlPr>
                      </m:boxPr>
                      <m:e>
                        <m:argPr>
                          <m:argSz m:val="-1"/>
                        </m:argP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r>
                              <a:rPr lang="en-US" b="0" i="1" smtClean="0">
                                <a:solidFill>
                                  <a:schemeClr val="bg1"/>
                                </a:solidFill>
                                <a:latin typeface="Cambria Math" panose="02040503050406030204" pitchFamily="18" charset="0"/>
                              </a:rPr>
                              <m:t>2</m:t>
                            </m:r>
                          </m:den>
                        </m:f>
                      </m:e>
                    </m:box>
                    <m:func>
                      <m:funcPr>
                        <m:ctrlPr>
                          <a:rPr lang="en-US" b="0" i="1" smtClean="0">
                            <a:solidFill>
                              <a:schemeClr val="bg1"/>
                            </a:solidFill>
                            <a:latin typeface="Cambria Math" panose="02040503050406030204" pitchFamily="18" charset="0"/>
                          </a:rPr>
                        </m:ctrlPr>
                      </m:funcPr>
                      <m:fName>
                        <m:r>
                          <m:rPr>
                            <m:sty m:val="p"/>
                          </m:rPr>
                          <a:rPr lang="en-US" b="0" i="0" smtClean="0">
                            <a:solidFill>
                              <a:schemeClr val="bg1"/>
                            </a:solidFill>
                            <a:latin typeface="Cambria Math" panose="02040503050406030204" pitchFamily="18" charset="0"/>
                          </a:rPr>
                          <m:t>log</m:t>
                        </m:r>
                      </m:fName>
                      <m:e>
                        <m:r>
                          <a:rPr lang="en-US" b="0" i="1" smtClean="0">
                            <a:solidFill>
                              <a:schemeClr val="bg1"/>
                            </a:solidFill>
                            <a:latin typeface="Cambria Math" panose="02040503050406030204" pitchFamily="18" charset="0"/>
                          </a:rPr>
                          <m:t>𝑛</m:t>
                        </m:r>
                      </m:e>
                    </m:func>
                  </m:oMath>
                </a14:m>
                <a:r>
                  <a:rPr lang="en-US" dirty="0"/>
                  <a:t>, and this</a:t>
                </a:r>
                <a:r>
                  <a:rPr lang="en-US" baseline="0" dirty="0"/>
                  <a:t> conclude the time lower bound..</a:t>
                </a:r>
                <a:endParaRPr lang="en-US" dirty="0"/>
              </a:p>
            </p:txBody>
          </p:sp>
        </mc:Choice>
        <mc:Fallback xmlns="">
          <p:sp>
            <p:nvSpPr>
              <p:cNvPr id="3" name="Notes Placeholder 2"/>
              <p:cNvSpPr>
                <a:spLocks noGrp="1"/>
              </p:cNvSpPr>
              <p:nvPr>
                <p:ph type="body" idx="1"/>
              </p:nvPr>
            </p:nvSpPr>
            <p:spPr/>
            <p:txBody>
              <a:bodyPr/>
              <a:lstStyle/>
              <a:p>
                <a:r>
                  <a:rPr lang="en-US" b="0" dirty="0"/>
                  <a:t>The main idea</a:t>
                </a:r>
                <a:r>
                  <a:rPr lang="en-US" b="0" baseline="0" dirty="0"/>
                  <a:t> is that </a:t>
                </a:r>
                <a:r>
                  <a:rPr lang="en-US" b="0" i="0">
                    <a:latin typeface="Cambria Math" panose="02040503050406030204" pitchFamily="18" charset="0"/>
                  </a:rPr>
                  <a:t>Ψ</a:t>
                </a:r>
                <a:r>
                  <a:rPr lang="en-US" dirty="0"/>
                  <a:t> is monotone increasing:</a:t>
                </a:r>
              </a:p>
              <a:p>
                <a:r>
                  <a:rPr lang="en-US" dirty="0"/>
                  <a:t>The write </a:t>
                </a:r>
                <a:r>
                  <a:rPr lang="en-US" b="0" i="0">
                    <a:latin typeface="Cambria Math" panose="02040503050406030204" pitchFamily="18" charset="0"/>
                  </a:rPr>
                  <a:t>𝑒_𝑖</a:t>
                </a:r>
                <a:r>
                  <a:rPr lang="en-US" dirty="0"/>
                  <a:t> may change</a:t>
                </a:r>
                <a:r>
                  <a:rPr lang="en-US" baseline="0" dirty="0"/>
                  <a:t> the solo path of p, thus causing bits to flip from 0 to 1. However, this may occur only if </a:t>
                </a:r>
                <a:r>
                  <a:rPr lang="en-US" b="0" i="0" baseline="0">
                    <a:latin typeface="Cambria Math" panose="02040503050406030204" pitchFamily="18" charset="0"/>
                  </a:rPr>
                  <a:t>𝑒_𝑖</a:t>
                </a:r>
                <a:r>
                  <a:rPr lang="en-US" dirty="0"/>
                  <a:t> writes</a:t>
                </a:r>
                <a:r>
                  <a:rPr lang="en-US" baseline="0" dirty="0"/>
                  <a:t> to a register the precedes them in </a:t>
                </a:r>
                <a:r>
                  <a:rPr lang="en-US" b="0" i="0" baseline="0">
                    <a:latin typeface="Cambria Math" panose="02040503050406030204" pitchFamily="18" charset="0"/>
                  </a:rPr>
                  <a:t>𝜙_𝑖</a:t>
                </a:r>
                <a:r>
                  <a:rPr lang="en-US" dirty="0"/>
                  <a:t>, thus causing it to flip from 0 to 1,</a:t>
                </a:r>
                <a:r>
                  <a:rPr lang="en-US" baseline="0" dirty="0"/>
                  <a:t> and therefore </a:t>
                </a:r>
                <a:r>
                  <a:rPr lang="en-US" b="0" i="0" baseline="0">
                    <a:latin typeface="Cambria Math" panose="02040503050406030204" pitchFamily="18" charset="0"/>
                  </a:rPr>
                  <a:t>Ψ_(𝑖+1)</a:t>
                </a:r>
                <a:r>
                  <a:rPr lang="en-US" dirty="0"/>
                  <a:t> is bigger then </a:t>
                </a:r>
                <a:r>
                  <a:rPr lang="en-US" b="0" i="0">
                    <a:latin typeface="Cambria Math" panose="02040503050406030204" pitchFamily="18" charset="0"/>
                  </a:rPr>
                  <a:t>Ψ_𝑖</a:t>
                </a:r>
                <a:endParaRPr lang="en-US"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61</a:t>
            </a:fld>
            <a:endParaRPr lang="en-US"/>
          </a:p>
        </p:txBody>
      </p:sp>
    </p:spTree>
    <p:extLst>
      <p:ext uri="{BB962C8B-B14F-4D97-AF65-F5344CB8AC3E}">
        <p14:creationId xmlns:p14="http://schemas.microsoft.com/office/powerpoint/2010/main" val="2036592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paper we show that our result holds also for </a:t>
            </a:r>
            <a:r>
              <a:rPr lang="en-US" altLang="en-US" baseline="0" dirty="0">
                <a:latin typeface="Arial" charset="0"/>
                <a:cs typeface="Arial" charset="0"/>
              </a:rPr>
              <a:t>solo-fast algorithms, </a:t>
            </a:r>
            <a:r>
              <a:rPr lang="en-US" sz="1200" i="0" kern="1200" dirty="0">
                <a:solidFill>
                  <a:schemeClr val="tx1"/>
                </a:solidFill>
                <a:effectLst/>
                <a:latin typeface="+mn-lt"/>
                <a:ea typeface="+mn-ea"/>
                <a:cs typeface="+mn-cs"/>
              </a:rPr>
              <a:t>in which a process only reads and</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writes when it runs solo, but may resort to any other primitives, like </a:t>
            </a:r>
            <a:r>
              <a:rPr lang="en-US" sz="1200" i="1" kern="1200" dirty="0" err="1">
                <a:solidFill>
                  <a:schemeClr val="tx1"/>
                </a:solidFill>
                <a:effectLst/>
                <a:latin typeface="+mn-lt"/>
                <a:ea typeface="+mn-ea"/>
                <a:cs typeface="+mn-cs"/>
              </a:rPr>
              <a:t>compare&amp;swap</a:t>
            </a:r>
            <a:r>
              <a:rPr lang="en-US" sz="1200" i="0" kern="1200" dirty="0">
                <a:solidFill>
                  <a:schemeClr val="tx1"/>
                </a:solidFill>
                <a:effectLst/>
                <a:latin typeface="+mn-lt"/>
                <a:ea typeface="+mn-ea"/>
                <a:cs typeface="+mn-cs"/>
              </a:rPr>
              <a:t>, when it encounters</a:t>
            </a:r>
            <a:r>
              <a:rPr lang="en-US" sz="1200" i="0" kern="1200" baseline="0" dirty="0">
                <a:solidFill>
                  <a:schemeClr val="tx1"/>
                </a:solidFill>
                <a:effectLst/>
                <a:latin typeface="+mn-lt"/>
                <a:ea typeface="+mn-ea"/>
                <a:cs typeface="+mn-cs"/>
              </a:rPr>
              <a:t> </a:t>
            </a:r>
            <a:r>
              <a:rPr lang="en-US" sz="1200" i="0" kern="1200">
                <a:solidFill>
                  <a:schemeClr val="tx1"/>
                </a:solidFill>
                <a:effectLst/>
                <a:latin typeface="+mn-lt"/>
                <a:ea typeface="+mn-ea"/>
                <a:cs typeface="+mn-cs"/>
              </a:rPr>
              <a:t>contention.</a:t>
            </a:r>
            <a:endParaRPr lang="en-US" sz="1200" b="0" i="0" kern="1200" baseline="0" dirty="0">
              <a:solidFill>
                <a:schemeClr val="tx1"/>
              </a:solidFill>
              <a:effectLst/>
              <a:latin typeface="+mn-lt"/>
              <a:ea typeface="+mn-ea"/>
              <a:cs typeface="+mn-cs"/>
            </a:endParaRPr>
          </a:p>
          <a:p>
            <a:pPr algn="l" rtl="0"/>
            <a:r>
              <a:rPr lang="en-US" sz="1200" b="0" i="0" kern="1200" baseline="0" dirty="0">
                <a:solidFill>
                  <a:schemeClr val="tx1"/>
                </a:solidFill>
                <a:effectLst/>
                <a:latin typeface="+mn-lt"/>
                <a:ea typeface="+mn-ea"/>
                <a:cs typeface="+mn-cs"/>
              </a:rPr>
              <a:t>For future work:</a:t>
            </a:r>
          </a:p>
          <a:p>
            <a:pPr algn="l" rtl="0"/>
            <a:r>
              <a:rPr lang="en-US" sz="1200" b="0" i="0" kern="1200" dirty="0">
                <a:solidFill>
                  <a:schemeClr val="tx1"/>
                </a:solidFill>
                <a:effectLst/>
                <a:latin typeface="+mn-lt"/>
                <a:ea typeface="+mn-ea"/>
                <a:cs typeface="+mn-cs"/>
              </a:rPr>
              <a:t>We would like to find a lower bound for the general case, without the anonymity assumption.</a:t>
            </a:r>
          </a:p>
          <a:p>
            <a:pPr algn="l" rtl="0"/>
            <a:r>
              <a:rPr lang="en-US" sz="1200" b="0" i="0" kern="1200" dirty="0">
                <a:solidFill>
                  <a:schemeClr val="tx1"/>
                </a:solidFill>
                <a:effectLst/>
                <a:latin typeface="+mn-lt"/>
                <a:ea typeface="+mn-ea"/>
                <a:cs typeface="+mn-cs"/>
              </a:rPr>
              <a:t>In addition, there is a</a:t>
            </a:r>
            <a:r>
              <a:rPr lang="en-US" sz="1200" b="0" i="0" kern="1200" baseline="0" dirty="0">
                <a:solidFill>
                  <a:schemeClr val="tx1"/>
                </a:solidFill>
                <a:effectLst/>
                <a:latin typeface="+mn-lt"/>
                <a:ea typeface="+mn-ea"/>
                <a:cs typeface="+mn-cs"/>
              </a:rPr>
              <a:t> gap between the lower bound and the best known upper bound. We would like to close that gap, either by improving the lower bound, or by finding a matching upper bound.</a:t>
            </a:r>
            <a:br>
              <a:rPr lang="en-US" dirty="0"/>
            </a:br>
            <a:endParaRPr lang="en-US" dirty="0"/>
          </a:p>
          <a:p>
            <a:pPr algn="l" rtl="0"/>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62</a:t>
            </a:fld>
            <a:endParaRPr lang="en-US" altLang="en-US" sz="1300">
              <a:latin typeface="Arial" charset="0"/>
            </a:endParaRPr>
          </a:p>
        </p:txBody>
      </p:sp>
    </p:spTree>
    <p:extLst>
      <p:ext uri="{BB962C8B-B14F-4D97-AF65-F5344CB8AC3E}">
        <p14:creationId xmlns:p14="http://schemas.microsoft.com/office/powerpoint/2010/main" val="1539099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br>
              <a:rPr lang="en-US" dirty="0"/>
            </a:br>
            <a:br>
              <a:rPr lang="en-US" dirty="0"/>
            </a:b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63</a:t>
            </a:fld>
            <a:endParaRPr lang="en-US" altLang="en-US" sz="1300">
              <a:latin typeface="Arial" charset="0"/>
            </a:endParaRPr>
          </a:p>
        </p:txBody>
      </p:sp>
    </p:spTree>
    <p:extLst>
      <p:ext uri="{BB962C8B-B14F-4D97-AF65-F5344CB8AC3E}">
        <p14:creationId xmlns:p14="http://schemas.microsoft.com/office/powerpoint/2010/main" val="2474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main idea is</a:t>
                </a:r>
                <a:r>
                  <a:rPr lang="en-US" baseline="0" dirty="0"/>
                  <a:t> to construct a sequence of executions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𝛼</m:t>
                        </m:r>
                      </m:e>
                      <m:sub>
                        <m:r>
                          <a:rPr lang="en-US" b="0" i="1" baseline="0" smtClean="0">
                            <a:latin typeface="Cambria Math" panose="02040503050406030204" pitchFamily="18" charset="0"/>
                          </a:rPr>
                          <m:t>𝑖</m:t>
                        </m:r>
                      </m:sub>
                    </m:sSub>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𝛾</m:t>
                        </m:r>
                      </m:e>
                      <m:sub>
                        <m:r>
                          <a:rPr lang="en-US" b="0" i="1" baseline="0" smtClean="0">
                            <a:latin typeface="Cambria Math" panose="02040503050406030204" pitchFamily="18" charset="0"/>
                          </a:rPr>
                          <m:t>𝑖</m:t>
                        </m:r>
                      </m:sub>
                    </m:sSub>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𝑖</m:t>
                        </m:r>
                      </m:sub>
                    </m:sSub>
                  </m:oMath>
                </a14:m>
                <a:r>
                  <a:rPr lang="en-US" dirty="0"/>
                  <a:t> are</a:t>
                </a:r>
                <a:r>
                  <a:rPr lang="en-US" baseline="0" dirty="0"/>
                  <a:t> larger and larger</a:t>
                </a:r>
                <a:r>
                  <a:rPr lang="en-US" dirty="0"/>
                  <a:t> block writes</a:t>
                </a:r>
                <a:endParaRPr lang="he-IL" dirty="0"/>
              </a:p>
            </p:txBody>
          </p:sp>
        </mc:Choice>
        <mc:Fallback xmlns="">
          <p:sp>
            <p:nvSpPr>
              <p:cNvPr id="3" name="Notes Placeholder 2"/>
              <p:cNvSpPr>
                <a:spLocks noGrp="1"/>
              </p:cNvSpPr>
              <p:nvPr>
                <p:ph type="body" idx="1"/>
              </p:nvPr>
            </p:nvSpPr>
            <p:spPr/>
            <p:txBody>
              <a:bodyPr/>
              <a:lstStyle/>
              <a:p>
                <a:r>
                  <a:rPr lang="en-US" dirty="0" smtClean="0"/>
                  <a:t>The main idea is</a:t>
                </a:r>
                <a:r>
                  <a:rPr lang="en-US" baseline="0" dirty="0" smtClean="0"/>
                  <a:t> to construct a sequence of executions </a:t>
                </a:r>
                <a:r>
                  <a:rPr lang="en-US" b="0" i="0" baseline="0" smtClean="0">
                    <a:latin typeface="Cambria Math" panose="02040503050406030204" pitchFamily="18" charset="0"/>
                  </a:rPr>
                  <a:t>𝛼_𝑖 𝛾_𝑖</a:t>
                </a:r>
                <a:r>
                  <a:rPr lang="en-US" dirty="0" smtClean="0"/>
                  <a:t>, where </a:t>
                </a:r>
                <a:r>
                  <a:rPr lang="en-US" b="0" i="0" smtClean="0">
                    <a:latin typeface="Cambria Math" panose="02040503050406030204" pitchFamily="18" charset="0"/>
                  </a:rPr>
                  <a:t>𝛾_𝑖</a:t>
                </a:r>
                <a:r>
                  <a:rPr lang="en-US" dirty="0" smtClean="0"/>
                  <a:t> are</a:t>
                </a:r>
                <a:r>
                  <a:rPr lang="en-US" baseline="0" dirty="0" smtClean="0"/>
                  <a:t> larger and larger</a:t>
                </a:r>
                <a:r>
                  <a:rPr lang="en-US" dirty="0" smtClean="0"/>
                  <a:t> block writes</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7</a:t>
            </a:fld>
            <a:endParaRPr lang="en-US"/>
          </a:p>
        </p:txBody>
      </p:sp>
    </p:spTree>
    <p:extLst>
      <p:ext uri="{BB962C8B-B14F-4D97-AF65-F5344CB8AC3E}">
        <p14:creationId xmlns:p14="http://schemas.microsoft.com/office/powerpoint/2010/main" val="16968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For that, we fix a process p, and each execution</a:t>
                </a:r>
                <a:r>
                  <a:rPr lang="en-US" baseline="0" dirty="0"/>
                  <a:t> contains a new step that process p must observe.</a:t>
                </a:r>
              </a:p>
              <a:p>
                <a:r>
                  <a:rPr lang="en-US" dirty="0"/>
                  <a:t>In</a:t>
                </a:r>
                <a:r>
                  <a:rPr lang="en-US" baseline="0" dirty="0"/>
                  <a:t> order to achieve that, we retain two other processes whose solo extensions return 0 and 1, and therefore at least one of them must issue such a step.</a:t>
                </a:r>
                <a:endParaRPr lang="he-IL" dirty="0"/>
              </a:p>
            </p:txBody>
          </p:sp>
        </mc:Choice>
        <mc:Fallback xmlns="">
          <p:sp>
            <p:nvSpPr>
              <p:cNvPr id="3" name="Notes Placeholder 2"/>
              <p:cNvSpPr>
                <a:spLocks noGrp="1"/>
              </p:cNvSpPr>
              <p:nvPr>
                <p:ph type="body" idx="1"/>
              </p:nvPr>
            </p:nvSpPr>
            <p:spPr/>
            <p:txBody>
              <a:bodyPr/>
              <a:lstStyle/>
              <a:p>
                <a:r>
                  <a:rPr lang="en-US" dirty="0" smtClean="0"/>
                  <a:t>The main idea is</a:t>
                </a:r>
                <a:r>
                  <a:rPr lang="en-US" baseline="0" dirty="0" smtClean="0"/>
                  <a:t> to construct a sequence of executions </a:t>
                </a:r>
                <a:r>
                  <a:rPr lang="en-US" b="0" i="0" baseline="0" smtClean="0">
                    <a:latin typeface="Cambria Math" panose="02040503050406030204" pitchFamily="18" charset="0"/>
                  </a:rPr>
                  <a:t>𝛼_𝑖 𝛾_𝑖</a:t>
                </a:r>
                <a:r>
                  <a:rPr lang="en-US" dirty="0" smtClean="0"/>
                  <a:t>, where </a:t>
                </a:r>
                <a:r>
                  <a:rPr lang="en-US" b="0" i="0" smtClean="0">
                    <a:latin typeface="Cambria Math" panose="02040503050406030204" pitchFamily="18" charset="0"/>
                  </a:rPr>
                  <a:t>𝛾_𝑖</a:t>
                </a:r>
                <a:r>
                  <a:rPr lang="en-US" dirty="0" smtClean="0"/>
                  <a:t> are</a:t>
                </a:r>
                <a:r>
                  <a:rPr lang="en-US" baseline="0" dirty="0" smtClean="0"/>
                  <a:t> larger and larger</a:t>
                </a:r>
                <a:r>
                  <a:rPr lang="en-US" dirty="0" smtClean="0"/>
                  <a:t> block writes</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8</a:t>
            </a:fld>
            <a:endParaRPr lang="en-US"/>
          </a:p>
        </p:txBody>
      </p:sp>
    </p:spTree>
    <p:extLst>
      <p:ext uri="{BB962C8B-B14F-4D97-AF65-F5344CB8AC3E}">
        <p14:creationId xmlns:p14="http://schemas.microsoft.com/office/powerpoint/2010/main" val="322431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algorithm is anonymous, meaning that processes </a:t>
                </a:r>
                <a:r>
                  <a:rPr lang="en-US" sz="1200" b="0" i="0" kern="1200" dirty="0">
                    <a:solidFill>
                      <a:schemeClr val="tx1"/>
                    </a:solidFill>
                    <a:effectLst/>
                    <a:latin typeface="+mn-lt"/>
                    <a:ea typeface="+mn-ea"/>
                    <a:cs typeface="+mn-cs"/>
                  </a:rPr>
                  <a:t>do not have access to process-identifiers and consequently, the steps they perform depend only 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their initial inputs and on the responses they receive from the operations they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apply.</a:t>
                </a:r>
              </a:p>
              <a:p>
                <a:r>
                  <a:rPr lang="en-US" sz="1200" b="0" i="0" kern="1200" dirty="0">
                    <a:solidFill>
                      <a:schemeClr val="tx1"/>
                    </a:solidFill>
                    <a:effectLst/>
                    <a:latin typeface="+mn-lt"/>
                    <a:ea typeface="+mn-ea"/>
                    <a:cs typeface="+mn-cs"/>
                  </a:rPr>
                  <a:t>Therefore,</a:t>
                </a:r>
                <a:r>
                  <a:rPr lang="en-US" sz="1200" b="0" i="0" kern="1200" baseline="0" dirty="0">
                    <a:solidFill>
                      <a:schemeClr val="tx1"/>
                    </a:solidFill>
                    <a:effectLst/>
                    <a:latin typeface="+mn-lt"/>
                    <a:ea typeface="+mn-ea"/>
                    <a:cs typeface="+mn-cs"/>
                  </a:rPr>
                  <a:t> different processes with the same input run the same algorithm, and thus they can run in lockstep with each other. we call such processes clones.</a:t>
                </a:r>
              </a:p>
              <a:p>
                <a:r>
                  <a:rPr lang="en-US" sz="1200" b="0" i="0" kern="1200" baseline="0" dirty="0">
                    <a:solidFill>
                      <a:schemeClr val="tx1"/>
                    </a:solidFill>
                    <a:effectLst/>
                    <a:latin typeface="+mn-lt"/>
                    <a:ea typeface="+mn-ea"/>
                    <a:cs typeface="+mn-cs"/>
                  </a:rPr>
                  <a:t>We will use clones in the construction.</a:t>
                </a:r>
                <a:endParaRPr lang="he-IL" dirty="0"/>
              </a:p>
            </p:txBody>
          </p:sp>
        </mc:Choice>
        <mc:Fallback xmlns="">
          <p:sp>
            <p:nvSpPr>
              <p:cNvPr id="3" name="Notes Placeholder 2"/>
              <p:cNvSpPr>
                <a:spLocks noGrp="1"/>
              </p:cNvSpPr>
              <p:nvPr>
                <p:ph type="body" idx="1"/>
              </p:nvPr>
            </p:nvSpPr>
            <p:spPr/>
            <p:txBody>
              <a:bodyPr/>
              <a:lstStyle/>
              <a:p>
                <a:r>
                  <a:rPr lang="en-US" dirty="0" smtClean="0"/>
                  <a:t>The main idea is</a:t>
                </a:r>
                <a:r>
                  <a:rPr lang="en-US" baseline="0" dirty="0" smtClean="0"/>
                  <a:t> to construct a sequence of executions </a:t>
                </a:r>
                <a:r>
                  <a:rPr lang="en-US" b="0" i="0" baseline="0" smtClean="0">
                    <a:latin typeface="Cambria Math" panose="02040503050406030204" pitchFamily="18" charset="0"/>
                  </a:rPr>
                  <a:t>𝛼_𝑖 𝛾_𝑖</a:t>
                </a:r>
                <a:r>
                  <a:rPr lang="en-US" dirty="0" smtClean="0"/>
                  <a:t>, where </a:t>
                </a:r>
                <a:r>
                  <a:rPr lang="en-US" b="0" i="0" smtClean="0">
                    <a:latin typeface="Cambria Math" panose="02040503050406030204" pitchFamily="18" charset="0"/>
                  </a:rPr>
                  <a:t>𝛾_𝑖</a:t>
                </a:r>
                <a:r>
                  <a:rPr lang="en-US" dirty="0" smtClean="0"/>
                  <a:t> are</a:t>
                </a:r>
                <a:r>
                  <a:rPr lang="en-US" baseline="0" dirty="0" smtClean="0"/>
                  <a:t> larger and larger</a:t>
                </a:r>
                <a:r>
                  <a:rPr lang="en-US" dirty="0" smtClean="0"/>
                  <a:t> block writes</a:t>
                </a:r>
                <a:endParaRPr lang="he-IL" dirty="0"/>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9</a:t>
            </a:fld>
            <a:endParaRPr lang="en-US"/>
          </a:p>
        </p:txBody>
      </p:sp>
    </p:spTree>
    <p:extLst>
      <p:ext uri="{BB962C8B-B14F-4D97-AF65-F5344CB8AC3E}">
        <p14:creationId xmlns:p14="http://schemas.microsoft.com/office/powerpoint/2010/main" val="105954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s-ES"/>
              <a:t>CMO-BIRS Workshop, Oaxaca, 2016</a:t>
            </a:r>
            <a:endParaRPr lang="en-US"/>
          </a:p>
        </p:txBody>
      </p:sp>
      <p:sp>
        <p:nvSpPr>
          <p:cNvPr id="9" name="Slide Number Placeholder 8"/>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155547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CMO-BIRS Workshop, Oaxaca, 2016</a:t>
            </a:r>
            <a:endParaRPr lang="en-US"/>
          </a:p>
        </p:txBody>
      </p:sp>
      <p:sp>
        <p:nvSpPr>
          <p:cNvPr id="6" name="Slide Number Placeholder 5"/>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61944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CMO-BIRS Workshop, Oaxaca, 2016</a:t>
            </a:r>
            <a:endParaRPr lang="en-US"/>
          </a:p>
        </p:txBody>
      </p:sp>
      <p:sp>
        <p:nvSpPr>
          <p:cNvPr id="6" name="Slide Number Placeholder 5"/>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333929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095375"/>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484784"/>
            <a:ext cx="8229600" cy="46413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2188096" y="6356350"/>
            <a:ext cx="4832176" cy="365125"/>
          </a:xfrm>
        </p:spPr>
        <p:txBody>
          <a:bodyPr/>
          <a:lstStyle/>
          <a:p>
            <a:r>
              <a:rPr lang="es-ES"/>
              <a:t>CMO-BIRS Workshop, Oaxaca, 2016</a:t>
            </a:r>
            <a:endParaRPr lang="en-US"/>
          </a:p>
        </p:txBody>
      </p:sp>
      <p:sp>
        <p:nvSpPr>
          <p:cNvPr id="9" name="Slide Number Placeholder 8"/>
          <p:cNvSpPr>
            <a:spLocks noGrp="1"/>
          </p:cNvSpPr>
          <p:nvPr>
            <p:ph type="sldNum" sz="quarter" idx="12"/>
          </p:nvPr>
        </p:nvSpPr>
        <p:spPr>
          <a:xfrm>
            <a:off x="6553200" y="6356350"/>
            <a:ext cx="2133600" cy="365125"/>
          </a:xfrm>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73401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36899"/>
            <a:ext cx="7772400" cy="2820293"/>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620688"/>
            <a:ext cx="7772400" cy="1500187"/>
          </a:xfrm>
        </p:spPr>
        <p:txBody>
          <a:bodyPr anchor="b">
            <a:noAutofit/>
          </a:bodyPr>
          <a:lstStyle>
            <a:lvl1pPr marL="0" indent="0">
              <a:buNone/>
              <a:defRPr sz="4400" b="1">
                <a:solidFill>
                  <a:srgbClr val="0070C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CMO-BIRS Workshop, Oaxaca, 2016</a:t>
            </a:r>
            <a:endParaRPr lang="en-US"/>
          </a:p>
        </p:txBody>
      </p:sp>
      <p:sp>
        <p:nvSpPr>
          <p:cNvPr id="6" name="Slide Number Placeholder 5"/>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141027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s-ES"/>
              <a:t>CMO-BIRS Workshop, Oaxaca, 2016</a:t>
            </a:r>
            <a:endParaRPr lang="en-US"/>
          </a:p>
        </p:txBody>
      </p:sp>
      <p:sp>
        <p:nvSpPr>
          <p:cNvPr id="7" name="Slide Number Placeholder 6"/>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90210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s-ES"/>
              <a:t>CMO-BIRS Workshop, Oaxaca, 2016</a:t>
            </a:r>
            <a:endParaRPr lang="en-US"/>
          </a:p>
        </p:txBody>
      </p:sp>
      <p:sp>
        <p:nvSpPr>
          <p:cNvPr id="9" name="Slide Number Placeholder 8"/>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251643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s-ES"/>
              <a:t>CMO-BIRS Workshop, Oaxaca, 2016</a:t>
            </a:r>
            <a:endParaRPr lang="en-US"/>
          </a:p>
        </p:txBody>
      </p:sp>
      <p:sp>
        <p:nvSpPr>
          <p:cNvPr id="5" name="Slide Number Placeholder 4"/>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54657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
        <p:nvSpPr>
          <p:cNvPr id="4" name="Slide Number Placeholder 3"/>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35297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s-ES"/>
              <a:t>CMO-BIRS Workshop, Oaxaca, 2016</a:t>
            </a:r>
            <a:endParaRPr lang="en-US"/>
          </a:p>
        </p:txBody>
      </p:sp>
      <p:sp>
        <p:nvSpPr>
          <p:cNvPr id="7" name="Slide Number Placeholder 6"/>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244631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s-ES"/>
              <a:t>CMO-BIRS Workshop, Oaxaca, 2016</a:t>
            </a:r>
            <a:endParaRPr lang="en-US"/>
          </a:p>
        </p:txBody>
      </p:sp>
      <p:sp>
        <p:nvSpPr>
          <p:cNvPr id="7" name="Slide Number Placeholder 6"/>
          <p:cNvSpPr>
            <a:spLocks noGrp="1"/>
          </p:cNvSpPr>
          <p:nvPr>
            <p:ph type="sldNum" sz="quarter" idx="12"/>
          </p:nvPr>
        </p:nvSpPr>
        <p:spPr/>
        <p:txBody>
          <a:bodyPr/>
          <a:lstStyle/>
          <a:p>
            <a:fld id="{435E84F3-9950-4816-8E70-4741F26888A2}" type="slidenum">
              <a:rPr lang="en-US" smtClean="0"/>
              <a:t>‹#›</a:t>
            </a:fld>
            <a:endParaRPr lang="en-US"/>
          </a:p>
        </p:txBody>
      </p:sp>
    </p:spTree>
    <p:extLst>
      <p:ext uri="{BB962C8B-B14F-4D97-AF65-F5344CB8AC3E}">
        <p14:creationId xmlns:p14="http://schemas.microsoft.com/office/powerpoint/2010/main" val="230063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google.co.il/url?sa=i&amp;rct=j&amp;q=&amp;esrc=s&amp;source=images&amp;cd=&amp;cad=rja&amp;uact=8&amp;ved=0ahUKEwjK-a3L6ovPAhUIrxoKHeBnAAQQjRwIBw&amp;url=http://midlevelu.com/blog/what-aprn-consensus-model&amp;psig=AFQjCNGbMMbMCPrNlQV9X71hs7L406gwEQ&amp;ust=1473838150016954"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859216"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88096" y="6356350"/>
            <a:ext cx="48321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CMO-BIRS Workshop, Oaxaca, 2016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E84F3-9950-4816-8E70-4741F26888A2}" type="slidenum">
              <a:rPr lang="en-US" smtClean="0"/>
              <a:t>‹#›</a:t>
            </a:fld>
            <a:endParaRPr lang="en-US" dirty="0"/>
          </a:p>
        </p:txBody>
      </p:sp>
      <p:pic>
        <p:nvPicPr>
          <p:cNvPr id="1030" name="Picture 6" descr="תוצאת תמונה עבור ‪consensus‬‏">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44408" y="0"/>
            <a:ext cx="863894" cy="86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74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1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4.png"/><Relationship Id="rId12" Type="http://schemas.microsoft.com/office/2007/relationships/hdphoto" Target="../media/hdphoto1.wdp"/><Relationship Id="rId17" Type="http://schemas.microsoft.com/office/2007/relationships/hdphoto" Target="../media/hdphoto3.wdp"/><Relationship Id="rId2" Type="http://schemas.openxmlformats.org/officeDocument/2006/relationships/notesSlide" Target="../notesSlides/notesSlide34.xml"/><Relationship Id="rId16" Type="http://schemas.openxmlformats.org/officeDocument/2006/relationships/image" Target="../media/image28.png"/><Relationship Id="rId1" Type="http://schemas.openxmlformats.org/officeDocument/2006/relationships/slideLayout" Target="../slideLayouts/slideLayout7.xml"/><Relationship Id="rId11" Type="http://schemas.openxmlformats.org/officeDocument/2006/relationships/image" Target="../media/image25.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20.emf"/><Relationship Id="rId9" Type="http://schemas.openxmlformats.org/officeDocument/2006/relationships/image" Target="../media/image22.png"/><Relationship Id="rId14" Type="http://schemas.microsoft.com/office/2007/relationships/hdphoto" Target="../media/hdphoto2.wdp"/></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6.png"/><Relationship Id="rId18" Type="http://schemas.microsoft.com/office/2007/relationships/hdphoto" Target="../media/hdphoto4.wdp"/><Relationship Id="rId3" Type="http://schemas.openxmlformats.org/officeDocument/2006/relationships/image" Target="../media/image20.emf"/><Relationship Id="rId7" Type="http://schemas.openxmlformats.org/officeDocument/2006/relationships/image" Target="../media/image24.png"/><Relationship Id="rId12" Type="http://schemas.microsoft.com/office/2007/relationships/hdphoto" Target="../media/hdphoto1.wdp"/><Relationship Id="rId17" Type="http://schemas.openxmlformats.org/officeDocument/2006/relationships/image" Target="../media/image31.png"/><Relationship Id="rId2" Type="http://schemas.openxmlformats.org/officeDocument/2006/relationships/notesSlide" Target="../notesSlides/notesSlide35.xml"/><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5.png"/><Relationship Id="rId15" Type="http://schemas.openxmlformats.org/officeDocument/2006/relationships/image" Target="../media/image280.png"/><Relationship Id="rId10" Type="http://schemas.openxmlformats.org/officeDocument/2006/relationships/image" Target="../media/image23.png"/><Relationship Id="rId9" Type="http://schemas.openxmlformats.org/officeDocument/2006/relationships/image" Target="../media/image22.png"/><Relationship Id="rId14" Type="http://schemas.microsoft.com/office/2007/relationships/hdphoto" Target="../media/hdphoto2.wdp"/></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310.png"/><Relationship Id="rId12" Type="http://schemas.openxmlformats.org/officeDocument/2006/relationships/image" Target="../media/image26.png"/><Relationship Id="rId17" Type="http://schemas.openxmlformats.org/officeDocument/2006/relationships/image" Target="../media/image22.png"/><Relationship Id="rId2" Type="http://schemas.openxmlformats.org/officeDocument/2006/relationships/notesSlide" Target="../notesSlides/notesSlide36.xml"/><Relationship Id="rId16" Type="http://schemas.microsoft.com/office/2007/relationships/hdphoto" Target="../media/hdphoto4.wdp"/><Relationship Id="rId1" Type="http://schemas.openxmlformats.org/officeDocument/2006/relationships/slideLayout" Target="../slideLayouts/slideLayout7.xml"/><Relationship Id="rId11"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20.emf"/><Relationship Id="rId9" Type="http://schemas.openxmlformats.org/officeDocument/2006/relationships/image" Target="../media/image33.png"/><Relationship Id="rId14" Type="http://schemas.openxmlformats.org/officeDocument/2006/relationships/image" Target="../media/image27.png"/></Relationships>
</file>

<file path=ppt/slides/_rels/slide37.xml.rels><?xml version="1.0" encoding="UTF-8" standalone="yes"?>
<Relationships xmlns="http://schemas.openxmlformats.org/package/2006/relationships"><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310.png"/><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notesSlide" Target="../notesSlides/notesSlide37.xml"/><Relationship Id="rId16" Type="http://schemas.microsoft.com/office/2007/relationships/hdphoto" Target="../media/hdphoto4.wdp"/><Relationship Id="rId1" Type="http://schemas.openxmlformats.org/officeDocument/2006/relationships/slideLayout" Target="../slideLayouts/slideLayout7.xml"/><Relationship Id="rId11"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image" Target="../media/image350.png"/><Relationship Id="rId4" Type="http://schemas.openxmlformats.org/officeDocument/2006/relationships/image" Target="../media/image20.emf"/><Relationship Id="rId9" Type="http://schemas.openxmlformats.org/officeDocument/2006/relationships/image" Target="../media/image33.png"/><Relationship Id="rId14" Type="http://schemas.openxmlformats.org/officeDocument/2006/relationships/image" Target="../media/image27.png"/></Relationships>
</file>

<file path=ppt/slides/_rels/slide38.xml.rels><?xml version="1.0" encoding="UTF-8" standalone="yes"?>
<Relationships xmlns="http://schemas.openxmlformats.org/package/2006/relationships"><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310.png"/><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notesSlide" Target="../notesSlides/notesSlide38.xml"/><Relationship Id="rId16" Type="http://schemas.microsoft.com/office/2007/relationships/hdphoto" Target="../media/hdphoto4.wdp"/><Relationship Id="rId1" Type="http://schemas.openxmlformats.org/officeDocument/2006/relationships/slideLayout" Target="../slideLayouts/slideLayout7.xml"/><Relationship Id="rId11"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image" Target="../media/image350.png"/><Relationship Id="rId4" Type="http://schemas.openxmlformats.org/officeDocument/2006/relationships/image" Target="../media/image20.emf"/><Relationship Id="rId9" Type="http://schemas.openxmlformats.org/officeDocument/2006/relationships/image" Target="../media/image33.png"/><Relationship Id="rId14"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3.png"/><Relationship Id="rId12" Type="http://schemas.openxmlformats.org/officeDocument/2006/relationships/image" Target="../media/image43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2.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2"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0.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2.png"/><Relationship Id="rId12" Type="http://schemas.openxmlformats.org/officeDocument/2006/relationships/image" Target="../media/image43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6.png"/><Relationship Id="rId12" Type="http://schemas.openxmlformats.org/officeDocument/2006/relationships/image" Target="../media/image45.png"/><Relationship Id="rId2" Type="http://schemas.openxmlformats.org/officeDocument/2006/relationships/notesSlide" Target="../notesSlides/notesSlide42.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31.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32.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6.png"/><Relationship Id="rId12" Type="http://schemas.openxmlformats.org/officeDocument/2006/relationships/image" Target="../media/image45.png"/><Relationship Id="rId17" Type="http://schemas.openxmlformats.org/officeDocument/2006/relationships/image" Target="../media/image43.png"/><Relationship Id="rId2" Type="http://schemas.openxmlformats.org/officeDocument/2006/relationships/notesSlide" Target="../notesSlides/notesSlide43.xml"/><Relationship Id="rId16" Type="http://schemas.openxmlformats.org/officeDocument/2006/relationships/image" Target="../media/image43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32.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8.png"/><Relationship Id="rId18" Type="http://schemas.openxmlformats.org/officeDocument/2006/relationships/image" Target="../media/image43.png"/><Relationship Id="rId12" Type="http://schemas.openxmlformats.org/officeDocument/2006/relationships/image" Target="../media/image45.png"/><Relationship Id="rId17" Type="http://schemas.openxmlformats.org/officeDocument/2006/relationships/image" Target="../media/image431.png"/><Relationship Id="rId2" Type="http://schemas.openxmlformats.org/officeDocument/2006/relationships/notesSlide" Target="../notesSlides/notesSlide44.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9.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2" Type="http://schemas.openxmlformats.org/officeDocument/2006/relationships/image" Target="../media/image43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2.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1.png"/><Relationship Id="rId12"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0.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3.png"/></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2.png"/><Relationship Id="rId12"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31.pn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2" Type="http://schemas.openxmlformats.org/officeDocument/2006/relationships/image" Target="../media/image46.png"/><Relationship Id="rId2" Type="http://schemas.openxmlformats.org/officeDocument/2006/relationships/notesSlide" Target="../notesSlides/notesSlide48.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431.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2" Type="http://schemas.openxmlformats.org/officeDocument/2006/relationships/image" Target="../media/image48.png"/><Relationship Id="rId17" Type="http://schemas.openxmlformats.org/officeDocument/2006/relationships/image" Target="../media/image43.png"/><Relationship Id="rId2" Type="http://schemas.openxmlformats.org/officeDocument/2006/relationships/notesSlide" Target="../notesSlides/notesSlide49.xml"/><Relationship Id="rId16" Type="http://schemas.openxmlformats.org/officeDocument/2006/relationships/image" Target="../media/image43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32.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google.co.il/url?sa=i&amp;rct=j&amp;q=&amp;esrc=s&amp;source=images&amp;cd=&amp;cad=rja&amp;uact=8&amp;ved=&amp;url=https://a2ua.com/new.html&amp;psig=AFQjCNGhTBspKBPJkWLapFbGcMbT3_iO0A&amp;ust=1473923332702212"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8"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431.png"/><Relationship Id="rId2" Type="http://schemas.openxmlformats.org/officeDocument/2006/relationships/notesSlide" Target="../notesSlides/notesSlide50.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55.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4.png"/></Relationships>
</file>

<file path=ppt/slides/_rels/slide5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8" Type="http://schemas.openxmlformats.org/officeDocument/2006/relationships/image" Target="../media/image32.png"/><Relationship Id="rId12" Type="http://schemas.openxmlformats.org/officeDocument/2006/relationships/image" Target="../media/image48.png"/><Relationship Id="rId17" Type="http://schemas.openxmlformats.org/officeDocument/2006/relationships/image" Target="../media/image57.png"/><Relationship Id="rId2" Type="http://schemas.openxmlformats.org/officeDocument/2006/relationships/notesSlide" Target="../notesSlides/notesSlide51.xml"/><Relationship Id="rId16" Type="http://schemas.openxmlformats.org/officeDocument/2006/relationships/image" Target="../media/image56.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431.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4.png"/></Relationships>
</file>

<file path=ppt/slides/_rels/slide5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8" Type="http://schemas.openxmlformats.org/officeDocument/2006/relationships/image" Target="../media/image59.png"/><Relationship Id="rId21"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6.png"/><Relationship Id="rId2" Type="http://schemas.openxmlformats.org/officeDocument/2006/relationships/notesSlide" Target="../notesSlides/notesSlide52.xml"/><Relationship Id="rId16" Type="http://schemas.openxmlformats.org/officeDocument/2006/relationships/image" Target="../media/image57.png"/><Relationship Id="rId20" Type="http://schemas.openxmlformats.org/officeDocument/2006/relationships/image" Target="../media/image43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58.png"/><Relationship Id="rId10" Type="http://schemas.openxmlformats.org/officeDocument/2006/relationships/image" Target="../media/image42.png"/><Relationship Id="rId19" Type="http://schemas.openxmlformats.org/officeDocument/2006/relationships/image" Target="../media/image3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4.png"/></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8" Type="http://schemas.openxmlformats.org/officeDocument/2006/relationships/image" Target="../media/image60.png"/><Relationship Id="rId21" Type="http://schemas.openxmlformats.org/officeDocument/2006/relationships/image" Target="../media/image431.png"/><Relationship Id="rId12" Type="http://schemas.openxmlformats.org/officeDocument/2006/relationships/image" Target="../media/image48.png"/><Relationship Id="rId17" Type="http://schemas.openxmlformats.org/officeDocument/2006/relationships/image" Target="../media/image56.png"/><Relationship Id="rId2" Type="http://schemas.openxmlformats.org/officeDocument/2006/relationships/notesSlide" Target="../notesSlides/notesSlide53.xml"/><Relationship Id="rId16" Type="http://schemas.openxmlformats.org/officeDocument/2006/relationships/image" Target="../media/image57.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58.png"/><Relationship Id="rId10" Type="http://schemas.openxmlformats.org/officeDocument/2006/relationships/image" Target="../media/image42.png"/><Relationship Id="rId19"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4.png"/><Relationship Id="rId22" Type="http://schemas.openxmlformats.org/officeDocument/2006/relationships/image" Target="../media/image43.png"/></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8" Type="http://schemas.openxmlformats.org/officeDocument/2006/relationships/image" Target="../media/image60.png"/><Relationship Id="rId21" Type="http://schemas.openxmlformats.org/officeDocument/2006/relationships/image" Target="../media/image32.png"/><Relationship Id="rId12" Type="http://schemas.openxmlformats.org/officeDocument/2006/relationships/image" Target="../media/image48.png"/><Relationship Id="rId17" Type="http://schemas.openxmlformats.org/officeDocument/2006/relationships/image" Target="../media/image56.png"/><Relationship Id="rId2" Type="http://schemas.openxmlformats.org/officeDocument/2006/relationships/notesSlide" Target="../notesSlides/notesSlide54.xml"/><Relationship Id="rId16" Type="http://schemas.openxmlformats.org/officeDocument/2006/relationships/image" Target="../media/image57.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38.png"/><Relationship Id="rId15" Type="http://schemas.openxmlformats.org/officeDocument/2006/relationships/image" Target="../media/image58.png"/><Relationship Id="rId23" Type="http://schemas.openxmlformats.org/officeDocument/2006/relationships/image" Target="../media/image43.png"/><Relationship Id="rId10" Type="http://schemas.openxmlformats.org/officeDocument/2006/relationships/image" Target="../media/image42.png"/><Relationship Id="rId19"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4.png"/><Relationship Id="rId22" Type="http://schemas.openxmlformats.org/officeDocument/2006/relationships/image" Target="../media/image431.png"/></Relationships>
</file>

<file path=ppt/slides/_rels/slide5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png"/><Relationship Id="rId18" Type="http://schemas.openxmlformats.org/officeDocument/2006/relationships/image" Target="../media/image60.png"/><Relationship Id="rId21" Type="http://schemas.openxmlformats.org/officeDocument/2006/relationships/image" Target="../media/image64.png"/><Relationship Id="rId12" Type="http://schemas.openxmlformats.org/officeDocument/2006/relationships/image" Target="../media/image48.png"/><Relationship Id="rId17" Type="http://schemas.openxmlformats.org/officeDocument/2006/relationships/image" Target="../media/image56.png"/><Relationship Id="rId2" Type="http://schemas.openxmlformats.org/officeDocument/2006/relationships/notesSlide" Target="../notesSlides/notesSlide55.xml"/><Relationship Id="rId16" Type="http://schemas.openxmlformats.org/officeDocument/2006/relationships/image" Target="../media/image57.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24"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58.png"/><Relationship Id="rId23" Type="http://schemas.openxmlformats.org/officeDocument/2006/relationships/image" Target="../media/image431.png"/><Relationship Id="rId10" Type="http://schemas.openxmlformats.org/officeDocument/2006/relationships/image" Target="../media/image42.png"/><Relationship Id="rId19" Type="http://schemas.openxmlformats.org/officeDocument/2006/relationships/image" Target="../media/image63.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54.png"/><Relationship Id="rId22" Type="http://schemas.openxmlformats.org/officeDocument/2006/relationships/image" Target="../media/image32.png"/></Relationships>
</file>

<file path=ppt/slides/_rels/slide5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20.emf"/><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notesSlide" Target="../notesSlides/notesSlide56.xml"/><Relationship Id="rId16" Type="http://schemas.microsoft.com/office/2007/relationships/hdphoto" Target="../media/hdphoto4.wdp"/><Relationship Id="rId1" Type="http://schemas.openxmlformats.org/officeDocument/2006/relationships/slideLayout" Target="../slideLayouts/slideLayout7.xml"/><Relationship Id="rId11"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image" Target="../media/image380.png"/><Relationship Id="rId9" Type="http://schemas.openxmlformats.org/officeDocument/2006/relationships/image" Target="../media/image65.png"/><Relationship Id="rId14" Type="http://schemas.openxmlformats.org/officeDocument/2006/relationships/image" Target="../media/image27.png"/></Relationships>
</file>

<file path=ppt/slides/_rels/slide57.xml.rels><?xml version="1.0" encoding="UTF-8" standalone="yes"?>
<Relationships xmlns="http://schemas.openxmlformats.org/package/2006/relationships"><Relationship Id="rId8" Type="http://schemas.openxmlformats.org/officeDocument/2006/relationships/image" Target="../media/image29.png"/><Relationship Id="rId18" Type="http://schemas.microsoft.com/office/2007/relationships/hdphoto" Target="../media/hdphoto2.wdp"/><Relationship Id="rId3" Type="http://schemas.openxmlformats.org/officeDocument/2006/relationships/image" Target="../media/image20.emf"/><Relationship Id="rId21" Type="http://schemas.microsoft.com/office/2007/relationships/hdphoto" Target="../media/hdphoto4.wdp"/><Relationship Id="rId17" Type="http://schemas.openxmlformats.org/officeDocument/2006/relationships/image" Target="../media/image26.png"/><Relationship Id="rId2" Type="http://schemas.openxmlformats.org/officeDocument/2006/relationships/notesSlide" Target="../notesSlides/notesSlide57.xml"/><Relationship Id="rId16" Type="http://schemas.openxmlformats.org/officeDocument/2006/relationships/image" Target="../media/image24.png"/><Relationship Id="rId20" Type="http://schemas.openxmlformats.org/officeDocument/2006/relationships/image" Target="../media/image31.png"/><Relationship Id="rId1" Type="http://schemas.openxmlformats.org/officeDocument/2006/relationships/slideLayout" Target="../slideLayouts/slideLayout7.xml"/><Relationship Id="rId15" Type="http://schemas.openxmlformats.org/officeDocument/2006/relationships/image" Target="../media/image380.png"/><Relationship Id="rId23" Type="http://schemas.openxmlformats.org/officeDocument/2006/relationships/image" Target="../media/image23.png"/><Relationship Id="rId10" Type="http://schemas.openxmlformats.org/officeDocument/2006/relationships/image" Target="../media/image350.png"/><Relationship Id="rId19" Type="http://schemas.openxmlformats.org/officeDocument/2006/relationships/image" Target="../media/image27.png"/><Relationship Id="rId9" Type="http://schemas.openxmlformats.org/officeDocument/2006/relationships/image" Target="../media/image66.png"/><Relationship Id="rId14" Type="http://schemas.openxmlformats.org/officeDocument/2006/relationships/image" Target="../media/image330.png"/><Relationship Id="rId22" Type="http://schemas.openxmlformats.org/officeDocument/2006/relationships/image" Target="../media/image32.png"/></Relationships>
</file>

<file path=ppt/slides/_rels/slide58.xml.rels><?xml version="1.0" encoding="UTF-8" standalone="yes"?>
<Relationships xmlns="http://schemas.openxmlformats.org/package/2006/relationships"><Relationship Id="rId8" Type="http://schemas.openxmlformats.org/officeDocument/2006/relationships/image" Target="../media/image67.png"/><Relationship Id="rId18" Type="http://schemas.microsoft.com/office/2007/relationships/hdphoto" Target="../media/hdphoto2.wdp"/><Relationship Id="rId3" Type="http://schemas.openxmlformats.org/officeDocument/2006/relationships/image" Target="../media/image20.emf"/><Relationship Id="rId21" Type="http://schemas.microsoft.com/office/2007/relationships/hdphoto" Target="../media/hdphoto4.wdp"/><Relationship Id="rId17" Type="http://schemas.openxmlformats.org/officeDocument/2006/relationships/image" Target="../media/image26.png"/><Relationship Id="rId2" Type="http://schemas.openxmlformats.org/officeDocument/2006/relationships/notesSlide" Target="../notesSlides/notesSlide58.xml"/><Relationship Id="rId16" Type="http://schemas.openxmlformats.org/officeDocument/2006/relationships/image" Target="../media/image24.png"/><Relationship Id="rId20" Type="http://schemas.openxmlformats.org/officeDocument/2006/relationships/image" Target="../media/image31.png"/><Relationship Id="rId1" Type="http://schemas.openxmlformats.org/officeDocument/2006/relationships/slideLayout" Target="../slideLayouts/slideLayout7.xml"/><Relationship Id="rId15" Type="http://schemas.openxmlformats.org/officeDocument/2006/relationships/image" Target="../media/image380.png"/><Relationship Id="rId23" Type="http://schemas.openxmlformats.org/officeDocument/2006/relationships/image" Target="../media/image23.png"/><Relationship Id="rId10" Type="http://schemas.openxmlformats.org/officeDocument/2006/relationships/image" Target="../media/image68.png"/><Relationship Id="rId19" Type="http://schemas.openxmlformats.org/officeDocument/2006/relationships/image" Target="../media/image27.png"/><Relationship Id="rId9" Type="http://schemas.openxmlformats.org/officeDocument/2006/relationships/image" Target="../media/image66.png"/><Relationship Id="rId14" Type="http://schemas.openxmlformats.org/officeDocument/2006/relationships/image" Target="../media/image330.png"/><Relationship Id="rId22" Type="http://schemas.openxmlformats.org/officeDocument/2006/relationships/image" Target="../media/image32.png"/></Relationships>
</file>

<file path=ppt/slides/_rels/slide59.xml.rels><?xml version="1.0" encoding="UTF-8" standalone="yes"?>
<Relationships xmlns="http://schemas.openxmlformats.org/package/2006/relationships"><Relationship Id="rId8" Type="http://schemas.openxmlformats.org/officeDocument/2006/relationships/image" Target="../media/image67.png"/><Relationship Id="rId18" Type="http://schemas.microsoft.com/office/2007/relationships/hdphoto" Target="../media/hdphoto2.wdp"/><Relationship Id="rId3" Type="http://schemas.openxmlformats.org/officeDocument/2006/relationships/image" Target="../media/image20.emf"/><Relationship Id="rId21" Type="http://schemas.microsoft.com/office/2007/relationships/hdphoto" Target="../media/hdphoto4.wdp"/><Relationship Id="rId17" Type="http://schemas.openxmlformats.org/officeDocument/2006/relationships/image" Target="../media/image26.png"/><Relationship Id="rId2" Type="http://schemas.openxmlformats.org/officeDocument/2006/relationships/notesSlide" Target="../notesSlides/notesSlide59.xml"/><Relationship Id="rId16" Type="http://schemas.openxmlformats.org/officeDocument/2006/relationships/image" Target="../media/image24.png"/><Relationship Id="rId20" Type="http://schemas.openxmlformats.org/officeDocument/2006/relationships/image" Target="../media/image31.png"/><Relationship Id="rId1" Type="http://schemas.openxmlformats.org/officeDocument/2006/relationships/slideLayout" Target="../slideLayouts/slideLayout7.xml"/><Relationship Id="rId15" Type="http://schemas.openxmlformats.org/officeDocument/2006/relationships/image" Target="../media/image380.png"/><Relationship Id="rId23" Type="http://schemas.openxmlformats.org/officeDocument/2006/relationships/image" Target="../media/image23.png"/><Relationship Id="rId10" Type="http://schemas.openxmlformats.org/officeDocument/2006/relationships/image" Target="../media/image68.png"/><Relationship Id="rId19" Type="http://schemas.openxmlformats.org/officeDocument/2006/relationships/image" Target="../media/image27.png"/><Relationship Id="rId9" Type="http://schemas.openxmlformats.org/officeDocument/2006/relationships/image" Target="../media/image66.png"/><Relationship Id="rId14" Type="http://schemas.openxmlformats.org/officeDocument/2006/relationships/image" Target="../media/image330.png"/><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67.png"/><Relationship Id="rId18" Type="http://schemas.microsoft.com/office/2007/relationships/hdphoto" Target="../media/hdphoto2.wdp"/><Relationship Id="rId3" Type="http://schemas.openxmlformats.org/officeDocument/2006/relationships/image" Target="../media/image20.emf"/><Relationship Id="rId21" Type="http://schemas.microsoft.com/office/2007/relationships/hdphoto" Target="../media/hdphoto4.wdp"/><Relationship Id="rId17" Type="http://schemas.openxmlformats.org/officeDocument/2006/relationships/image" Target="../media/image26.png"/><Relationship Id="rId2" Type="http://schemas.openxmlformats.org/officeDocument/2006/relationships/notesSlide" Target="../notesSlides/notesSlide60.xml"/><Relationship Id="rId16" Type="http://schemas.openxmlformats.org/officeDocument/2006/relationships/image" Target="../media/image24.png"/><Relationship Id="rId20" Type="http://schemas.openxmlformats.org/officeDocument/2006/relationships/image" Target="../media/image31.png"/><Relationship Id="rId1" Type="http://schemas.openxmlformats.org/officeDocument/2006/relationships/slideLayout" Target="../slideLayouts/slideLayout7.xml"/><Relationship Id="rId15" Type="http://schemas.openxmlformats.org/officeDocument/2006/relationships/image" Target="../media/image380.png"/><Relationship Id="rId23" Type="http://schemas.openxmlformats.org/officeDocument/2006/relationships/image" Target="../media/image23.png"/><Relationship Id="rId10" Type="http://schemas.openxmlformats.org/officeDocument/2006/relationships/image" Target="../media/image68.png"/><Relationship Id="rId19" Type="http://schemas.openxmlformats.org/officeDocument/2006/relationships/image" Target="../media/image27.png"/><Relationship Id="rId9" Type="http://schemas.openxmlformats.org/officeDocument/2006/relationships/image" Target="../media/image66.png"/><Relationship Id="rId14" Type="http://schemas.openxmlformats.org/officeDocument/2006/relationships/image" Target="../media/image330.png"/><Relationship Id="rId22" Type="http://schemas.openxmlformats.org/officeDocument/2006/relationships/image" Target="../media/image32.png"/></Relationships>
</file>

<file path=ppt/slides/_rels/slide61.xml.rels><?xml version="1.0" encoding="UTF-8" standalone="yes"?>
<Relationships xmlns="http://schemas.openxmlformats.org/package/2006/relationships"><Relationship Id="rId8" Type="http://schemas.openxmlformats.org/officeDocument/2006/relationships/image" Target="../media/image67.png"/><Relationship Id="rId18" Type="http://schemas.openxmlformats.org/officeDocument/2006/relationships/image" Target="../media/image26.png"/><Relationship Id="rId3" Type="http://schemas.openxmlformats.org/officeDocument/2006/relationships/image" Target="../media/image20.emf"/><Relationship Id="rId21" Type="http://schemas.openxmlformats.org/officeDocument/2006/relationships/image" Target="../media/image31.png"/><Relationship Id="rId17" Type="http://schemas.openxmlformats.org/officeDocument/2006/relationships/image" Target="../media/image69.png"/><Relationship Id="rId2" Type="http://schemas.openxmlformats.org/officeDocument/2006/relationships/notesSlide" Target="../notesSlides/notesSlide61.xml"/><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slideLayout" Target="../slideLayouts/slideLayout7.xml"/><Relationship Id="rId24" Type="http://schemas.openxmlformats.org/officeDocument/2006/relationships/image" Target="../media/image23.png"/><Relationship Id="rId15" Type="http://schemas.openxmlformats.org/officeDocument/2006/relationships/image" Target="../media/image380.png"/><Relationship Id="rId23" Type="http://schemas.openxmlformats.org/officeDocument/2006/relationships/image" Target="../media/image32.png"/><Relationship Id="rId19" Type="http://schemas.microsoft.com/office/2007/relationships/hdphoto" Target="../media/hdphoto2.wdp"/><Relationship Id="rId9" Type="http://schemas.openxmlformats.org/officeDocument/2006/relationships/image" Target="../media/image68.png"/><Relationship Id="rId14" Type="http://schemas.openxmlformats.org/officeDocument/2006/relationships/image" Target="../media/image330.png"/><Relationship Id="rId22"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google.co.il/url?sa=i&amp;rct=j&amp;q=&amp;esrc=s&amp;source=images&amp;cd=&amp;cad=rja&amp;uact=8&amp;ved=&amp;url=https://a2ua.com/new.html&amp;psig=AFQjCNGhTBspKBPJkWLapFbGcMbT3_iO0A&amp;ust=1473923332702212"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google.co.il/url?sa=i&amp;rct=j&amp;q=&amp;esrc=s&amp;source=images&amp;cd=&amp;cad=rja&amp;uact=8&amp;ved=0ahUKEwjljZLIgI_PAhXCVBQKHZHLBkYQjRwIBw&amp;url=http://dreamcatcherreality.com/identify-agent-smith/&amp;bvm=bv.132479545,bs.1,d.d24&amp;psig=AFQjCNG22zRTkOO_QbBGiiVjnISbQufy2w&amp;ust=14739475125365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198568" cy="2547715"/>
          </a:xfrm>
        </p:spPr>
        <p:txBody>
          <a:bodyPr>
            <a:noAutofit/>
          </a:bodyPr>
          <a:lstStyle/>
          <a:p>
            <a:pPr algn="l"/>
            <a:r>
              <a:rPr lang="en-US" sz="4800" dirty="0">
                <a:solidFill>
                  <a:schemeClr val="tx2">
                    <a:lumMod val="75000"/>
                  </a:schemeClr>
                </a:solidFill>
              </a:rPr>
              <a:t>Lower Bound on the Step Complexity of Anonymous Binary Consensus</a:t>
            </a:r>
            <a:endParaRPr lang="en-US" sz="4800" b="1" dirty="0">
              <a:solidFill>
                <a:schemeClr val="tx2">
                  <a:lumMod val="75000"/>
                </a:schemeClr>
              </a:solidFill>
            </a:endParaRPr>
          </a:p>
        </p:txBody>
      </p:sp>
      <p:sp>
        <p:nvSpPr>
          <p:cNvPr id="3" name="Subtitle 2"/>
          <p:cNvSpPr>
            <a:spLocks noGrp="1"/>
          </p:cNvSpPr>
          <p:nvPr>
            <p:ph type="subTitle" idx="1"/>
          </p:nvPr>
        </p:nvSpPr>
        <p:spPr>
          <a:xfrm>
            <a:off x="1187624" y="3789040"/>
            <a:ext cx="7488832" cy="1752600"/>
          </a:xfrm>
        </p:spPr>
        <p:txBody>
          <a:bodyPr>
            <a:normAutofit fontScale="92500"/>
          </a:bodyPr>
          <a:lstStyle/>
          <a:p>
            <a:pPr algn="l"/>
            <a:r>
              <a:rPr lang="en-US" dirty="0">
                <a:solidFill>
                  <a:srgbClr val="0000FF"/>
                </a:solidFill>
              </a:rPr>
              <a:t>Hagit Attiya </a:t>
            </a:r>
            <a:r>
              <a:rPr lang="en-US" dirty="0">
                <a:solidFill>
                  <a:srgbClr val="C00000"/>
                </a:solidFill>
              </a:rPr>
              <a:t>	          </a:t>
            </a:r>
            <a:r>
              <a:rPr lang="en-US" dirty="0">
                <a:solidFill>
                  <a:schemeClr val="tx1"/>
                </a:solidFill>
              </a:rPr>
              <a:t>Technion</a:t>
            </a:r>
          </a:p>
          <a:p>
            <a:pPr algn="l"/>
            <a:r>
              <a:rPr lang="en-US" dirty="0" err="1">
                <a:solidFill>
                  <a:srgbClr val="0000FF"/>
                </a:solidFill>
              </a:rPr>
              <a:t>Ohad</a:t>
            </a:r>
            <a:r>
              <a:rPr lang="en-US" dirty="0">
                <a:solidFill>
                  <a:srgbClr val="0000FF"/>
                </a:solidFill>
              </a:rPr>
              <a:t> Ben-Baruch </a:t>
            </a:r>
            <a:r>
              <a:rPr lang="en-US" dirty="0">
                <a:solidFill>
                  <a:srgbClr val="C00000"/>
                </a:solidFill>
              </a:rPr>
              <a:t>	</a:t>
            </a:r>
            <a:r>
              <a:rPr lang="en-US" dirty="0">
                <a:solidFill>
                  <a:schemeClr val="tx1"/>
                </a:solidFill>
              </a:rPr>
              <a:t>Ben-Gurion University</a:t>
            </a:r>
          </a:p>
          <a:p>
            <a:pPr algn="l"/>
            <a:r>
              <a:rPr lang="en-US" dirty="0">
                <a:solidFill>
                  <a:srgbClr val="0000FF"/>
                </a:solidFill>
              </a:rPr>
              <a:t>Danny </a:t>
            </a:r>
            <a:r>
              <a:rPr lang="en-US" dirty="0" err="1">
                <a:solidFill>
                  <a:srgbClr val="0000FF"/>
                </a:solidFill>
              </a:rPr>
              <a:t>Hendler</a:t>
            </a:r>
            <a:r>
              <a:rPr lang="en-US" dirty="0">
                <a:solidFill>
                  <a:srgbClr val="0000FF"/>
                </a:solidFill>
              </a:rPr>
              <a:t> </a:t>
            </a:r>
            <a:r>
              <a:rPr lang="en-US" dirty="0">
                <a:solidFill>
                  <a:srgbClr val="C00000"/>
                </a:solidFill>
              </a:rPr>
              <a:t>	           </a:t>
            </a:r>
            <a:r>
              <a:rPr lang="en-US" dirty="0">
                <a:solidFill>
                  <a:schemeClr val="tx1"/>
                </a:solidFill>
              </a:rPr>
              <a:t>Ben-Gurion University</a:t>
            </a:r>
          </a:p>
        </p:txBody>
      </p:sp>
      <p:sp>
        <p:nvSpPr>
          <p:cNvPr id="6" name="Slide Number Placeholder 5"/>
          <p:cNvSpPr>
            <a:spLocks noGrp="1"/>
          </p:cNvSpPr>
          <p:nvPr>
            <p:ph type="sldNum" sz="quarter" idx="12"/>
          </p:nvPr>
        </p:nvSpPr>
        <p:spPr>
          <a:xfrm>
            <a:off x="6553200" y="6356350"/>
            <a:ext cx="2133600" cy="365125"/>
          </a:xfrm>
        </p:spPr>
        <p:txBody>
          <a:bodyPr/>
          <a:lstStyle/>
          <a:p>
            <a:fld id="{435E84F3-9950-4816-8E70-4741F26888A2}" type="slidenum">
              <a:rPr lang="en-US" smtClean="0"/>
              <a:t>1</a:t>
            </a:fld>
            <a:endParaRPr lang="en-US"/>
          </a:p>
        </p:txBody>
      </p:sp>
      <p:sp>
        <p:nvSpPr>
          <p:cNvPr id="4" name="Footer Placeholder 3"/>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35889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Fix process p with input 0</a:t>
            </a:r>
          </a:p>
          <a:p>
            <a:endParaRPr lang="en-US" sz="2000" dirty="0"/>
          </a:p>
          <a:p>
            <a:pPr marL="0" indent="0">
              <a:buFont typeface="Arial" pitchFamily="34" charset="0"/>
              <a:buNone/>
            </a:pPr>
            <a:endParaRPr lang="en-US" sz="2400" dirty="0"/>
          </a:p>
        </p:txBody>
      </p:sp>
      <p:sp>
        <p:nvSpPr>
          <p:cNvPr id="7" name="Slide Number Placeholder 6"/>
          <p:cNvSpPr>
            <a:spLocks noGrp="1"/>
          </p:cNvSpPr>
          <p:nvPr>
            <p:ph type="sldNum" sz="quarter" idx="12"/>
          </p:nvPr>
        </p:nvSpPr>
        <p:spPr/>
        <p:txBody>
          <a:bodyPr/>
          <a:lstStyle/>
          <a:p>
            <a:fld id="{435E84F3-9950-4816-8E70-4741F26888A2}" type="slidenum">
              <a:rPr lang="en-US" smtClean="0"/>
              <a:t>10</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44914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prstClr val="black"/>
                </a:solidFill>
              </a:rPr>
              <a:t>Fix process p with input 0</a:t>
            </a:r>
          </a:p>
          <a:p>
            <a:pPr marL="0" indent="0">
              <a:buNone/>
            </a:pPr>
            <a:endParaRPr lang="en-US" sz="2000" dirty="0"/>
          </a:p>
          <a:p>
            <a:pPr marL="0" indent="0">
              <a:buFont typeface="Arial" pitchFamily="34" charset="0"/>
              <a:buNone/>
            </a:pPr>
            <a:endParaRPr lang="en-US" sz="2400" dirty="0"/>
          </a:p>
        </p:txBody>
      </p:sp>
      <p:sp>
        <p:nvSpPr>
          <p:cNvPr id="7" name="TextBox 6"/>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9" name="Straight Arrow Connector 8"/>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p:sp>
        <p:nvSpPr>
          <p:cNvPr id="5" name="Slide Number Placeholder 4"/>
          <p:cNvSpPr>
            <a:spLocks noGrp="1"/>
          </p:cNvSpPr>
          <p:nvPr>
            <p:ph type="sldNum" sz="quarter" idx="12"/>
          </p:nvPr>
        </p:nvSpPr>
        <p:spPr/>
        <p:txBody>
          <a:bodyPr/>
          <a:lstStyle/>
          <a:p>
            <a:fld id="{435E84F3-9950-4816-8E70-4741F26888A2}" type="slidenum">
              <a:rPr lang="en-US" smtClean="0"/>
              <a:t>11</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69157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chemeClr val="bg1">
                        <a:lumMod val="50000"/>
                      </a:schemeClr>
                    </a:solidFill>
                  </a:rPr>
                  <a:t>Fix process p with input 0</a:t>
                </a:r>
              </a:p>
              <a:p>
                <a:pPr>
                  <a:spcBef>
                    <a:spcPts val="0"/>
                  </a:spcBef>
                </a:pPr>
                <a:r>
                  <a:rPr lang="en-US" sz="2800" dirty="0"/>
                  <a:t>Let </a:t>
                </a:r>
                <a14:m>
                  <m:oMath xmlns:m="http://schemas.openxmlformats.org/officeDocument/2006/math">
                    <m:r>
                      <a:rPr lang="en-US" sz="2800" b="0" i="1" smtClean="0">
                        <a:latin typeface="Cambria Math" panose="02040503050406030204" pitchFamily="18" charset="0"/>
                      </a:rPr>
                      <m:t>𝑞</m:t>
                    </m:r>
                  </m:oMath>
                </a14:m>
                <a:r>
                  <a:rPr lang="en-US" sz="2800" dirty="0"/>
                  <a:t> be a process with input 1</a:t>
                </a:r>
              </a:p>
              <a:p>
                <a:endParaRPr lang="en-US" sz="2000" dirty="0"/>
              </a:p>
              <a:p>
                <a:pPr marL="0" indent="0">
                  <a:buNone/>
                </a:pPr>
                <a:endParaRPr lang="en-US" sz="2400" dirty="0"/>
              </a:p>
              <a:p>
                <a:pPr marL="0" indent="0">
                  <a:buNone/>
                </a:pPr>
                <a:endParaRPr lang="en-US" sz="2000" dirty="0"/>
              </a:p>
              <a:p>
                <a:pPr marL="0" indent="0">
                  <a:buFont typeface="Arial" pitchFamily="34" charset="0"/>
                  <a:buNone/>
                </a:pPr>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l="-1209" t="-2083"/>
                </a:stretch>
              </a:blipFill>
            </p:spPr>
            <p:txBody>
              <a:bodyPr/>
              <a:lstStyle/>
              <a:p>
                <a:r>
                  <a:rPr lang="en-US">
                    <a:noFill/>
                  </a:rPr>
                  <a:t> </a:t>
                </a:r>
              </a:p>
            </p:txBody>
          </p:sp>
        </mc:Fallback>
      </mc:AlternateContent>
      <p:sp>
        <p:nvSpPr>
          <p:cNvPr id="7" name="TextBox 6"/>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9" name="Straight Arrow Connector 8"/>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p:sp>
        <p:nvSpPr>
          <p:cNvPr id="5" name="Slide Number Placeholder 4"/>
          <p:cNvSpPr>
            <a:spLocks noGrp="1"/>
          </p:cNvSpPr>
          <p:nvPr>
            <p:ph type="sldNum" sz="quarter" idx="12"/>
          </p:nvPr>
        </p:nvSpPr>
        <p:spPr/>
        <p:txBody>
          <a:bodyPr/>
          <a:lstStyle/>
          <a:p>
            <a:fld id="{435E84F3-9950-4816-8E70-4741F26888A2}" type="slidenum">
              <a:rPr lang="en-US" smtClean="0"/>
              <a:t>12</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32647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rot="19239447">
                <a:off x="264847" y="4277356"/>
                <a:ext cx="3024336" cy="413511"/>
              </a:xfrm>
              <a:prstGeom prst="rect">
                <a:avLst/>
              </a:prstGeom>
              <a:noFill/>
            </p:spPr>
            <p:txBody>
              <a:bodyPr wrap="square" rtlCol="1">
                <a:spAutoFit/>
              </a:bodyPr>
              <a:lstStyle/>
              <a:p>
                <a:r>
                  <a:rPr lang="el-GR" sz="2000" dirty="0"/>
                  <a:t>α</a:t>
                </a:r>
                <a:r>
                  <a:rPr lang="en-US" sz="2000" dirty="0"/>
                  <a:t>: </a:t>
                </a:r>
                <a14:m>
                  <m:oMath xmlns:m="http://schemas.openxmlformats.org/officeDocument/2006/math">
                    <m:r>
                      <a:rPr lang="en-US" sz="2000" b="0" i="1" smtClean="0">
                        <a:latin typeface="Cambria Math" panose="02040503050406030204" pitchFamily="18" charset="0"/>
                      </a:rPr>
                      <m:t>𝑞</m:t>
                    </m:r>
                  </m:oMath>
                </a14:m>
                <a:r>
                  <a:rPr lang="en-US" sz="2000" dirty="0"/>
                  <a:t> runs solo, returns 1 </a:t>
                </a:r>
                <a:endParaRPr lang="he-IL" sz="2000" baseline="-25000" dirty="0"/>
              </a:p>
            </p:txBody>
          </p:sp>
        </mc:Choice>
        <mc:Fallback xmlns="">
          <p:sp>
            <p:nvSpPr>
              <p:cNvPr id="13" name="TextBox 12"/>
              <p:cNvSpPr txBox="1">
                <a:spLocks noRot="1" noChangeAspect="1" noMove="1" noResize="1" noEditPoints="1" noAdjustHandles="1" noChangeArrowheads="1" noChangeShapeType="1" noTextEdit="1"/>
              </p:cNvSpPr>
              <p:nvPr/>
            </p:nvSpPr>
            <p:spPr>
              <a:xfrm rot="19239447">
                <a:off x="264847" y="4277356"/>
                <a:ext cx="3024336" cy="413511"/>
              </a:xfrm>
              <a:prstGeom prst="rect">
                <a:avLst/>
              </a:prstGeom>
              <a:blipFill>
                <a:blip r:embed="rId3"/>
                <a:stretch>
                  <a:fillRect l="-2576" b="-4620"/>
                </a:stretch>
              </a:blipFill>
            </p:spPr>
            <p:txBody>
              <a:bodyPr/>
              <a:lstStyle/>
              <a:p>
                <a:r>
                  <a:rPr lang="en-US">
                    <a:noFill/>
                  </a:rPr>
                  <a:t> </a:t>
                </a:r>
              </a:p>
            </p:txBody>
          </p:sp>
        </mc:Fallback>
      </mc:AlternateContent>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prstClr val="white">
                        <a:lumMod val="50000"/>
                      </a:prstClr>
                    </a:solidFill>
                  </a:rPr>
                  <a:t>Fix process p with input 0</a:t>
                </a:r>
              </a:p>
              <a:p>
                <a:pPr>
                  <a:spcBef>
                    <a:spcPts val="0"/>
                  </a:spcBef>
                </a:pPr>
                <a:r>
                  <a:rPr lang="en-US" sz="2800" dirty="0">
                    <a:solidFill>
                      <a:prstClr val="black"/>
                    </a:solidFill>
                  </a:rPr>
                  <a:t>Let </a:t>
                </a:r>
                <a14:m>
                  <m:oMath xmlns:m="http://schemas.openxmlformats.org/officeDocument/2006/math">
                    <m:r>
                      <a:rPr lang="en-US" sz="2800" b="0" i="1" smtClean="0">
                        <a:solidFill>
                          <a:prstClr val="black"/>
                        </a:solidFill>
                        <a:latin typeface="Cambria Math" panose="02040503050406030204" pitchFamily="18" charset="0"/>
                      </a:rPr>
                      <m:t>𝑞</m:t>
                    </m:r>
                  </m:oMath>
                </a14:m>
                <a:r>
                  <a:rPr lang="en-US" sz="2800" dirty="0">
                    <a:solidFill>
                      <a:prstClr val="black"/>
                    </a:solidFill>
                  </a:rPr>
                  <a:t> be a process with input 1</a:t>
                </a:r>
              </a:p>
              <a:p>
                <a:pPr marL="0" lvl="0" indent="0">
                  <a:spcBef>
                    <a:spcPts val="0"/>
                  </a:spcBef>
                  <a:buNone/>
                </a:pPr>
                <a:endParaRPr lang="en-US" sz="2400" dirty="0">
                  <a:solidFill>
                    <a:prstClr val="black"/>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4"/>
                <a:stretch>
                  <a:fillRect l="-1209" t="-2083"/>
                </a:stretch>
              </a:blipFill>
            </p:spPr>
            <p:txBody>
              <a:bodyPr/>
              <a:lstStyle/>
              <a:p>
                <a:r>
                  <a:rPr lang="en-US">
                    <a:noFill/>
                  </a:rPr>
                  <a:t> </a:t>
                </a:r>
              </a:p>
            </p:txBody>
          </p:sp>
        </mc:Fallback>
      </mc:AlternateContent>
      <p:sp>
        <p:nvSpPr>
          <p:cNvPr id="7" name="TextBox 6"/>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9" name="Straight Arrow Connector 8"/>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10221" y="3685094"/>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71800" y="3284984"/>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15" name="TextBox 14"/>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p:sp>
        <p:nvSpPr>
          <p:cNvPr id="5" name="Slide Number Placeholder 4"/>
          <p:cNvSpPr>
            <a:spLocks noGrp="1"/>
          </p:cNvSpPr>
          <p:nvPr>
            <p:ph type="sldNum" sz="quarter" idx="12"/>
          </p:nvPr>
        </p:nvSpPr>
        <p:spPr/>
        <p:txBody>
          <a:bodyPr/>
          <a:lstStyle/>
          <a:p>
            <a:fld id="{435E84F3-9950-4816-8E70-4741F26888A2}" type="slidenum">
              <a:rPr lang="en-US" smtClean="0"/>
              <a:t>13</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19788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prstClr val="white">
                        <a:lumMod val="50000"/>
                      </a:prstClr>
                    </a:solidFill>
                  </a:rPr>
                  <a:t>Fix process p with input 0</a:t>
                </a:r>
              </a:p>
              <a:p>
                <a:pPr>
                  <a:spcBef>
                    <a:spcPts val="0"/>
                  </a:spcBef>
                </a:pPr>
                <a:r>
                  <a:rPr lang="en-US" sz="2800" dirty="0">
                    <a:solidFill>
                      <a:prstClr val="black"/>
                    </a:solidFill>
                  </a:rPr>
                  <a:t>Let </a:t>
                </a:r>
                <a14:m>
                  <m:oMath xmlns:m="http://schemas.openxmlformats.org/officeDocument/2006/math">
                    <m:r>
                      <a:rPr lang="en-US" sz="2800" b="0" i="1" smtClean="0">
                        <a:solidFill>
                          <a:prstClr val="black"/>
                        </a:solidFill>
                        <a:latin typeface="Cambria Math" panose="02040503050406030204" pitchFamily="18" charset="0"/>
                      </a:rPr>
                      <m:t>𝑞</m:t>
                    </m:r>
                  </m:oMath>
                </a14:m>
                <a:r>
                  <a:rPr lang="en-US" sz="2800" dirty="0">
                    <a:solidFill>
                      <a:prstClr val="black"/>
                    </a:solidFill>
                  </a:rPr>
                  <a:t> be a process with input 1</a:t>
                </a:r>
              </a:p>
              <a:p>
                <a:pPr>
                  <a:spcBef>
                    <a:spcPts val="0"/>
                  </a:spcBef>
                </a:pPr>
                <a:endParaRPr lang="en-US" sz="2000" dirty="0">
                  <a:solidFill>
                    <a:prstClr val="black"/>
                  </a:solidFill>
                </a:endParaRPr>
              </a:p>
              <a:p>
                <a:pPr>
                  <a:spcBef>
                    <a:spcPts val="0"/>
                  </a:spcBef>
                </a:pPr>
                <a:endParaRPr lang="en-US" sz="2400" dirty="0">
                  <a:solidFill>
                    <a:prstClr val="black"/>
                  </a:solidFill>
                </a:endParaRPr>
              </a:p>
              <a:p>
                <a:pPr>
                  <a:spcBef>
                    <a:spcPts val="0"/>
                  </a:spcBef>
                </a:pPr>
                <a:endParaRPr lang="en-US" sz="2000" dirty="0">
                  <a:solidFill>
                    <a:prstClr val="black"/>
                  </a:solidFill>
                </a:endParaRPr>
              </a:p>
              <a:p>
                <a:pPr>
                  <a:spcBef>
                    <a:spcPts val="0"/>
                  </a:spcBef>
                </a:pPr>
                <a:endParaRPr lang="en-US" sz="2400" dirty="0">
                  <a:solidFill>
                    <a:prstClr val="black"/>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l="-1209" t="-2083"/>
                </a:stretch>
              </a:blipFill>
            </p:spPr>
            <p:txBody>
              <a:bodyPr/>
              <a:lstStyle/>
              <a:p>
                <a:r>
                  <a:rPr lang="en-US">
                    <a:noFill/>
                  </a:rPr>
                  <a:t> </a:t>
                </a:r>
              </a:p>
            </p:txBody>
          </p:sp>
        </mc:Fallback>
      </mc:AlternateContent>
      <p:cxnSp>
        <p:nvCxnSpPr>
          <p:cNvPr id="12" name="Straight Arrow Connector 11"/>
          <p:cNvCxnSpPr/>
          <p:nvPr/>
        </p:nvCxnSpPr>
        <p:spPr>
          <a:xfrm>
            <a:off x="3162672" y="3536948"/>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47864" y="3532946"/>
            <a:ext cx="2808312" cy="400110"/>
          </a:xfrm>
          <a:prstGeom prst="rect">
            <a:avLst/>
          </a:prstGeom>
          <a:noFill/>
        </p:spPr>
        <p:txBody>
          <a:bodyPr wrap="square" rtlCol="1">
            <a:spAutoFit/>
          </a:bodyPr>
          <a:lstStyle/>
          <a:p>
            <a:r>
              <a:rPr lang="en-US" sz="2000" dirty="0"/>
              <a:t>p runs solo, returns 1 </a:t>
            </a:r>
            <a:endParaRPr lang="he-IL" sz="2000" baseline="-25000" dirty="0"/>
          </a:p>
        </p:txBody>
      </p:sp>
      <p:sp>
        <p:nvSpPr>
          <p:cNvPr id="16" name="TextBox 15"/>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17" name="Straight Arrow Connector 16"/>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10221" y="3685094"/>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71800" y="3284984"/>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21" name="TextBox 20"/>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mc:AlternateContent xmlns:mc="http://schemas.openxmlformats.org/markup-compatibility/2006" xmlns:a14="http://schemas.microsoft.com/office/drawing/2010/main">
        <mc:Choice Requires="a14">
          <p:sp>
            <p:nvSpPr>
              <p:cNvPr id="22" name="TextBox 21"/>
              <p:cNvSpPr txBox="1"/>
              <p:nvPr/>
            </p:nvSpPr>
            <p:spPr>
              <a:xfrm rot="19239447">
                <a:off x="264847" y="4277356"/>
                <a:ext cx="3024336" cy="413511"/>
              </a:xfrm>
              <a:prstGeom prst="rect">
                <a:avLst/>
              </a:prstGeom>
              <a:noFill/>
            </p:spPr>
            <p:txBody>
              <a:bodyPr wrap="square" rtlCol="1">
                <a:spAutoFit/>
              </a:bodyPr>
              <a:lstStyle/>
              <a:p>
                <a:r>
                  <a:rPr lang="el-GR" sz="2000" dirty="0"/>
                  <a:t>α</a:t>
                </a:r>
                <a:r>
                  <a:rPr lang="en-US" sz="2000" dirty="0"/>
                  <a:t>: </a:t>
                </a:r>
                <a14:m>
                  <m:oMath xmlns:m="http://schemas.openxmlformats.org/officeDocument/2006/math">
                    <m:r>
                      <a:rPr lang="en-US" sz="2000" b="0" i="1" smtClean="0">
                        <a:latin typeface="Cambria Math" panose="02040503050406030204" pitchFamily="18" charset="0"/>
                      </a:rPr>
                      <m:t>𝑞</m:t>
                    </m:r>
                  </m:oMath>
                </a14:m>
                <a:r>
                  <a:rPr lang="en-US" sz="2000" dirty="0"/>
                  <a:t> runs solo, returns 1 </a:t>
                </a:r>
                <a:endParaRPr lang="he-IL" sz="20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rot="19239447">
                <a:off x="264847" y="4277356"/>
                <a:ext cx="3024336" cy="413511"/>
              </a:xfrm>
              <a:prstGeom prst="rect">
                <a:avLst/>
              </a:prstGeom>
              <a:blipFill>
                <a:blip r:embed="rId4"/>
                <a:stretch>
                  <a:fillRect l="-2576" b="-462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14</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408227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chemeClr val="bg1">
                        <a:lumMod val="50000"/>
                      </a:schemeClr>
                    </a:solidFill>
                  </a:rPr>
                  <a:t>Fix process p with input 0</a:t>
                </a:r>
              </a:p>
              <a:p>
                <a:pPr>
                  <a:spcBef>
                    <a:spcPts val="0"/>
                  </a:spcBef>
                </a:pPr>
                <a:r>
                  <a:rPr lang="en-US" sz="2800" dirty="0">
                    <a:solidFill>
                      <a:schemeClr val="bg1">
                        <a:lumMod val="50000"/>
                      </a:schemeClr>
                    </a:solidFill>
                  </a:rPr>
                  <a:t>Let </a:t>
                </a:r>
                <a14:m>
                  <m:oMath xmlns:m="http://schemas.openxmlformats.org/officeDocument/2006/math">
                    <m:r>
                      <a:rPr lang="en-US" sz="2800" b="0" i="1" smtClean="0">
                        <a:solidFill>
                          <a:schemeClr val="bg1">
                            <a:lumMod val="50000"/>
                          </a:schemeClr>
                        </a:solidFill>
                        <a:latin typeface="Cambria Math" panose="02040503050406030204" pitchFamily="18" charset="0"/>
                      </a:rPr>
                      <m:t>𝑞</m:t>
                    </m:r>
                  </m:oMath>
                </a14:m>
                <a:r>
                  <a:rPr lang="en-US" sz="2800" dirty="0">
                    <a:solidFill>
                      <a:schemeClr val="bg1">
                        <a:lumMod val="50000"/>
                      </a:schemeClr>
                    </a:solidFill>
                  </a:rPr>
                  <a:t> be a process with input 1</a:t>
                </a:r>
              </a:p>
              <a:p>
                <a:pPr marL="0" indent="0">
                  <a:spcBef>
                    <a:spcPts val="0"/>
                  </a:spcBef>
                  <a:buNone/>
                </a:pPr>
                <a:endParaRPr lang="en-US" sz="2000" dirty="0">
                  <a:solidFill>
                    <a:prstClr val="black"/>
                  </a:solidFill>
                </a:endParaRPr>
              </a:p>
              <a:p>
                <a:pPr marL="0" indent="0">
                  <a:spcBef>
                    <a:spcPts val="0"/>
                  </a:spcBef>
                  <a:buNone/>
                </a:pPr>
                <a:endParaRPr lang="en-US" sz="2000" dirty="0">
                  <a:solidFill>
                    <a:prstClr val="black"/>
                  </a:solidFill>
                </a:endParaRPr>
              </a:p>
              <a:p>
                <a:pPr marL="0" indent="0">
                  <a:spcBef>
                    <a:spcPts val="0"/>
                  </a:spcBef>
                  <a:buNone/>
                </a:pPr>
                <a:r>
                  <a:rPr lang="en-US" sz="2800" dirty="0"/>
                  <a:t> </a:t>
                </a:r>
                <a14:m>
                  <m:oMath xmlns:m="http://schemas.openxmlformats.org/officeDocument/2006/math">
                    <m:r>
                      <a:rPr lang="en-US" sz="2800" b="0" i="1" smtClean="0">
                        <a:latin typeface="Cambria Math" panose="02040503050406030204" pitchFamily="18" charset="0"/>
                      </a:rPr>
                      <m:t>𝑞</m:t>
                    </m:r>
                    <m:r>
                      <a:rPr lang="en-US" sz="2800" i="1">
                        <a:solidFill>
                          <a:schemeClr val="bg1">
                            <a:lumMod val="65000"/>
                          </a:schemeClr>
                        </a:solidFill>
                        <a:latin typeface="Cambria Math"/>
                      </a:rPr>
                      <m:t> </m:t>
                    </m:r>
                  </m:oMath>
                </a14:m>
                <a:r>
                  <a:rPr lang="en-US" sz="2800" dirty="0"/>
                  <a:t>writes in </a:t>
                </a:r>
                <a:r>
                  <a:rPr lang="el-GR" sz="2800" dirty="0"/>
                  <a:t>α</a:t>
                </a:r>
                <a:r>
                  <a:rPr lang="el-GR" sz="2800" dirty="0">
                    <a:solidFill>
                      <a:srgbClr val="0000FF"/>
                    </a:solidFill>
                  </a:rPr>
                  <a:t> </a:t>
                </a:r>
                <a:r>
                  <a:rPr lang="en-US" sz="2800" dirty="0"/>
                  <a:t>to a variable read by p </a:t>
                </a:r>
              </a:p>
              <a:p>
                <a:pPr marL="0" lvl="0" indent="0">
                  <a:spcBef>
                    <a:spcPts val="0"/>
                  </a:spcBef>
                  <a:buNone/>
                </a:pPr>
                <a:endParaRPr lang="en-US" sz="2400" dirty="0">
                  <a:solidFill>
                    <a:prstClr val="black"/>
                  </a:solidFill>
                </a:endParaRPr>
              </a:p>
              <a:p>
                <a:pPr marL="0" lvl="0" indent="0">
                  <a:spcBef>
                    <a:spcPts val="0"/>
                  </a:spcBef>
                  <a:buNone/>
                </a:pPr>
                <a:endParaRPr lang="en-US" sz="2000" dirty="0">
                  <a:solidFill>
                    <a:prstClr val="black"/>
                  </a:solidFill>
                </a:endParaRPr>
              </a:p>
              <a:p>
                <a:pPr marL="0" lvl="0" indent="0">
                  <a:spcBef>
                    <a:spcPts val="0"/>
                  </a:spcBef>
                  <a:buNone/>
                </a:pPr>
                <a:endParaRPr lang="en-US" sz="2400" dirty="0">
                  <a:solidFill>
                    <a:prstClr val="black"/>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l="-1209" t="-2083"/>
                </a:stretch>
              </a:blipFill>
            </p:spPr>
            <p:txBody>
              <a:bodyPr/>
              <a:lstStyle/>
              <a:p>
                <a:r>
                  <a:rPr lang="en-US">
                    <a:noFill/>
                  </a:rPr>
                  <a:t> </a:t>
                </a:r>
              </a:p>
            </p:txBody>
          </p:sp>
        </mc:Fallback>
      </mc:AlternateContent>
      <p:sp>
        <p:nvSpPr>
          <p:cNvPr id="2" name="Down Arrow 1"/>
          <p:cNvSpPr/>
          <p:nvPr/>
        </p:nvSpPr>
        <p:spPr>
          <a:xfrm>
            <a:off x="2339752" y="2276872"/>
            <a:ext cx="294144" cy="36004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cxnSp>
        <p:nvCxnSpPr>
          <p:cNvPr id="18" name="Straight Arrow Connector 17"/>
          <p:cNvCxnSpPr/>
          <p:nvPr/>
        </p:nvCxnSpPr>
        <p:spPr>
          <a:xfrm>
            <a:off x="3162672" y="3536948"/>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22" name="Straight Arrow Connector 21"/>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10221" y="3685094"/>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71800" y="3284984"/>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26" name="TextBox 25"/>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rot="19239447">
                <a:off x="264847" y="4277356"/>
                <a:ext cx="3024336" cy="413511"/>
              </a:xfrm>
              <a:prstGeom prst="rect">
                <a:avLst/>
              </a:prstGeom>
              <a:noFill/>
            </p:spPr>
            <p:txBody>
              <a:bodyPr wrap="square" rtlCol="1">
                <a:spAutoFit/>
              </a:bodyPr>
              <a:lstStyle/>
              <a:p>
                <a:r>
                  <a:rPr lang="el-GR" sz="2000" dirty="0"/>
                  <a:t>α</a:t>
                </a:r>
                <a:r>
                  <a:rPr lang="en-US" sz="2000" dirty="0"/>
                  <a:t>: </a:t>
                </a:r>
                <a14:m>
                  <m:oMath xmlns:m="http://schemas.openxmlformats.org/officeDocument/2006/math">
                    <m:r>
                      <a:rPr lang="en-US" sz="2000" b="0" i="1" smtClean="0">
                        <a:latin typeface="Cambria Math" panose="02040503050406030204" pitchFamily="18" charset="0"/>
                      </a:rPr>
                      <m:t>𝑞</m:t>
                    </m:r>
                  </m:oMath>
                </a14:m>
                <a:r>
                  <a:rPr lang="en-US" sz="2000" dirty="0"/>
                  <a:t> runs solo, returns 1 </a:t>
                </a:r>
                <a:endParaRPr lang="he-IL" sz="2000"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rot="19239447">
                <a:off x="264847" y="4277356"/>
                <a:ext cx="3024336" cy="413511"/>
              </a:xfrm>
              <a:prstGeom prst="rect">
                <a:avLst/>
              </a:prstGeom>
              <a:blipFill>
                <a:blip r:embed="rId4"/>
                <a:stretch>
                  <a:fillRect l="-2576" b="-4620"/>
                </a:stretch>
              </a:blipFill>
            </p:spPr>
            <p:txBody>
              <a:bodyPr/>
              <a:lstStyle/>
              <a:p>
                <a:r>
                  <a:rPr lang="en-US">
                    <a:noFill/>
                  </a:rPr>
                  <a:t> </a:t>
                </a:r>
              </a:p>
            </p:txBody>
          </p:sp>
        </mc:Fallback>
      </mc:AlternateContent>
      <p:sp>
        <p:nvSpPr>
          <p:cNvPr id="28" name="TextBox 27"/>
          <p:cNvSpPr txBox="1"/>
          <p:nvPr/>
        </p:nvSpPr>
        <p:spPr>
          <a:xfrm>
            <a:off x="3347864" y="3532946"/>
            <a:ext cx="2808312" cy="400110"/>
          </a:xfrm>
          <a:prstGeom prst="rect">
            <a:avLst/>
          </a:prstGeom>
          <a:noFill/>
        </p:spPr>
        <p:txBody>
          <a:bodyPr wrap="square" rtlCol="1">
            <a:spAutoFit/>
          </a:bodyPr>
          <a:lstStyle/>
          <a:p>
            <a:r>
              <a:rPr lang="en-US" sz="2000" dirty="0"/>
              <a:t>p runs solo, returns 1 </a:t>
            </a:r>
            <a:endParaRPr lang="he-IL" sz="2000" baseline="-25000" dirty="0"/>
          </a:p>
        </p:txBody>
      </p:sp>
      <p:sp>
        <p:nvSpPr>
          <p:cNvPr id="7" name="Slide Number Placeholder 6"/>
          <p:cNvSpPr>
            <a:spLocks noGrp="1"/>
          </p:cNvSpPr>
          <p:nvPr>
            <p:ph type="sldNum" sz="quarter" idx="12"/>
          </p:nvPr>
        </p:nvSpPr>
        <p:spPr/>
        <p:txBody>
          <a:bodyPr/>
          <a:lstStyle/>
          <a:p>
            <a:fld id="{435E84F3-9950-4816-8E70-4741F26888A2}" type="slidenum">
              <a:rPr lang="en-US" smtClean="0"/>
              <a:t>15</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409798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chemeClr val="bg1">
                        <a:lumMod val="50000"/>
                      </a:schemeClr>
                    </a:solidFill>
                  </a:rPr>
                  <a:t>Fix process p with input 0</a:t>
                </a:r>
              </a:p>
              <a:p>
                <a:pPr>
                  <a:spcBef>
                    <a:spcPts val="0"/>
                  </a:spcBef>
                </a:pPr>
                <a:r>
                  <a:rPr lang="en-US" sz="2800" dirty="0">
                    <a:solidFill>
                      <a:schemeClr val="bg1">
                        <a:lumMod val="50000"/>
                      </a:schemeClr>
                    </a:solidFill>
                  </a:rPr>
                  <a:t>Let </a:t>
                </a:r>
                <a14:m>
                  <m:oMath xmlns:m="http://schemas.openxmlformats.org/officeDocument/2006/math">
                    <m:r>
                      <a:rPr lang="en-US" sz="2800" b="0" i="1" smtClean="0">
                        <a:solidFill>
                          <a:schemeClr val="bg1">
                            <a:lumMod val="50000"/>
                          </a:schemeClr>
                        </a:solidFill>
                        <a:latin typeface="Cambria Math" panose="02040503050406030204" pitchFamily="18" charset="0"/>
                      </a:rPr>
                      <m:t>𝑞</m:t>
                    </m:r>
                  </m:oMath>
                </a14:m>
                <a:r>
                  <a:rPr lang="en-US" sz="2800" dirty="0">
                    <a:solidFill>
                      <a:schemeClr val="bg1">
                        <a:lumMod val="50000"/>
                      </a:schemeClr>
                    </a:solidFill>
                  </a:rPr>
                  <a:t> be a process with input 1</a:t>
                </a:r>
              </a:p>
              <a:p>
                <a:pPr marL="0" indent="0">
                  <a:spcBef>
                    <a:spcPts val="0"/>
                  </a:spcBef>
                  <a:buNone/>
                </a:pPr>
                <a:endParaRPr lang="en-US" sz="2000" dirty="0">
                  <a:solidFill>
                    <a:prstClr val="black"/>
                  </a:solidFill>
                </a:endParaRPr>
              </a:p>
              <a:p>
                <a:pPr marL="0" indent="0">
                  <a:spcBef>
                    <a:spcPts val="0"/>
                  </a:spcBef>
                  <a:buNone/>
                </a:pPr>
                <a:endParaRPr lang="en-US" sz="2000" dirty="0">
                  <a:solidFill>
                    <a:prstClr val="black"/>
                  </a:solidFill>
                </a:endParaRPr>
              </a:p>
              <a:p>
                <a:pPr marL="0" indent="0">
                  <a:spcBef>
                    <a:spcPts val="0"/>
                  </a:spcBef>
                  <a:buNone/>
                </a:pPr>
                <a:r>
                  <a:rPr lang="en-US" sz="2800" dirty="0"/>
                  <a:t> </a:t>
                </a:r>
                <a14:m>
                  <m:oMath xmlns:m="http://schemas.openxmlformats.org/officeDocument/2006/math">
                    <m:r>
                      <a:rPr lang="en-US" sz="2800" b="0" i="1" smtClean="0">
                        <a:latin typeface="Cambria Math" panose="02040503050406030204" pitchFamily="18" charset="0"/>
                      </a:rPr>
                      <m:t>𝑞</m:t>
                    </m:r>
                    <m:r>
                      <a:rPr lang="en-US" sz="2800" i="1">
                        <a:solidFill>
                          <a:schemeClr val="bg1">
                            <a:lumMod val="65000"/>
                          </a:schemeClr>
                        </a:solidFill>
                        <a:latin typeface="Cambria Math"/>
                      </a:rPr>
                      <m:t> </m:t>
                    </m:r>
                  </m:oMath>
                </a14:m>
                <a:r>
                  <a:rPr lang="en-US" sz="2800" dirty="0"/>
                  <a:t>writes in </a:t>
                </a:r>
                <a:r>
                  <a:rPr lang="el-GR" sz="2800" dirty="0"/>
                  <a:t>α</a:t>
                </a:r>
                <a:r>
                  <a:rPr lang="el-GR" sz="2800" dirty="0">
                    <a:solidFill>
                      <a:srgbClr val="0000FF"/>
                    </a:solidFill>
                  </a:rPr>
                  <a:t> </a:t>
                </a:r>
                <a:r>
                  <a:rPr lang="en-US" sz="2800" dirty="0"/>
                  <a:t>to a variable read by p </a:t>
                </a:r>
              </a:p>
              <a:p>
                <a:pPr marL="0" lvl="0" indent="0">
                  <a:spcBef>
                    <a:spcPts val="0"/>
                  </a:spcBef>
                  <a:buNone/>
                </a:pPr>
                <a:endParaRPr lang="en-US" sz="2400" dirty="0">
                  <a:solidFill>
                    <a:prstClr val="black"/>
                  </a:solidFill>
                </a:endParaRPr>
              </a:p>
              <a:p>
                <a:pPr marL="0" lvl="0" indent="0">
                  <a:spcBef>
                    <a:spcPts val="0"/>
                  </a:spcBef>
                  <a:buNone/>
                </a:pPr>
                <a:endParaRPr lang="en-US" sz="2000" dirty="0">
                  <a:solidFill>
                    <a:prstClr val="black"/>
                  </a:solidFill>
                </a:endParaRPr>
              </a:p>
              <a:p>
                <a:pPr marL="0" lvl="0" indent="0">
                  <a:spcBef>
                    <a:spcPts val="0"/>
                  </a:spcBef>
                  <a:buNone/>
                </a:pPr>
                <a:endParaRPr lang="en-US" sz="2400" dirty="0">
                  <a:solidFill>
                    <a:prstClr val="black"/>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l="-1209" t="-2083"/>
                </a:stretch>
              </a:blipFill>
            </p:spPr>
            <p:txBody>
              <a:bodyPr/>
              <a:lstStyle/>
              <a:p>
                <a:r>
                  <a:rPr lang="en-US">
                    <a:noFill/>
                  </a:rPr>
                  <a:t> </a:t>
                </a:r>
              </a:p>
            </p:txBody>
          </p:sp>
        </mc:Fallback>
      </mc:AlternateContent>
      <p:sp>
        <p:nvSpPr>
          <p:cNvPr id="2" name="Down Arrow 1"/>
          <p:cNvSpPr/>
          <p:nvPr/>
        </p:nvSpPr>
        <p:spPr>
          <a:xfrm>
            <a:off x="2339752" y="2276872"/>
            <a:ext cx="294144" cy="36004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cxnSp>
        <p:nvCxnSpPr>
          <p:cNvPr id="18" name="Straight Arrow Connector 17"/>
          <p:cNvCxnSpPr/>
          <p:nvPr/>
        </p:nvCxnSpPr>
        <p:spPr>
          <a:xfrm>
            <a:off x="3162672" y="3536948"/>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22" name="Straight Arrow Connector 21"/>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10221" y="3685094"/>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71800" y="3284984"/>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26" name="TextBox 25"/>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rot="19239447">
                <a:off x="264847" y="4277356"/>
                <a:ext cx="3024336" cy="413511"/>
              </a:xfrm>
              <a:prstGeom prst="rect">
                <a:avLst/>
              </a:prstGeom>
              <a:noFill/>
            </p:spPr>
            <p:txBody>
              <a:bodyPr wrap="square" rtlCol="1">
                <a:spAutoFit/>
              </a:bodyPr>
              <a:lstStyle/>
              <a:p>
                <a:r>
                  <a:rPr lang="el-GR" sz="2000" dirty="0"/>
                  <a:t>α</a:t>
                </a:r>
                <a:r>
                  <a:rPr lang="en-US" sz="2000" dirty="0"/>
                  <a:t>: </a:t>
                </a:r>
                <a14:m>
                  <m:oMath xmlns:m="http://schemas.openxmlformats.org/officeDocument/2006/math">
                    <m:r>
                      <a:rPr lang="en-US" sz="2000" b="0" i="1" smtClean="0">
                        <a:latin typeface="Cambria Math" panose="02040503050406030204" pitchFamily="18" charset="0"/>
                      </a:rPr>
                      <m:t>𝑞</m:t>
                    </m:r>
                  </m:oMath>
                </a14:m>
                <a:r>
                  <a:rPr lang="en-US" sz="2000" dirty="0"/>
                  <a:t> runs solo, returns 1 </a:t>
                </a:r>
                <a:endParaRPr lang="he-IL" sz="2000"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rot="19239447">
                <a:off x="264847" y="4277356"/>
                <a:ext cx="3024336" cy="413511"/>
              </a:xfrm>
              <a:prstGeom prst="rect">
                <a:avLst/>
              </a:prstGeom>
              <a:blipFill>
                <a:blip r:embed="rId4"/>
                <a:stretch>
                  <a:fillRect l="-2576" b="-4620"/>
                </a:stretch>
              </a:blipFill>
            </p:spPr>
            <p:txBody>
              <a:bodyPr/>
              <a:lstStyle/>
              <a:p>
                <a:r>
                  <a:rPr lang="en-US">
                    <a:noFill/>
                  </a:rPr>
                  <a:t> </a:t>
                </a:r>
              </a:p>
            </p:txBody>
          </p:sp>
        </mc:Fallback>
      </mc:AlternateContent>
      <p:sp>
        <p:nvSpPr>
          <p:cNvPr id="28" name="TextBox 27"/>
          <p:cNvSpPr txBox="1"/>
          <p:nvPr/>
        </p:nvSpPr>
        <p:spPr>
          <a:xfrm>
            <a:off x="3347864" y="3532946"/>
            <a:ext cx="2808312" cy="400110"/>
          </a:xfrm>
          <a:prstGeom prst="rect">
            <a:avLst/>
          </a:prstGeom>
          <a:noFill/>
        </p:spPr>
        <p:txBody>
          <a:bodyPr wrap="square" rtlCol="1">
            <a:spAutoFit/>
          </a:bodyPr>
          <a:lstStyle/>
          <a:p>
            <a:r>
              <a:rPr lang="en-US" sz="2000" dirty="0"/>
              <a:t>p runs solo, returns 1 </a:t>
            </a:r>
            <a:endParaRPr lang="he-IL" sz="2000" baseline="-25000" dirty="0"/>
          </a:p>
        </p:txBody>
      </p:sp>
      <p:sp>
        <p:nvSpPr>
          <p:cNvPr id="17" name="Left Brace 16"/>
          <p:cNvSpPr/>
          <p:nvPr/>
        </p:nvSpPr>
        <p:spPr>
          <a:xfrm rot="3059030">
            <a:off x="1212046" y="2821269"/>
            <a:ext cx="576064" cy="2799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9" name="TextBox 18"/>
          <p:cNvSpPr txBox="1"/>
          <p:nvPr/>
        </p:nvSpPr>
        <p:spPr>
          <a:xfrm rot="19239447">
            <a:off x="188154" y="3626213"/>
            <a:ext cx="1850632" cy="461665"/>
          </a:xfrm>
          <a:prstGeom prst="rect">
            <a:avLst/>
          </a:prstGeom>
          <a:noFill/>
        </p:spPr>
        <p:txBody>
          <a:bodyPr wrap="square" rtlCol="1">
            <a:spAutoFit/>
          </a:bodyPr>
          <a:lstStyle/>
          <a:p>
            <a:pPr algn="ctr"/>
            <a:r>
              <a:rPr lang="el-GR" sz="2400" dirty="0">
                <a:solidFill>
                  <a:srgbClr val="0000FF"/>
                </a:solidFill>
              </a:rPr>
              <a:t>α</a:t>
            </a:r>
            <a:r>
              <a:rPr lang="en-US" sz="2400" dirty="0">
                <a:solidFill>
                  <a:srgbClr val="0000FF"/>
                </a:solidFill>
              </a:rPr>
              <a:t>=</a:t>
            </a:r>
            <a:r>
              <a:rPr lang="el-GR" sz="2400" dirty="0">
                <a:solidFill>
                  <a:srgbClr val="0000FF"/>
                </a:solidFill>
              </a:rPr>
              <a:t> α</a:t>
            </a:r>
            <a:r>
              <a:rPr lang="en-US" sz="2400" dirty="0">
                <a:solidFill>
                  <a:srgbClr val="0000FF"/>
                </a:solidFill>
              </a:rPr>
              <a:t>'e </a:t>
            </a:r>
            <a:r>
              <a:rPr lang="el-GR" sz="2400" dirty="0">
                <a:solidFill>
                  <a:srgbClr val="0000FF"/>
                </a:solidFill>
              </a:rPr>
              <a:t>α</a:t>
            </a:r>
            <a:r>
              <a:rPr lang="en-US" sz="2400" dirty="0">
                <a:solidFill>
                  <a:srgbClr val="0000FF"/>
                </a:solidFill>
              </a:rPr>
              <a:t>''</a:t>
            </a:r>
            <a:endParaRPr lang="he-IL" sz="2400" baseline="-25000" dirty="0">
              <a:solidFill>
                <a:srgbClr val="0000FF"/>
              </a:solidFill>
            </a:endParaRPr>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7" name="Slide Number Placeholder 6"/>
          <p:cNvSpPr>
            <a:spLocks noGrp="1"/>
          </p:cNvSpPr>
          <p:nvPr>
            <p:ph type="sldNum" sz="quarter" idx="12"/>
          </p:nvPr>
        </p:nvSpPr>
        <p:spPr/>
        <p:txBody>
          <a:bodyPr/>
          <a:lstStyle/>
          <a:p>
            <a:fld id="{435E84F3-9950-4816-8E70-4741F26888A2}" type="slidenum">
              <a:rPr lang="en-US" smtClean="0"/>
              <a:t>16</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97109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chemeClr val="bg1">
                        <a:lumMod val="50000"/>
                      </a:schemeClr>
                    </a:solidFill>
                  </a:rPr>
                  <a:t>Fix process p with input 0</a:t>
                </a:r>
              </a:p>
              <a:p>
                <a:pPr>
                  <a:spcBef>
                    <a:spcPts val="0"/>
                  </a:spcBef>
                </a:pPr>
                <a:r>
                  <a:rPr lang="en-US" sz="2800" dirty="0">
                    <a:solidFill>
                      <a:schemeClr val="bg1">
                        <a:lumMod val="50000"/>
                      </a:schemeClr>
                    </a:solidFill>
                  </a:rPr>
                  <a:t>Let </a:t>
                </a:r>
                <a14:m>
                  <m:oMath xmlns:m="http://schemas.openxmlformats.org/officeDocument/2006/math">
                    <m:r>
                      <a:rPr lang="en-US" sz="2800" b="0" i="1" smtClean="0">
                        <a:solidFill>
                          <a:schemeClr val="bg1">
                            <a:lumMod val="50000"/>
                          </a:schemeClr>
                        </a:solidFill>
                        <a:latin typeface="Cambria Math" panose="02040503050406030204" pitchFamily="18" charset="0"/>
                      </a:rPr>
                      <m:t>𝑞</m:t>
                    </m:r>
                  </m:oMath>
                </a14:m>
                <a:r>
                  <a:rPr lang="en-US" sz="2800" dirty="0">
                    <a:solidFill>
                      <a:schemeClr val="bg1">
                        <a:lumMod val="50000"/>
                      </a:schemeClr>
                    </a:solidFill>
                  </a:rPr>
                  <a:t> be a process with input 1</a:t>
                </a:r>
              </a:p>
              <a:p>
                <a:pPr marL="0" indent="0">
                  <a:spcBef>
                    <a:spcPts val="0"/>
                  </a:spcBef>
                  <a:buNone/>
                </a:pPr>
                <a:endParaRPr lang="en-US" sz="2000" dirty="0">
                  <a:solidFill>
                    <a:prstClr val="black"/>
                  </a:solidFill>
                </a:endParaRPr>
              </a:p>
              <a:p>
                <a:pPr marL="0" indent="0">
                  <a:spcBef>
                    <a:spcPts val="0"/>
                  </a:spcBef>
                  <a:buNone/>
                </a:pPr>
                <a:endParaRPr lang="en-US" sz="2000" dirty="0">
                  <a:solidFill>
                    <a:prstClr val="black"/>
                  </a:solidFill>
                </a:endParaRPr>
              </a:p>
              <a:p>
                <a:pPr marL="0" indent="0">
                  <a:spcBef>
                    <a:spcPts val="0"/>
                  </a:spcBef>
                  <a:buNone/>
                </a:pPr>
                <a:r>
                  <a:rPr lang="en-US" sz="2800" dirty="0"/>
                  <a:t> </a:t>
                </a:r>
                <a14:m>
                  <m:oMath xmlns:m="http://schemas.openxmlformats.org/officeDocument/2006/math">
                    <m:r>
                      <a:rPr lang="en-US" sz="2800" b="0" i="1" smtClean="0">
                        <a:latin typeface="Cambria Math" panose="02040503050406030204" pitchFamily="18" charset="0"/>
                      </a:rPr>
                      <m:t>𝑞</m:t>
                    </m:r>
                    <m:r>
                      <a:rPr lang="en-US" sz="2800" i="1">
                        <a:solidFill>
                          <a:schemeClr val="bg1">
                            <a:lumMod val="65000"/>
                          </a:schemeClr>
                        </a:solidFill>
                        <a:latin typeface="Cambria Math"/>
                      </a:rPr>
                      <m:t> </m:t>
                    </m:r>
                  </m:oMath>
                </a14:m>
                <a:r>
                  <a:rPr lang="en-US" sz="2800" dirty="0"/>
                  <a:t>writes in </a:t>
                </a:r>
                <a:r>
                  <a:rPr lang="el-GR" sz="2800" dirty="0"/>
                  <a:t>α</a:t>
                </a:r>
                <a:r>
                  <a:rPr lang="el-GR" sz="2800" dirty="0">
                    <a:solidFill>
                      <a:srgbClr val="0000FF"/>
                    </a:solidFill>
                  </a:rPr>
                  <a:t> </a:t>
                </a:r>
                <a:r>
                  <a:rPr lang="en-US" sz="2800" dirty="0"/>
                  <a:t>to a variable read by p </a:t>
                </a:r>
              </a:p>
              <a:p>
                <a:pPr marL="0" lvl="0" indent="0">
                  <a:spcBef>
                    <a:spcPts val="0"/>
                  </a:spcBef>
                  <a:buNone/>
                </a:pPr>
                <a:endParaRPr lang="en-US" sz="2400" dirty="0">
                  <a:solidFill>
                    <a:prstClr val="black"/>
                  </a:solidFill>
                </a:endParaRPr>
              </a:p>
              <a:p>
                <a:pPr marL="0" lvl="0" indent="0">
                  <a:spcBef>
                    <a:spcPts val="0"/>
                  </a:spcBef>
                  <a:buNone/>
                </a:pPr>
                <a:endParaRPr lang="en-US" sz="2000" dirty="0">
                  <a:solidFill>
                    <a:prstClr val="black"/>
                  </a:solidFill>
                </a:endParaRPr>
              </a:p>
              <a:p>
                <a:pPr marL="0" lvl="0" indent="0">
                  <a:spcBef>
                    <a:spcPts val="0"/>
                  </a:spcBef>
                  <a:buNone/>
                </a:pPr>
                <a:endParaRPr lang="en-US" sz="2400" dirty="0">
                  <a:solidFill>
                    <a:prstClr val="black"/>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l="-1209" t="-2083"/>
                </a:stretch>
              </a:blipFill>
            </p:spPr>
            <p:txBody>
              <a:bodyPr/>
              <a:lstStyle/>
              <a:p>
                <a:r>
                  <a:rPr lang="en-US">
                    <a:noFill/>
                  </a:rPr>
                  <a:t> </a:t>
                </a:r>
              </a:p>
            </p:txBody>
          </p:sp>
        </mc:Fallback>
      </mc:AlternateContent>
      <p:sp>
        <p:nvSpPr>
          <p:cNvPr id="2" name="Down Arrow 1"/>
          <p:cNvSpPr/>
          <p:nvPr/>
        </p:nvSpPr>
        <p:spPr>
          <a:xfrm>
            <a:off x="2339752" y="2276872"/>
            <a:ext cx="294144" cy="36004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cxnSp>
        <p:nvCxnSpPr>
          <p:cNvPr id="18" name="Straight Arrow Connector 17"/>
          <p:cNvCxnSpPr/>
          <p:nvPr/>
        </p:nvCxnSpPr>
        <p:spPr>
          <a:xfrm>
            <a:off x="3162672" y="3536948"/>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22" name="Straight Arrow Connector 21"/>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10221" y="3685094"/>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71800" y="3284984"/>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26" name="TextBox 25"/>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rot="19239447">
                <a:off x="264847" y="4277356"/>
                <a:ext cx="3024336" cy="413511"/>
              </a:xfrm>
              <a:prstGeom prst="rect">
                <a:avLst/>
              </a:prstGeom>
              <a:noFill/>
            </p:spPr>
            <p:txBody>
              <a:bodyPr wrap="square" rtlCol="1">
                <a:spAutoFit/>
              </a:bodyPr>
              <a:lstStyle/>
              <a:p>
                <a:r>
                  <a:rPr lang="el-GR" sz="2000" dirty="0"/>
                  <a:t>α</a:t>
                </a:r>
                <a:r>
                  <a:rPr lang="en-US" sz="2000" dirty="0"/>
                  <a:t>: </a:t>
                </a:r>
                <a14:m>
                  <m:oMath xmlns:m="http://schemas.openxmlformats.org/officeDocument/2006/math">
                    <m:r>
                      <a:rPr lang="en-US" sz="2000" b="0" i="1" smtClean="0">
                        <a:latin typeface="Cambria Math" panose="02040503050406030204" pitchFamily="18" charset="0"/>
                      </a:rPr>
                      <m:t>𝑞</m:t>
                    </m:r>
                  </m:oMath>
                </a14:m>
                <a:r>
                  <a:rPr lang="en-US" sz="2000" dirty="0"/>
                  <a:t> runs solo, returns 1 </a:t>
                </a:r>
                <a:endParaRPr lang="he-IL" sz="2000"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rot="19239447">
                <a:off x="264847" y="4277356"/>
                <a:ext cx="3024336" cy="413511"/>
              </a:xfrm>
              <a:prstGeom prst="rect">
                <a:avLst/>
              </a:prstGeom>
              <a:blipFill>
                <a:blip r:embed="rId4"/>
                <a:stretch>
                  <a:fillRect l="-2576" b="-4620"/>
                </a:stretch>
              </a:blipFill>
            </p:spPr>
            <p:txBody>
              <a:bodyPr/>
              <a:lstStyle/>
              <a:p>
                <a:r>
                  <a:rPr lang="en-US">
                    <a:noFill/>
                  </a:rPr>
                  <a:t> </a:t>
                </a:r>
              </a:p>
            </p:txBody>
          </p:sp>
        </mc:Fallback>
      </mc:AlternateContent>
      <p:sp>
        <p:nvSpPr>
          <p:cNvPr id="28" name="TextBox 27"/>
          <p:cNvSpPr txBox="1"/>
          <p:nvPr/>
        </p:nvSpPr>
        <p:spPr>
          <a:xfrm>
            <a:off x="3347864" y="3532946"/>
            <a:ext cx="2808312" cy="400110"/>
          </a:xfrm>
          <a:prstGeom prst="rect">
            <a:avLst/>
          </a:prstGeom>
          <a:noFill/>
        </p:spPr>
        <p:txBody>
          <a:bodyPr wrap="square" rtlCol="1">
            <a:spAutoFit/>
          </a:bodyPr>
          <a:lstStyle/>
          <a:p>
            <a:r>
              <a:rPr lang="en-US" sz="2000" dirty="0"/>
              <a:t>p runs solo, returns 1 </a:t>
            </a:r>
            <a:endParaRPr lang="he-IL" sz="2000" baseline="-25000" dirty="0"/>
          </a:p>
        </p:txBody>
      </p:sp>
      <p:sp>
        <p:nvSpPr>
          <p:cNvPr id="17" name="Left Brace 16"/>
          <p:cNvSpPr/>
          <p:nvPr/>
        </p:nvSpPr>
        <p:spPr>
          <a:xfrm rot="3059030">
            <a:off x="1212046" y="2821269"/>
            <a:ext cx="576064" cy="2799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9" name="TextBox 18"/>
          <p:cNvSpPr txBox="1"/>
          <p:nvPr/>
        </p:nvSpPr>
        <p:spPr>
          <a:xfrm rot="19239447">
            <a:off x="188154" y="3626213"/>
            <a:ext cx="1850632" cy="461665"/>
          </a:xfrm>
          <a:prstGeom prst="rect">
            <a:avLst/>
          </a:prstGeom>
          <a:noFill/>
        </p:spPr>
        <p:txBody>
          <a:bodyPr wrap="square" rtlCol="1">
            <a:spAutoFit/>
          </a:bodyPr>
          <a:lstStyle/>
          <a:p>
            <a:pPr algn="ctr"/>
            <a:r>
              <a:rPr lang="el-GR" sz="2400" dirty="0">
                <a:solidFill>
                  <a:srgbClr val="0000FF"/>
                </a:solidFill>
              </a:rPr>
              <a:t>α</a:t>
            </a:r>
            <a:r>
              <a:rPr lang="en-US" sz="2400" dirty="0">
                <a:solidFill>
                  <a:srgbClr val="0000FF"/>
                </a:solidFill>
              </a:rPr>
              <a:t>=</a:t>
            </a:r>
            <a:r>
              <a:rPr lang="el-GR" sz="2400" dirty="0">
                <a:solidFill>
                  <a:srgbClr val="0000FF"/>
                </a:solidFill>
              </a:rPr>
              <a:t> α</a:t>
            </a:r>
            <a:r>
              <a:rPr lang="en-US" sz="2400" dirty="0">
                <a:solidFill>
                  <a:srgbClr val="0000FF"/>
                </a:solidFill>
              </a:rPr>
              <a:t>'e </a:t>
            </a:r>
            <a:r>
              <a:rPr lang="el-GR" sz="2400" dirty="0">
                <a:solidFill>
                  <a:srgbClr val="0000FF"/>
                </a:solidFill>
              </a:rPr>
              <a:t>α</a:t>
            </a:r>
            <a:r>
              <a:rPr lang="en-US" sz="2400" dirty="0">
                <a:solidFill>
                  <a:srgbClr val="0000FF"/>
                </a:solidFill>
              </a:rPr>
              <a:t>''</a:t>
            </a:r>
            <a:endParaRPr lang="he-IL" sz="2400" baseline="-25000" dirty="0">
              <a:solidFill>
                <a:srgbClr val="0000FF"/>
              </a:solidFill>
            </a:endParaRPr>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mc:AlternateContent xmlns:mc="http://schemas.openxmlformats.org/markup-compatibility/2006" xmlns:a14="http://schemas.microsoft.com/office/drawing/2010/main">
        <mc:Choice Requires="a14">
          <p:sp>
            <p:nvSpPr>
              <p:cNvPr id="31" name="TextBox 30"/>
              <p:cNvSpPr txBox="1"/>
              <p:nvPr/>
            </p:nvSpPr>
            <p:spPr>
              <a:xfrm>
                <a:off x="6588224" y="3068960"/>
                <a:ext cx="2160240" cy="954107"/>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panose="02040503050406030204" pitchFamily="18" charset="0"/>
                          </a:rPr>
                        </m:ctrlPr>
                      </m:sSubPr>
                      <m:e>
                        <m:r>
                          <a:rPr lang="he-IL" sz="2800" i="1" smtClean="0">
                            <a:solidFill>
                              <a:srgbClr val="0000FF"/>
                            </a:solidFill>
                            <a:latin typeface="Cambria Math"/>
                            <a:ea typeface="Cambria Math"/>
                          </a:rPr>
                          <m:t>𝛼</m:t>
                        </m:r>
                      </m:e>
                      <m:sub>
                        <m:r>
                          <a:rPr lang="he-IL" sz="2800" b="0" i="1" smtClean="0">
                            <a:solidFill>
                              <a:srgbClr val="0000FF"/>
                            </a:solidFill>
                            <a:latin typeface="Cambria Math"/>
                          </a:rPr>
                          <m:t>1</m:t>
                        </m:r>
                      </m:sub>
                    </m:sSub>
                  </m:oMath>
                </a14:m>
                <a:r>
                  <a:rPr lang="he-IL" sz="2800" dirty="0">
                    <a:solidFill>
                      <a:srgbClr val="0000FF"/>
                    </a:solidFill>
                  </a:rPr>
                  <a:t>=</a:t>
                </a:r>
                <a14:m>
                  <m:oMath xmlns:m="http://schemas.openxmlformats.org/officeDocument/2006/math">
                    <m:sSup>
                      <m:sSupPr>
                        <m:ctrlPr>
                          <a:rPr lang="en-US" sz="2800" b="0" i="1" dirty="0" smtClean="0">
                            <a:solidFill>
                              <a:srgbClr val="0000FF"/>
                            </a:solidFill>
                            <a:latin typeface="Cambria Math" panose="02040503050406030204" pitchFamily="18" charset="0"/>
                            <a:ea typeface="Cambria Math"/>
                          </a:rPr>
                        </m:ctrlPr>
                      </m:sSupPr>
                      <m:e>
                        <m:r>
                          <a:rPr lang="he-IL" sz="2800" i="1" dirty="0" smtClean="0">
                            <a:solidFill>
                              <a:srgbClr val="0000FF"/>
                            </a:solidFill>
                            <a:latin typeface="Cambria Math"/>
                            <a:ea typeface="Cambria Math"/>
                          </a:rPr>
                          <m:t>𝛼</m:t>
                        </m:r>
                      </m:e>
                      <m:sup>
                        <m:r>
                          <a:rPr lang="en-US" sz="2800" b="0" i="1" dirty="0" smtClean="0">
                            <a:solidFill>
                              <a:srgbClr val="0000FF"/>
                            </a:solidFill>
                            <a:latin typeface="Cambria Math"/>
                            <a:ea typeface="Cambria Math"/>
                          </a:rPr>
                          <m:t>′</m:t>
                        </m:r>
                      </m:sup>
                    </m:sSup>
                  </m:oMath>
                </a14:m>
                <a:endParaRPr lang="en-US" sz="2800" b="0" dirty="0">
                  <a:solidFill>
                    <a:srgbClr val="0000FF"/>
                  </a:solidFill>
                  <a:ea typeface="Cambria Math"/>
                </a:endParaRPr>
              </a:p>
              <a:p>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smtClean="0">
                            <a:solidFill>
                              <a:srgbClr val="0000FF"/>
                            </a:solidFill>
                            <a:latin typeface="Cambria Math"/>
                            <a:ea typeface="Cambria Math"/>
                          </a:rPr>
                          <m:t>𝛾</m:t>
                        </m:r>
                      </m:e>
                      <m:sub>
                        <m:r>
                          <a:rPr lang="he-IL" sz="2800" i="1">
                            <a:solidFill>
                              <a:srgbClr val="0000FF"/>
                            </a:solidFill>
                            <a:latin typeface="Cambria Math"/>
                          </a:rPr>
                          <m:t>1</m:t>
                        </m:r>
                      </m:sub>
                    </m:sSub>
                  </m:oMath>
                </a14:m>
                <a:r>
                  <a:rPr lang="he-IL" sz="2800" dirty="0">
                    <a:solidFill>
                      <a:srgbClr val="0000FF"/>
                    </a:solidFill>
                  </a:rPr>
                  <a:t>=</a:t>
                </a:r>
                <a14:m>
                  <m:oMath xmlns:m="http://schemas.openxmlformats.org/officeDocument/2006/math">
                    <m:r>
                      <a:rPr lang="en-US" sz="2800" b="0" i="1" dirty="0" smtClean="0">
                        <a:solidFill>
                          <a:srgbClr val="0000FF"/>
                        </a:solidFill>
                        <a:latin typeface="Cambria Math"/>
                        <a:ea typeface="Cambria Math"/>
                      </a:rPr>
                      <m:t>𝑒</m:t>
                    </m:r>
                  </m:oMath>
                </a14:m>
                <a:endParaRPr lang="en-US" sz="2800" dirty="0">
                  <a:solidFill>
                    <a:srgbClr val="0000FF"/>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588224" y="3068960"/>
                <a:ext cx="2160240" cy="954107"/>
              </a:xfrm>
              <a:prstGeom prst="rect">
                <a:avLst/>
              </a:prstGeom>
              <a:blipFill rotWithShape="0">
                <a:blip r:embed="rId6"/>
                <a:stretch>
                  <a:fillRect t="-6918" b="-14465"/>
                </a:stretch>
              </a:blipFill>
              <a:ln>
                <a:solidFill>
                  <a:schemeClr val="tx1"/>
                </a:solidFill>
              </a:ln>
            </p:spPr>
            <p:txBody>
              <a:bodyPr/>
              <a:lstStyle/>
              <a:p>
                <a:r>
                  <a:rPr lang="he-IL">
                    <a:noFill/>
                  </a:rPr>
                  <a:t> </a:t>
                </a:r>
              </a:p>
            </p:txBody>
          </p:sp>
        </mc:Fallback>
      </mc:AlternateContent>
      <p:sp>
        <p:nvSpPr>
          <p:cNvPr id="7" name="Slide Number Placeholder 6"/>
          <p:cNvSpPr>
            <a:spLocks noGrp="1"/>
          </p:cNvSpPr>
          <p:nvPr>
            <p:ph type="sldNum" sz="quarter" idx="12"/>
          </p:nvPr>
        </p:nvSpPr>
        <p:spPr/>
        <p:txBody>
          <a:bodyPr/>
          <a:lstStyle/>
          <a:p>
            <a:fld id="{435E84F3-9950-4816-8E70-4741F26888A2}" type="slidenum">
              <a:rPr lang="en-US" smtClean="0"/>
              <a:t>17</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30201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Construction Sketch: Base Case</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chemeClr val="bg1">
                        <a:lumMod val="50000"/>
                      </a:schemeClr>
                    </a:solidFill>
                  </a:rPr>
                  <a:t>Fix process p with input 0</a:t>
                </a:r>
              </a:p>
              <a:p>
                <a:pPr>
                  <a:spcBef>
                    <a:spcPts val="0"/>
                  </a:spcBef>
                </a:pPr>
                <a:r>
                  <a:rPr lang="en-US" sz="2800" dirty="0">
                    <a:solidFill>
                      <a:schemeClr val="bg1">
                        <a:lumMod val="50000"/>
                      </a:schemeClr>
                    </a:solidFill>
                  </a:rPr>
                  <a:t>Let </a:t>
                </a:r>
                <a14:m>
                  <m:oMath xmlns:m="http://schemas.openxmlformats.org/officeDocument/2006/math">
                    <m:r>
                      <a:rPr lang="en-US" sz="2800" b="0" i="1" smtClean="0">
                        <a:solidFill>
                          <a:schemeClr val="bg1">
                            <a:lumMod val="50000"/>
                          </a:schemeClr>
                        </a:solidFill>
                        <a:latin typeface="Cambria Math" panose="02040503050406030204" pitchFamily="18" charset="0"/>
                      </a:rPr>
                      <m:t>𝑞</m:t>
                    </m:r>
                  </m:oMath>
                </a14:m>
                <a:r>
                  <a:rPr lang="en-US" sz="2800" dirty="0">
                    <a:solidFill>
                      <a:schemeClr val="bg1">
                        <a:lumMod val="50000"/>
                      </a:schemeClr>
                    </a:solidFill>
                  </a:rPr>
                  <a:t> be a process with input 1</a:t>
                </a:r>
              </a:p>
              <a:p>
                <a:pPr marL="0" indent="0">
                  <a:spcBef>
                    <a:spcPts val="0"/>
                  </a:spcBef>
                  <a:buNone/>
                </a:pPr>
                <a:endParaRPr lang="en-US" sz="2000" dirty="0">
                  <a:solidFill>
                    <a:prstClr val="black"/>
                  </a:solidFill>
                </a:endParaRPr>
              </a:p>
              <a:p>
                <a:pPr marL="0" indent="0">
                  <a:spcBef>
                    <a:spcPts val="0"/>
                  </a:spcBef>
                  <a:buNone/>
                </a:pPr>
                <a:endParaRPr lang="en-US" sz="2000" dirty="0">
                  <a:solidFill>
                    <a:prstClr val="black"/>
                  </a:solidFill>
                </a:endParaRPr>
              </a:p>
              <a:p>
                <a:pPr marL="0" indent="0">
                  <a:spcBef>
                    <a:spcPts val="0"/>
                  </a:spcBef>
                  <a:buNone/>
                </a:pPr>
                <a:r>
                  <a:rPr lang="en-US" sz="2800" dirty="0"/>
                  <a:t> </a:t>
                </a:r>
                <a14:m>
                  <m:oMath xmlns:m="http://schemas.openxmlformats.org/officeDocument/2006/math">
                    <m:r>
                      <a:rPr lang="en-US" sz="2800" b="0" i="1" smtClean="0">
                        <a:latin typeface="Cambria Math" panose="02040503050406030204" pitchFamily="18" charset="0"/>
                      </a:rPr>
                      <m:t>𝑞</m:t>
                    </m:r>
                    <m:r>
                      <a:rPr lang="en-US" sz="2800" i="1">
                        <a:solidFill>
                          <a:schemeClr val="bg1">
                            <a:lumMod val="65000"/>
                          </a:schemeClr>
                        </a:solidFill>
                        <a:latin typeface="Cambria Math"/>
                      </a:rPr>
                      <m:t> </m:t>
                    </m:r>
                  </m:oMath>
                </a14:m>
                <a:r>
                  <a:rPr lang="en-US" sz="2800" dirty="0"/>
                  <a:t>writes in </a:t>
                </a:r>
                <a:r>
                  <a:rPr lang="el-GR" sz="2800" dirty="0"/>
                  <a:t>α</a:t>
                </a:r>
                <a:r>
                  <a:rPr lang="el-GR" sz="2800" dirty="0">
                    <a:solidFill>
                      <a:srgbClr val="0000FF"/>
                    </a:solidFill>
                  </a:rPr>
                  <a:t> </a:t>
                </a:r>
                <a:r>
                  <a:rPr lang="en-US" sz="2800" dirty="0"/>
                  <a:t>to a variable read by p </a:t>
                </a:r>
              </a:p>
              <a:p>
                <a:pPr marL="0" lvl="0" indent="0">
                  <a:spcBef>
                    <a:spcPts val="0"/>
                  </a:spcBef>
                  <a:buNone/>
                </a:pPr>
                <a:endParaRPr lang="en-US" sz="2400" dirty="0">
                  <a:solidFill>
                    <a:prstClr val="black"/>
                  </a:solidFill>
                </a:endParaRPr>
              </a:p>
              <a:p>
                <a:pPr marL="0" lvl="0" indent="0">
                  <a:spcBef>
                    <a:spcPts val="0"/>
                  </a:spcBef>
                  <a:buNone/>
                </a:pPr>
                <a:endParaRPr lang="en-US" sz="2000" dirty="0">
                  <a:solidFill>
                    <a:prstClr val="black"/>
                  </a:solidFill>
                </a:endParaRPr>
              </a:p>
              <a:p>
                <a:pPr marL="0" lvl="0" indent="0">
                  <a:spcBef>
                    <a:spcPts val="0"/>
                  </a:spcBef>
                  <a:buNone/>
                </a:pPr>
                <a:endParaRPr lang="en-US" sz="2400" dirty="0">
                  <a:solidFill>
                    <a:prstClr val="black"/>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l="-1209" t="-2083"/>
                </a:stretch>
              </a:blipFill>
            </p:spPr>
            <p:txBody>
              <a:bodyPr/>
              <a:lstStyle/>
              <a:p>
                <a:r>
                  <a:rPr lang="en-US">
                    <a:noFill/>
                  </a:rPr>
                  <a:t> </a:t>
                </a:r>
              </a:p>
            </p:txBody>
          </p:sp>
        </mc:Fallback>
      </mc:AlternateContent>
      <p:sp>
        <p:nvSpPr>
          <p:cNvPr id="2" name="Down Arrow 1"/>
          <p:cNvSpPr/>
          <p:nvPr/>
        </p:nvSpPr>
        <p:spPr>
          <a:xfrm>
            <a:off x="2339752" y="2276872"/>
            <a:ext cx="294144" cy="36004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cxnSp>
        <p:nvCxnSpPr>
          <p:cNvPr id="18" name="Straight Arrow Connector 17"/>
          <p:cNvCxnSpPr/>
          <p:nvPr/>
        </p:nvCxnSpPr>
        <p:spPr>
          <a:xfrm>
            <a:off x="3162672" y="3536948"/>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22" name="Straight Arrow Connector 21"/>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10221" y="3685094"/>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71800" y="3284984"/>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26" name="TextBox 25"/>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rot="19239447">
                <a:off x="264847" y="4277356"/>
                <a:ext cx="3024336" cy="413511"/>
              </a:xfrm>
              <a:prstGeom prst="rect">
                <a:avLst/>
              </a:prstGeom>
              <a:noFill/>
            </p:spPr>
            <p:txBody>
              <a:bodyPr wrap="square" rtlCol="1">
                <a:spAutoFit/>
              </a:bodyPr>
              <a:lstStyle/>
              <a:p>
                <a:r>
                  <a:rPr lang="el-GR" sz="2000" dirty="0"/>
                  <a:t>α</a:t>
                </a:r>
                <a:r>
                  <a:rPr lang="en-US" sz="2000" dirty="0"/>
                  <a:t>: </a:t>
                </a:r>
                <a14:m>
                  <m:oMath xmlns:m="http://schemas.openxmlformats.org/officeDocument/2006/math">
                    <m:r>
                      <a:rPr lang="en-US" sz="2000" b="0" i="1" smtClean="0">
                        <a:latin typeface="Cambria Math" panose="02040503050406030204" pitchFamily="18" charset="0"/>
                      </a:rPr>
                      <m:t>𝑞</m:t>
                    </m:r>
                  </m:oMath>
                </a14:m>
                <a:r>
                  <a:rPr lang="en-US" sz="2000" dirty="0"/>
                  <a:t> runs solo, returns 1 </a:t>
                </a:r>
                <a:endParaRPr lang="he-IL" sz="2000"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rot="19239447">
                <a:off x="264847" y="4277356"/>
                <a:ext cx="3024336" cy="413511"/>
              </a:xfrm>
              <a:prstGeom prst="rect">
                <a:avLst/>
              </a:prstGeom>
              <a:blipFill>
                <a:blip r:embed="rId4"/>
                <a:stretch>
                  <a:fillRect l="-2576" b="-4620"/>
                </a:stretch>
              </a:blipFill>
            </p:spPr>
            <p:txBody>
              <a:bodyPr/>
              <a:lstStyle/>
              <a:p>
                <a:r>
                  <a:rPr lang="en-US">
                    <a:noFill/>
                  </a:rPr>
                  <a:t> </a:t>
                </a:r>
              </a:p>
            </p:txBody>
          </p:sp>
        </mc:Fallback>
      </mc:AlternateContent>
      <p:sp>
        <p:nvSpPr>
          <p:cNvPr id="28" name="TextBox 27"/>
          <p:cNvSpPr txBox="1"/>
          <p:nvPr/>
        </p:nvSpPr>
        <p:spPr>
          <a:xfrm>
            <a:off x="3347864" y="3532946"/>
            <a:ext cx="2808312" cy="400110"/>
          </a:xfrm>
          <a:prstGeom prst="rect">
            <a:avLst/>
          </a:prstGeom>
          <a:noFill/>
        </p:spPr>
        <p:txBody>
          <a:bodyPr wrap="square" rtlCol="1">
            <a:spAutoFit/>
          </a:bodyPr>
          <a:lstStyle/>
          <a:p>
            <a:r>
              <a:rPr lang="en-US" sz="2000" dirty="0"/>
              <a:t>p runs solo, returns 1 </a:t>
            </a:r>
            <a:endParaRPr lang="he-IL" sz="2000" baseline="-25000" dirty="0"/>
          </a:p>
        </p:txBody>
      </p:sp>
      <p:sp>
        <p:nvSpPr>
          <p:cNvPr id="17" name="Left Brace 16"/>
          <p:cNvSpPr/>
          <p:nvPr/>
        </p:nvSpPr>
        <p:spPr>
          <a:xfrm rot="3059030">
            <a:off x="1212046" y="2821269"/>
            <a:ext cx="576064" cy="2799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9" name="TextBox 18"/>
          <p:cNvSpPr txBox="1"/>
          <p:nvPr/>
        </p:nvSpPr>
        <p:spPr>
          <a:xfrm rot="19239447">
            <a:off x="188154" y="3626213"/>
            <a:ext cx="1850632" cy="461665"/>
          </a:xfrm>
          <a:prstGeom prst="rect">
            <a:avLst/>
          </a:prstGeom>
          <a:noFill/>
        </p:spPr>
        <p:txBody>
          <a:bodyPr wrap="square" rtlCol="1">
            <a:spAutoFit/>
          </a:bodyPr>
          <a:lstStyle/>
          <a:p>
            <a:pPr algn="ctr"/>
            <a:r>
              <a:rPr lang="el-GR" sz="2400" dirty="0"/>
              <a:t>α</a:t>
            </a:r>
            <a:r>
              <a:rPr lang="en-US" sz="2400" dirty="0"/>
              <a:t>=</a:t>
            </a:r>
            <a:r>
              <a:rPr lang="el-GR" sz="2400" dirty="0"/>
              <a:t> α</a:t>
            </a:r>
            <a:r>
              <a:rPr lang="en-US" sz="2400" dirty="0"/>
              <a:t>'e </a:t>
            </a:r>
            <a:r>
              <a:rPr lang="el-GR" sz="2400" dirty="0"/>
              <a:t>α</a:t>
            </a:r>
            <a:r>
              <a:rPr lang="en-US" sz="2400" dirty="0"/>
              <a:t>''</a:t>
            </a:r>
            <a:endParaRPr lang="he-IL" sz="2400" baseline="-250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mc:AlternateContent xmlns:mc="http://schemas.openxmlformats.org/markup-compatibility/2006" xmlns:a14="http://schemas.microsoft.com/office/drawing/2010/main">
        <mc:Choice Requires="a14">
          <p:sp>
            <p:nvSpPr>
              <p:cNvPr id="32" name="TextBox 31"/>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32" name="TextBox 31"/>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5"/>
                <a:stretch>
                  <a:fillRect l="-5618" t="-3667" b="-8333"/>
                </a:stretch>
              </a:blipFill>
              <a:ln>
                <a:solidFill>
                  <a:schemeClr val="tx1"/>
                </a:solidFill>
              </a:ln>
            </p:spPr>
            <p:txBody>
              <a:bodyPr/>
              <a:lstStyle/>
              <a:p>
                <a:r>
                  <a:rPr lang="en-US">
                    <a:noFill/>
                  </a:rPr>
                  <a:t> </a:t>
                </a:r>
              </a:p>
            </p:txBody>
          </p:sp>
        </mc:Fallback>
      </mc:AlternateContent>
      <p:cxnSp>
        <p:nvCxnSpPr>
          <p:cNvPr id="33" name="Straight Arrow Connector 32"/>
          <p:cNvCxnSpPr>
            <a:stCxn id="34" idx="0"/>
          </p:cNvCxnSpPr>
          <p:nvPr/>
        </p:nvCxnSpPr>
        <p:spPr>
          <a:xfrm flipV="1">
            <a:off x="6719147" y="4787141"/>
            <a:ext cx="881482" cy="416798"/>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83208" y="5203939"/>
            <a:ext cx="1471877" cy="369332"/>
          </a:xfrm>
          <a:prstGeom prst="rect">
            <a:avLst/>
          </a:prstGeom>
          <a:noFill/>
        </p:spPr>
        <p:txBody>
          <a:bodyPr wrap="square" rtlCol="1">
            <a:spAutoFit/>
          </a:bodyPr>
          <a:lstStyle/>
          <a:p>
            <a:r>
              <a:rPr lang="en-US" dirty="0">
                <a:latin typeface="Comic Sans MS" panose="030F0702030302020204" pitchFamily="66" charset="0"/>
              </a:rPr>
              <a:t>A clone of p</a:t>
            </a:r>
            <a:endParaRPr lang="he-IL"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435E84F3-9950-4816-8E70-4741F26888A2}" type="slidenum">
              <a:rPr lang="en-US" smtClean="0"/>
              <a:t>18</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66112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chemeClr val="bg1">
                        <a:lumMod val="50000"/>
                      </a:schemeClr>
                    </a:solidFill>
                  </a:rPr>
                  <a:t>Fix process p with input 0</a:t>
                </a:r>
              </a:p>
              <a:p>
                <a:pPr>
                  <a:spcBef>
                    <a:spcPts val="0"/>
                  </a:spcBef>
                </a:pPr>
                <a:r>
                  <a:rPr lang="en-US" sz="2800" dirty="0">
                    <a:solidFill>
                      <a:schemeClr val="bg1">
                        <a:lumMod val="50000"/>
                      </a:schemeClr>
                    </a:solidFill>
                  </a:rPr>
                  <a:t>Let </a:t>
                </a:r>
                <a14:m>
                  <m:oMath xmlns:m="http://schemas.openxmlformats.org/officeDocument/2006/math">
                    <m:r>
                      <a:rPr lang="en-US" sz="2800" b="0" i="1" smtClean="0">
                        <a:solidFill>
                          <a:schemeClr val="bg1">
                            <a:lumMod val="50000"/>
                          </a:schemeClr>
                        </a:solidFill>
                        <a:latin typeface="Cambria Math" panose="02040503050406030204" pitchFamily="18" charset="0"/>
                      </a:rPr>
                      <m:t>𝑞</m:t>
                    </m:r>
                  </m:oMath>
                </a14:m>
                <a:r>
                  <a:rPr lang="en-US" sz="2800" dirty="0">
                    <a:solidFill>
                      <a:schemeClr val="bg1">
                        <a:lumMod val="50000"/>
                      </a:schemeClr>
                    </a:solidFill>
                  </a:rPr>
                  <a:t> be a process with input 1</a:t>
                </a:r>
              </a:p>
              <a:p>
                <a:pPr marL="0" indent="0">
                  <a:spcBef>
                    <a:spcPts val="0"/>
                  </a:spcBef>
                  <a:buNone/>
                </a:pPr>
                <a:endParaRPr lang="en-US" sz="2000" dirty="0">
                  <a:solidFill>
                    <a:prstClr val="black"/>
                  </a:solidFill>
                </a:endParaRPr>
              </a:p>
              <a:p>
                <a:pPr marL="0" indent="0">
                  <a:spcBef>
                    <a:spcPts val="0"/>
                  </a:spcBef>
                  <a:buNone/>
                </a:pPr>
                <a:endParaRPr lang="en-US" sz="2000" dirty="0">
                  <a:solidFill>
                    <a:prstClr val="black"/>
                  </a:solidFill>
                </a:endParaRPr>
              </a:p>
              <a:p>
                <a:pPr marL="0" indent="0">
                  <a:spcBef>
                    <a:spcPts val="0"/>
                  </a:spcBef>
                  <a:buNone/>
                </a:pPr>
                <a:r>
                  <a:rPr lang="en-US" sz="2800" dirty="0"/>
                  <a:t> </a:t>
                </a:r>
                <a14:m>
                  <m:oMath xmlns:m="http://schemas.openxmlformats.org/officeDocument/2006/math">
                    <m:r>
                      <a:rPr lang="en-US" sz="2800" b="0" i="1" smtClean="0">
                        <a:latin typeface="Cambria Math" panose="02040503050406030204" pitchFamily="18" charset="0"/>
                      </a:rPr>
                      <m:t>𝑞</m:t>
                    </m:r>
                    <m:r>
                      <a:rPr lang="en-US" sz="2800" i="1">
                        <a:solidFill>
                          <a:schemeClr val="bg1">
                            <a:lumMod val="65000"/>
                          </a:schemeClr>
                        </a:solidFill>
                        <a:latin typeface="Cambria Math"/>
                      </a:rPr>
                      <m:t> </m:t>
                    </m:r>
                  </m:oMath>
                </a14:m>
                <a:r>
                  <a:rPr lang="en-US" sz="2800" dirty="0"/>
                  <a:t>writes in </a:t>
                </a:r>
                <a:r>
                  <a:rPr lang="el-GR" sz="2800" dirty="0"/>
                  <a:t>α</a:t>
                </a:r>
                <a:r>
                  <a:rPr lang="el-GR" sz="2800" dirty="0">
                    <a:solidFill>
                      <a:srgbClr val="0000FF"/>
                    </a:solidFill>
                  </a:rPr>
                  <a:t> </a:t>
                </a:r>
                <a:r>
                  <a:rPr lang="en-US" sz="2800" dirty="0"/>
                  <a:t>to a variable read by p </a:t>
                </a:r>
              </a:p>
              <a:p>
                <a:pPr marL="0" lvl="0" indent="0">
                  <a:spcBef>
                    <a:spcPts val="0"/>
                  </a:spcBef>
                  <a:buNone/>
                </a:pPr>
                <a:endParaRPr lang="en-US" sz="2400" dirty="0">
                  <a:solidFill>
                    <a:prstClr val="black"/>
                  </a:solidFill>
                </a:endParaRPr>
              </a:p>
              <a:p>
                <a:pPr marL="0" lvl="0" indent="0">
                  <a:spcBef>
                    <a:spcPts val="0"/>
                  </a:spcBef>
                  <a:buNone/>
                </a:pPr>
                <a:endParaRPr lang="en-US" sz="2000" dirty="0">
                  <a:solidFill>
                    <a:prstClr val="black"/>
                  </a:solidFill>
                </a:endParaRPr>
              </a:p>
              <a:p>
                <a:pPr marL="0" lvl="0" indent="0">
                  <a:spcBef>
                    <a:spcPts val="0"/>
                  </a:spcBef>
                  <a:buNone/>
                </a:pPr>
                <a:endParaRPr lang="en-US" sz="2400" dirty="0">
                  <a:solidFill>
                    <a:prstClr val="black"/>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l="-1209" t="-2083"/>
                </a:stretch>
              </a:blipFill>
            </p:spPr>
            <p:txBody>
              <a:bodyPr/>
              <a:lstStyle/>
              <a:p>
                <a:r>
                  <a:rPr lang="en-US">
                    <a:noFill/>
                  </a:rPr>
                  <a:t> </a:t>
                </a:r>
              </a:p>
            </p:txBody>
          </p:sp>
        </mc:Fallback>
      </mc:AlternateContent>
      <p:sp>
        <p:nvSpPr>
          <p:cNvPr id="2" name="Down Arrow 1"/>
          <p:cNvSpPr/>
          <p:nvPr/>
        </p:nvSpPr>
        <p:spPr>
          <a:xfrm>
            <a:off x="2339752" y="2276872"/>
            <a:ext cx="294144" cy="36004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cxnSp>
        <p:nvCxnSpPr>
          <p:cNvPr id="18" name="Straight Arrow Connector 17"/>
          <p:cNvCxnSpPr/>
          <p:nvPr/>
        </p:nvCxnSpPr>
        <p:spPr>
          <a:xfrm>
            <a:off x="3162672" y="3536948"/>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680" y="5564284"/>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22" name="Straight Arrow Connector 21"/>
          <p:cNvCxnSpPr/>
          <p:nvPr/>
        </p:nvCxnSpPr>
        <p:spPr>
          <a:xfrm>
            <a:off x="1043608" y="5811372"/>
            <a:ext cx="2880320"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10221" y="3685094"/>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71800" y="3284984"/>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26" name="TextBox 25"/>
          <p:cNvSpPr txBox="1"/>
          <p:nvPr/>
        </p:nvSpPr>
        <p:spPr>
          <a:xfrm>
            <a:off x="1331640" y="5373216"/>
            <a:ext cx="3024336" cy="400110"/>
          </a:xfrm>
          <a:prstGeom prst="rect">
            <a:avLst/>
          </a:prstGeom>
          <a:noFill/>
        </p:spPr>
        <p:txBody>
          <a:bodyPr wrap="square" rtlCol="1">
            <a:spAutoFit/>
          </a:bodyPr>
          <a:lstStyle/>
          <a:p>
            <a:r>
              <a:rPr lang="en-US" sz="2000" dirty="0"/>
              <a:t>p runs solo, returns 0 </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rot="19239447">
                <a:off x="264847" y="4277356"/>
                <a:ext cx="3024336" cy="413511"/>
              </a:xfrm>
              <a:prstGeom prst="rect">
                <a:avLst/>
              </a:prstGeom>
              <a:noFill/>
            </p:spPr>
            <p:txBody>
              <a:bodyPr wrap="square" rtlCol="1">
                <a:spAutoFit/>
              </a:bodyPr>
              <a:lstStyle/>
              <a:p>
                <a:r>
                  <a:rPr lang="el-GR" sz="2000" dirty="0"/>
                  <a:t>α</a:t>
                </a:r>
                <a:r>
                  <a:rPr lang="en-US" sz="2000" dirty="0"/>
                  <a:t>: </a:t>
                </a:r>
                <a14:m>
                  <m:oMath xmlns:m="http://schemas.openxmlformats.org/officeDocument/2006/math">
                    <m:r>
                      <a:rPr lang="en-US" sz="2000" b="0" i="1" smtClean="0">
                        <a:latin typeface="Cambria Math" panose="02040503050406030204" pitchFamily="18" charset="0"/>
                      </a:rPr>
                      <m:t>𝑞</m:t>
                    </m:r>
                  </m:oMath>
                </a14:m>
                <a:r>
                  <a:rPr lang="en-US" sz="2000" dirty="0"/>
                  <a:t> runs solo, returns 1 </a:t>
                </a:r>
                <a:endParaRPr lang="he-IL" sz="2000"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rot="19239447">
                <a:off x="264847" y="4277356"/>
                <a:ext cx="3024336" cy="413511"/>
              </a:xfrm>
              <a:prstGeom prst="rect">
                <a:avLst/>
              </a:prstGeom>
              <a:blipFill>
                <a:blip r:embed="rId4"/>
                <a:stretch>
                  <a:fillRect l="-2576" b="-4620"/>
                </a:stretch>
              </a:blipFill>
            </p:spPr>
            <p:txBody>
              <a:bodyPr/>
              <a:lstStyle/>
              <a:p>
                <a:r>
                  <a:rPr lang="en-US">
                    <a:noFill/>
                  </a:rPr>
                  <a:t> </a:t>
                </a:r>
              </a:p>
            </p:txBody>
          </p:sp>
        </mc:Fallback>
      </mc:AlternateContent>
      <p:sp>
        <p:nvSpPr>
          <p:cNvPr id="28" name="TextBox 27"/>
          <p:cNvSpPr txBox="1"/>
          <p:nvPr/>
        </p:nvSpPr>
        <p:spPr>
          <a:xfrm>
            <a:off x="3347864" y="3532946"/>
            <a:ext cx="2808312" cy="400110"/>
          </a:xfrm>
          <a:prstGeom prst="rect">
            <a:avLst/>
          </a:prstGeom>
          <a:noFill/>
        </p:spPr>
        <p:txBody>
          <a:bodyPr wrap="square" rtlCol="1">
            <a:spAutoFit/>
          </a:bodyPr>
          <a:lstStyle/>
          <a:p>
            <a:r>
              <a:rPr lang="en-US" sz="2000" dirty="0"/>
              <a:t>p runs solo, returns 1 </a:t>
            </a:r>
            <a:endParaRPr lang="he-IL" sz="2000" baseline="-25000" dirty="0"/>
          </a:p>
        </p:txBody>
      </p:sp>
      <p:sp>
        <p:nvSpPr>
          <p:cNvPr id="17" name="Left Brace 16"/>
          <p:cNvSpPr/>
          <p:nvPr/>
        </p:nvSpPr>
        <p:spPr>
          <a:xfrm rot="3059030">
            <a:off x="1212046" y="2821269"/>
            <a:ext cx="576064" cy="2799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9" name="TextBox 18"/>
          <p:cNvSpPr txBox="1"/>
          <p:nvPr/>
        </p:nvSpPr>
        <p:spPr>
          <a:xfrm rot="19239447">
            <a:off x="188154" y="3626213"/>
            <a:ext cx="1850632" cy="461665"/>
          </a:xfrm>
          <a:prstGeom prst="rect">
            <a:avLst/>
          </a:prstGeom>
          <a:noFill/>
        </p:spPr>
        <p:txBody>
          <a:bodyPr wrap="square" rtlCol="1">
            <a:spAutoFit/>
          </a:bodyPr>
          <a:lstStyle/>
          <a:p>
            <a:pPr algn="ctr"/>
            <a:r>
              <a:rPr lang="el-GR" sz="2400" dirty="0"/>
              <a:t>α</a:t>
            </a:r>
            <a:r>
              <a:rPr lang="en-US" sz="2400" dirty="0"/>
              <a:t>=</a:t>
            </a:r>
            <a:r>
              <a:rPr lang="el-GR" sz="2400" dirty="0"/>
              <a:t> α</a:t>
            </a:r>
            <a:r>
              <a:rPr lang="en-US" sz="2400" dirty="0"/>
              <a:t>'e </a:t>
            </a:r>
            <a:r>
              <a:rPr lang="el-GR" sz="2400" dirty="0"/>
              <a:t>α</a:t>
            </a:r>
            <a:r>
              <a:rPr lang="en-US" sz="2400" dirty="0"/>
              <a:t>''</a:t>
            </a:r>
            <a:endParaRPr lang="he-IL" sz="2400" baseline="-250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4" name="TextBox 33"/>
          <p:cNvSpPr txBox="1"/>
          <p:nvPr/>
        </p:nvSpPr>
        <p:spPr>
          <a:xfrm>
            <a:off x="5983208" y="5203939"/>
            <a:ext cx="1471877" cy="369332"/>
          </a:xfrm>
          <a:prstGeom prst="rect">
            <a:avLst/>
          </a:prstGeom>
          <a:noFill/>
        </p:spPr>
        <p:txBody>
          <a:bodyPr wrap="square" rtlCol="1">
            <a:spAutoFit/>
          </a:bodyPr>
          <a:lstStyle/>
          <a:p>
            <a:r>
              <a:rPr lang="en-US" dirty="0">
                <a:latin typeface="Comic Sans MS" panose="030F0702030302020204" pitchFamily="66" charset="0"/>
              </a:rPr>
              <a:t>A clone of p</a:t>
            </a:r>
            <a:endParaRPr lang="he-IL"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31" name="TextBox 30"/>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5"/>
                <a:stretch>
                  <a:fillRect l="-5618" t="-3667" b="-8333"/>
                </a:stretch>
              </a:blipFill>
              <a:ln>
                <a:solidFill>
                  <a:schemeClr val="tx1"/>
                </a:solidFill>
              </a:ln>
            </p:spPr>
            <p:txBody>
              <a:bodyPr/>
              <a:lstStyle/>
              <a:p>
                <a:r>
                  <a:rPr lang="en-US">
                    <a:noFill/>
                  </a:rPr>
                  <a:t> </a:t>
                </a:r>
              </a:p>
            </p:txBody>
          </p:sp>
        </mc:Fallback>
      </mc:AlternateContent>
      <p:cxnSp>
        <p:nvCxnSpPr>
          <p:cNvPr id="33" name="Straight Arrow Connector 32"/>
          <p:cNvCxnSpPr>
            <a:stCxn id="34" idx="0"/>
          </p:cNvCxnSpPr>
          <p:nvPr/>
        </p:nvCxnSpPr>
        <p:spPr>
          <a:xfrm flipV="1">
            <a:off x="6719147" y="4787141"/>
            <a:ext cx="881482" cy="416798"/>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435E84F3-9950-4816-8E70-4741F26888A2}" type="slidenum">
              <a:rPr lang="en-US" smtClean="0"/>
              <a:t>19</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1298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21" grpId="0"/>
      <p:bldP spid="25" grpId="0"/>
      <p:bldP spid="26" grpId="0"/>
      <p:bldP spid="27" grpId="0"/>
      <p:bldP spid="28" grpId="0"/>
      <p:bldP spid="17"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a:t>Obstruction-free binary consensus</a:t>
            </a:r>
          </a:p>
        </p:txBody>
      </p:sp>
      <p:sp>
        <p:nvSpPr>
          <p:cNvPr id="39" name="Content Placeholder 2"/>
          <p:cNvSpPr>
            <a:spLocks noGrp="1"/>
          </p:cNvSpPr>
          <p:nvPr>
            <p:ph idx="1"/>
          </p:nvPr>
        </p:nvSpPr>
        <p:spPr>
          <a:xfrm>
            <a:off x="251520" y="1144637"/>
            <a:ext cx="8784976" cy="4641379"/>
          </a:xfrm>
        </p:spPr>
        <p:txBody>
          <a:bodyPr>
            <a:normAutofit/>
          </a:bodyPr>
          <a:lstStyle/>
          <a:p>
            <a:pPr marL="0" indent="0">
              <a:buNone/>
            </a:pPr>
            <a:r>
              <a:rPr lang="en-US" sz="2800" dirty="0"/>
              <a:t>Every process starts with 0 or 1 input</a:t>
            </a:r>
            <a:br>
              <a:rPr lang="en-US" sz="2800" dirty="0"/>
            </a:br>
            <a:endParaRPr lang="en-US" sz="2800" dirty="0"/>
          </a:p>
          <a:p>
            <a:r>
              <a:rPr lang="en-US" sz="2800" b="1" dirty="0">
                <a:solidFill>
                  <a:srgbClr val="0000FF"/>
                </a:solidFill>
              </a:rPr>
              <a:t>Agreement</a:t>
            </a:r>
            <a:r>
              <a:rPr lang="en-US" sz="2800" dirty="0"/>
              <a:t>: all deciding processes agree on same value</a:t>
            </a:r>
            <a:br>
              <a:rPr lang="en-US" sz="2800" dirty="0"/>
            </a:br>
            <a:endParaRPr lang="en-US" sz="2800" dirty="0"/>
          </a:p>
          <a:p>
            <a:r>
              <a:rPr lang="en-US" sz="2800" b="1" dirty="0">
                <a:solidFill>
                  <a:srgbClr val="0000FF"/>
                </a:solidFill>
              </a:rPr>
              <a:t>Validity</a:t>
            </a:r>
            <a:r>
              <a:rPr lang="en-US" sz="2800" dirty="0"/>
              <a:t>: returned value is the input of some process</a:t>
            </a:r>
            <a:br>
              <a:rPr lang="en-US" sz="2800" dirty="0"/>
            </a:br>
            <a:endParaRPr lang="en-US" sz="2800" dirty="0"/>
          </a:p>
          <a:p>
            <a:r>
              <a:rPr lang="en-US" sz="2800" b="1" dirty="0">
                <a:solidFill>
                  <a:srgbClr val="0000FF"/>
                </a:solidFill>
              </a:rPr>
              <a:t>Obstruction-freedom</a:t>
            </a:r>
            <a:r>
              <a:rPr lang="en-US" sz="2800" dirty="0"/>
              <a:t>: Every </a:t>
            </a:r>
            <a:r>
              <a:rPr lang="en-US" sz="2800" b="1" dirty="0">
                <a:solidFill>
                  <a:srgbClr val="C00000"/>
                </a:solidFill>
              </a:rPr>
              <a:t>eventually step-contention free </a:t>
            </a:r>
            <a:r>
              <a:rPr lang="en-US" sz="2800" dirty="0"/>
              <a:t>process must return</a:t>
            </a:r>
          </a:p>
        </p:txBody>
      </p:sp>
      <p:pic>
        <p:nvPicPr>
          <p:cNvPr id="6" name="Picture 2" descr="Image result for contention-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533" y="4890368"/>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553200" y="6356350"/>
            <a:ext cx="2133600" cy="365125"/>
          </a:xfrm>
        </p:spPr>
        <p:txBody>
          <a:bodyPr/>
          <a:lstStyle/>
          <a:p>
            <a:fld id="{435E84F3-9950-4816-8E70-4741F26888A2}" type="slidenum">
              <a:rPr lang="en-US" smtClean="0"/>
              <a:t>2</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94488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Let S(</a:t>
                </a:r>
                <a14:m>
                  <m:oMath xmlns:m="http://schemas.openxmlformats.org/officeDocument/2006/math">
                    <m:sSub>
                      <m:sSubPr>
                        <m:ctrlPr>
                          <a:rPr lang="he-IL" sz="2800" i="1">
                            <a:latin typeface="Cambria Math" panose="02040503050406030204" pitchFamily="18" charset="0"/>
                          </a:rPr>
                        </m:ctrlPr>
                      </m:sSubPr>
                      <m:e>
                        <m:r>
                          <a:rPr lang="he-IL" sz="2800" i="1">
                            <a:latin typeface="Cambria Math"/>
                            <a:ea typeface="Cambria Math"/>
                          </a:rPr>
                          <m:t>𝛼</m:t>
                        </m:r>
                      </m:e>
                      <m:sub>
                        <m:r>
                          <a:rPr lang="he-IL" sz="2800" i="1">
                            <a:latin typeface="Cambria Math"/>
                          </a:rPr>
                          <m:t>1</m:t>
                        </m:r>
                      </m:sub>
                    </m:sSub>
                  </m:oMath>
                </a14:m>
                <a:r>
                  <a:rPr lang="en-US" sz="2800" dirty="0"/>
                  <a:t>e,p) = v</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rotWithShape="0">
                <a:blip r:embed="rId3"/>
                <a:stretch>
                  <a:fillRect l="-1209" t="-2083"/>
                </a:stretch>
              </a:blipFill>
            </p:spPr>
            <p:txBody>
              <a:bodyPr/>
              <a:lstStyle/>
              <a:p>
                <a:r>
                  <a:rPr lang="he-IL">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22" name="TextBox 21"/>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4"/>
                <a:stretch>
                  <a:fillRect l="-5618" t="-3667" b="-8333"/>
                </a:stretch>
              </a:blipFill>
              <a:ln>
                <a:solidFill>
                  <a:schemeClr val="tx1"/>
                </a:solid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20</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58127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t>We can select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oMath>
                </a14:m>
                <a:r>
                  <a:rPr lang="en-US" sz="2800" dirty="0"/>
                  <a:t> whose solo run returns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𝑣</m:t>
                        </m:r>
                      </m:e>
                    </m:acc>
                  </m:oMath>
                </a14:m>
                <a:endParaRPr lang="en-US" sz="2800" dirty="0"/>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3"/>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4"/>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27" name="TextBox 26"/>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5"/>
                <a:stretch>
                  <a:fillRect l="-5618" t="-3667" b="-8333"/>
                </a:stretch>
              </a:blipFill>
              <a:ln>
                <a:solidFill>
                  <a:schemeClr val="tx1"/>
                </a:solid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21</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97092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3"/>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4"/>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27" name="TextBox 26"/>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5"/>
                <a:stretch>
                  <a:fillRect l="-5618" t="-3667" b="-8333"/>
                </a:stretch>
              </a:blipFill>
              <a:ln>
                <a:solidFill>
                  <a:schemeClr val="tx1"/>
                </a:solid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22</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21743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3"/>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4"/>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mc:AlternateContent xmlns:mc="http://schemas.openxmlformats.org/markup-compatibility/2006" xmlns:a14="http://schemas.microsoft.com/office/drawing/2010/main">
        <mc:Choice Requires="a14">
          <p:sp>
            <p:nvSpPr>
              <p:cNvPr id="27" name="TextBox 26"/>
              <p:cNvSpPr txBox="1"/>
              <p:nvPr/>
            </p:nvSpPr>
            <p:spPr>
              <a:xfrm>
                <a:off x="3879216" y="3244914"/>
                <a:ext cx="2420976" cy="400110"/>
              </a:xfrm>
              <a:prstGeom prst="rect">
                <a:avLst/>
              </a:prstGeom>
              <a:noFill/>
            </p:spPr>
            <p:txBody>
              <a:bodyPr wrap="square" rtlCol="1">
                <a:spAutoFit/>
              </a:bodyPr>
              <a:lstStyle/>
              <a:p>
                <a:r>
                  <a:rPr lang="en-US" sz="2000" dirty="0"/>
                  <a:t>p runs solo, returns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endParaRPr lang="he-IL" sz="2000" baseline="-25000" dirty="0">
                  <a:latin typeface="Cambria Math" panose="02040503050406030204" pitchFamily="18" charset="0"/>
                  <a:ea typeface="Cambria Math" panose="020405030504060302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79216" y="3244914"/>
                <a:ext cx="2420976" cy="400110"/>
              </a:xfrm>
              <a:prstGeom prst="rect">
                <a:avLst/>
              </a:prstGeom>
              <a:blipFill>
                <a:blip r:embed="rId5"/>
                <a:stretch>
                  <a:fillRect l="-2519" t="-7576" r="-10327" b="-25758"/>
                </a:stretch>
              </a:blipFill>
            </p:spPr>
            <p:txBody>
              <a:bodyPr/>
              <a:lstStyle/>
              <a:p>
                <a:r>
                  <a:rPr lang="en-US">
                    <a:noFill/>
                  </a:rPr>
                  <a:t> </a:t>
                </a:r>
              </a:p>
            </p:txBody>
          </p:sp>
        </mc:Fallback>
      </mc:AlternateContent>
      <p:cxnSp>
        <p:nvCxnSpPr>
          <p:cNvPr id="28" name="Straight Arrow Connector 27"/>
          <p:cNvCxnSpPr/>
          <p:nvPr/>
        </p:nvCxnSpPr>
        <p:spPr>
          <a:xfrm>
            <a:off x="3954760" y="3608956"/>
            <a:ext cx="2345432" cy="7787"/>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34" name="TextBox 33"/>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6"/>
                <a:stretch>
                  <a:fillRect l="-5618" t="-3667" b="-8333"/>
                </a:stretch>
              </a:blipFill>
              <a:ln>
                <a:solidFill>
                  <a:schemeClr val="tx1"/>
                </a:solid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23</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635650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3"/>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4"/>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p:cxnSp>
        <p:nvCxnSpPr>
          <p:cNvPr id="28" name="Straight Arrow Connector 27"/>
          <p:cNvCxnSpPr/>
          <p:nvPr/>
        </p:nvCxnSpPr>
        <p:spPr>
          <a:xfrm>
            <a:off x="3954760" y="3608956"/>
            <a:ext cx="2345432" cy="7787"/>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251520" y="2132856"/>
            <a:ext cx="8712968" cy="556171"/>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Comic Sans MS" panose="030F0702030302020204" pitchFamily="66" charset="0"/>
              </a:rPr>
              <a:t>Can we infer that </a:t>
            </a:r>
            <a:r>
              <a:rPr lang="el-GR" sz="2800" dirty="0">
                <a:solidFill>
                  <a:schemeClr val="bg1"/>
                </a:solidFill>
                <a:latin typeface="Comic Sans MS" panose="030F0702030302020204" pitchFamily="66" charset="0"/>
              </a:rPr>
              <a:t>β </a:t>
            </a:r>
            <a:r>
              <a:rPr lang="en-US" sz="2800" dirty="0">
                <a:solidFill>
                  <a:schemeClr val="bg1"/>
                </a:solidFill>
                <a:latin typeface="Comic Sans MS" panose="030F0702030302020204" pitchFamily="66" charset="0"/>
              </a:rPr>
              <a:t>writes to a register other than R</a:t>
            </a:r>
            <a:r>
              <a:rPr lang="en-US" sz="2800" baseline="-25000" dirty="0">
                <a:solidFill>
                  <a:schemeClr val="bg1"/>
                </a:solidFill>
                <a:latin typeface="Comic Sans MS" panose="030F0702030302020204" pitchFamily="66" charset="0"/>
              </a:rPr>
              <a:t>1</a:t>
            </a:r>
            <a:r>
              <a:rPr lang="en-US" sz="2800" dirty="0">
                <a:solidFill>
                  <a:schemeClr val="bg1"/>
                </a:solidFill>
                <a:latin typeface="Comic Sans MS" panose="030F0702030302020204" pitchFamily="66" charset="0"/>
              </a:rPr>
              <a:t>?</a:t>
            </a:r>
          </a:p>
          <a:p>
            <a:pPr marL="0" indent="0">
              <a:buFont typeface="Arial" pitchFamily="34" charset="0"/>
              <a:buNone/>
            </a:pPr>
            <a:endParaRPr lang="en-US" sz="2400" dirty="0"/>
          </a:p>
        </p:txBody>
      </p:sp>
      <mc:AlternateContent xmlns:mc="http://schemas.openxmlformats.org/markup-compatibility/2006" xmlns:a14="http://schemas.microsoft.com/office/drawing/2010/main">
        <mc:Choice Requires="a14">
          <p:sp>
            <p:nvSpPr>
              <p:cNvPr id="43" name="TextBox 42"/>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43" name="TextBox 42"/>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5"/>
                <a:stretch>
                  <a:fillRect l="-5618" t="-3667" b="-83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879216" y="3244914"/>
                <a:ext cx="2420976" cy="400110"/>
              </a:xfrm>
              <a:prstGeom prst="rect">
                <a:avLst/>
              </a:prstGeom>
              <a:noFill/>
            </p:spPr>
            <p:txBody>
              <a:bodyPr wrap="square" rtlCol="1">
                <a:spAutoFit/>
              </a:bodyPr>
              <a:lstStyle/>
              <a:p>
                <a:r>
                  <a:rPr lang="en-US" sz="2000" dirty="0"/>
                  <a:t>p runs solo, returns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endParaRPr lang="he-IL" sz="2000" baseline="-25000" dirty="0">
                  <a:latin typeface="Cambria Math" panose="02040503050406030204" pitchFamily="18" charset="0"/>
                  <a:ea typeface="Cambria Math" panose="020405030504060302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879216" y="3244914"/>
                <a:ext cx="2420976" cy="400110"/>
              </a:xfrm>
              <a:prstGeom prst="rect">
                <a:avLst/>
              </a:prstGeom>
              <a:blipFill>
                <a:blip r:embed="rId6"/>
                <a:stretch>
                  <a:fillRect l="-2519" t="-7576" r="-10327" b="-2575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24</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42914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3"/>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4"/>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p:cxnSp>
        <p:nvCxnSpPr>
          <p:cNvPr id="28" name="Straight Arrow Connector 27"/>
          <p:cNvCxnSpPr/>
          <p:nvPr/>
        </p:nvCxnSpPr>
        <p:spPr>
          <a:xfrm>
            <a:off x="3954760" y="3608956"/>
            <a:ext cx="2345432" cy="7787"/>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34" name="TextBox 33"/>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5"/>
                <a:stretch>
                  <a:fillRect l="-5618" t="-3667" b="-8333"/>
                </a:stretch>
              </a:blipFill>
              <a:ln>
                <a:solidFill>
                  <a:schemeClr val="tx1"/>
                </a:solidFill>
              </a:ln>
            </p:spPr>
            <p:txBody>
              <a:bodyPr/>
              <a:lstStyle/>
              <a:p>
                <a:r>
                  <a:rPr lang="en-US">
                    <a:noFill/>
                  </a:rPr>
                  <a:t> </a:t>
                </a:r>
              </a:p>
            </p:txBody>
          </p:sp>
        </mc:Fallback>
      </mc:AlternateContent>
      <p:sp>
        <p:nvSpPr>
          <p:cNvPr id="45" name="Content Placeholder 2"/>
          <p:cNvSpPr txBox="1">
            <a:spLocks/>
          </p:cNvSpPr>
          <p:nvPr/>
        </p:nvSpPr>
        <p:spPr>
          <a:xfrm>
            <a:off x="251520" y="2149070"/>
            <a:ext cx="8712968" cy="991899"/>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Comic Sans MS" panose="030F0702030302020204" pitchFamily="66" charset="0"/>
              </a:rPr>
              <a:t>Can we infer that </a:t>
            </a:r>
            <a:r>
              <a:rPr lang="el-GR" sz="2800" dirty="0">
                <a:solidFill>
                  <a:schemeClr val="bg1"/>
                </a:solidFill>
                <a:latin typeface="Comic Sans MS" panose="030F0702030302020204" pitchFamily="66" charset="0"/>
              </a:rPr>
              <a:t>β </a:t>
            </a:r>
            <a:r>
              <a:rPr lang="en-US" sz="2800" dirty="0">
                <a:solidFill>
                  <a:schemeClr val="bg1"/>
                </a:solidFill>
                <a:latin typeface="Comic Sans MS" panose="030F0702030302020204" pitchFamily="66" charset="0"/>
              </a:rPr>
              <a:t>writes to a register other than R</a:t>
            </a:r>
            <a:r>
              <a:rPr lang="en-US" sz="2800" baseline="-25000" dirty="0">
                <a:solidFill>
                  <a:schemeClr val="bg1"/>
                </a:solidFill>
                <a:latin typeface="Comic Sans MS" panose="030F0702030302020204" pitchFamily="66" charset="0"/>
              </a:rPr>
              <a:t>1</a:t>
            </a:r>
            <a:r>
              <a:rPr lang="en-US" sz="2800" dirty="0">
                <a:solidFill>
                  <a:schemeClr val="bg1"/>
                </a:solidFill>
                <a:latin typeface="Comic Sans MS" panose="030F0702030302020204" pitchFamily="66" charset="0"/>
              </a:rPr>
              <a:t>?</a:t>
            </a:r>
          </a:p>
          <a:p>
            <a:pPr marL="0" indent="0">
              <a:buNone/>
            </a:pPr>
            <a:r>
              <a:rPr lang="en-US" sz="2800" dirty="0">
                <a:solidFill>
                  <a:srgbClr val="0000FF"/>
                </a:solidFill>
                <a:latin typeface="Comic Sans MS" panose="030F0702030302020204" pitchFamily="66" charset="0"/>
              </a:rPr>
              <a:t>If </a:t>
            </a:r>
            <a:r>
              <a:rPr lang="el-GR" sz="2800" dirty="0">
                <a:solidFill>
                  <a:srgbClr val="0000FF"/>
                </a:solidFill>
                <a:latin typeface="Comic Sans MS" panose="030F0702030302020204" pitchFamily="66" charset="0"/>
              </a:rPr>
              <a:t>β </a:t>
            </a:r>
            <a:r>
              <a:rPr lang="en-US" sz="2800" dirty="0">
                <a:solidFill>
                  <a:srgbClr val="0000FF"/>
                </a:solidFill>
                <a:latin typeface="Comic Sans MS" panose="030F0702030302020204" pitchFamily="66" charset="0"/>
              </a:rPr>
              <a:t>starts with e, we re-issue e after </a:t>
            </a:r>
            <a:r>
              <a:rPr lang="el-GR" sz="2800" dirty="0">
                <a:solidFill>
                  <a:srgbClr val="0000FF"/>
                </a:solidFill>
                <a:latin typeface="Comic Sans MS" panose="030F0702030302020204" pitchFamily="66" charset="0"/>
              </a:rPr>
              <a:t>β</a:t>
            </a:r>
            <a:r>
              <a:rPr lang="en-US" sz="2800" dirty="0">
                <a:solidFill>
                  <a:srgbClr val="0000FF"/>
                </a:solidFill>
                <a:latin typeface="Comic Sans MS" panose="030F0702030302020204" pitchFamily="66" charset="0"/>
              </a:rPr>
              <a:t> using a clone </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mc:AlternateContent xmlns:mc="http://schemas.openxmlformats.org/markup-compatibility/2006" xmlns:a14="http://schemas.microsoft.com/office/drawing/2010/main">
        <mc:Choice Requires="a14">
          <p:sp>
            <p:nvSpPr>
              <p:cNvPr id="43" name="TextBox 42"/>
              <p:cNvSpPr txBox="1"/>
              <p:nvPr/>
            </p:nvSpPr>
            <p:spPr>
              <a:xfrm>
                <a:off x="3879216" y="3244914"/>
                <a:ext cx="2420976" cy="400110"/>
              </a:xfrm>
              <a:prstGeom prst="rect">
                <a:avLst/>
              </a:prstGeom>
              <a:noFill/>
            </p:spPr>
            <p:txBody>
              <a:bodyPr wrap="square" rtlCol="1">
                <a:spAutoFit/>
              </a:bodyPr>
              <a:lstStyle/>
              <a:p>
                <a:r>
                  <a:rPr lang="en-US" sz="2000" dirty="0"/>
                  <a:t>p runs solo, returns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endParaRPr lang="he-IL" sz="2000" baseline="-25000" dirty="0">
                  <a:latin typeface="Cambria Math" panose="02040503050406030204" pitchFamily="18" charset="0"/>
                  <a:ea typeface="Cambria Math" panose="020405030504060302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879216" y="3244914"/>
                <a:ext cx="2420976" cy="400110"/>
              </a:xfrm>
              <a:prstGeom prst="rect">
                <a:avLst/>
              </a:prstGeom>
              <a:blipFill>
                <a:blip r:embed="rId6"/>
                <a:stretch>
                  <a:fillRect l="-2519" t="-7576" r="-10327" b="-2575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25</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77899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TextBox 48"/>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49" name="TextBox 48"/>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3"/>
                <a:stretch>
                  <a:fillRect l="-5618" t="-3667" b="-8333"/>
                </a:stretch>
              </a:blipFill>
              <a:ln>
                <a:solidFill>
                  <a:schemeClr val="tx1"/>
                </a:solidFill>
              </a:ln>
            </p:spPr>
            <p:txBody>
              <a:bodyPr/>
              <a:lstStyle/>
              <a:p>
                <a:r>
                  <a:rPr lang="en-US">
                    <a:noFill/>
                  </a:rPr>
                  <a:t> </a:t>
                </a:r>
              </a:p>
            </p:txBody>
          </p:sp>
        </mc:Fallback>
      </mc:AlternateContent>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4"/>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5"/>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p:cxnSp>
        <p:nvCxnSpPr>
          <p:cNvPr id="28" name="Straight Arrow Connector 27"/>
          <p:cNvCxnSpPr/>
          <p:nvPr/>
        </p:nvCxnSpPr>
        <p:spPr>
          <a:xfrm>
            <a:off x="3954760" y="3608956"/>
            <a:ext cx="2345432" cy="7787"/>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251520" y="2149070"/>
            <a:ext cx="8712968" cy="991899"/>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Comic Sans MS" panose="030F0702030302020204" pitchFamily="66" charset="0"/>
              </a:rPr>
              <a:t>Can we infer that </a:t>
            </a:r>
            <a:r>
              <a:rPr lang="el-GR" sz="2800" dirty="0">
                <a:solidFill>
                  <a:schemeClr val="bg1"/>
                </a:solidFill>
                <a:latin typeface="Comic Sans MS" panose="030F0702030302020204" pitchFamily="66" charset="0"/>
              </a:rPr>
              <a:t>β </a:t>
            </a:r>
            <a:r>
              <a:rPr lang="en-US" sz="2800" dirty="0">
                <a:solidFill>
                  <a:schemeClr val="bg1"/>
                </a:solidFill>
                <a:latin typeface="Comic Sans MS" panose="030F0702030302020204" pitchFamily="66" charset="0"/>
              </a:rPr>
              <a:t>writes to a register other than R</a:t>
            </a:r>
            <a:r>
              <a:rPr lang="en-US" sz="2800" baseline="-25000" dirty="0">
                <a:solidFill>
                  <a:schemeClr val="bg1"/>
                </a:solidFill>
                <a:latin typeface="Comic Sans MS" panose="030F0702030302020204" pitchFamily="66" charset="0"/>
              </a:rPr>
              <a:t>1</a:t>
            </a:r>
            <a:r>
              <a:rPr lang="en-US" sz="2800" dirty="0">
                <a:solidFill>
                  <a:schemeClr val="bg1"/>
                </a:solidFill>
                <a:latin typeface="Comic Sans MS" panose="030F0702030302020204" pitchFamily="66" charset="0"/>
              </a:rPr>
              <a:t>?</a:t>
            </a:r>
          </a:p>
          <a:p>
            <a:pPr marL="0" indent="0">
              <a:buNone/>
            </a:pPr>
            <a:r>
              <a:rPr lang="en-US" sz="2800" dirty="0">
                <a:solidFill>
                  <a:srgbClr val="0000FF"/>
                </a:solidFill>
                <a:latin typeface="Comic Sans MS" panose="030F0702030302020204" pitchFamily="66" charset="0"/>
              </a:rPr>
              <a:t>If </a:t>
            </a:r>
            <a:r>
              <a:rPr lang="el-GR" sz="2800" dirty="0">
                <a:solidFill>
                  <a:srgbClr val="0000FF"/>
                </a:solidFill>
                <a:latin typeface="Comic Sans MS" panose="030F0702030302020204" pitchFamily="66" charset="0"/>
              </a:rPr>
              <a:t>β </a:t>
            </a:r>
            <a:r>
              <a:rPr lang="en-US" sz="2800" dirty="0">
                <a:solidFill>
                  <a:srgbClr val="0000FF"/>
                </a:solidFill>
                <a:latin typeface="Comic Sans MS" panose="030F0702030302020204" pitchFamily="66" charset="0"/>
              </a:rPr>
              <a:t>starts with e, we re-issue e after </a:t>
            </a:r>
            <a:r>
              <a:rPr lang="el-GR" sz="2800" dirty="0">
                <a:solidFill>
                  <a:srgbClr val="0000FF"/>
                </a:solidFill>
                <a:latin typeface="Comic Sans MS" panose="030F0702030302020204" pitchFamily="66" charset="0"/>
              </a:rPr>
              <a:t>β</a:t>
            </a:r>
            <a:r>
              <a:rPr lang="en-US" sz="2800" dirty="0">
                <a:solidFill>
                  <a:srgbClr val="0000FF"/>
                </a:solidFill>
                <a:latin typeface="Comic Sans MS" panose="030F0702030302020204" pitchFamily="66" charset="0"/>
              </a:rPr>
              <a:t> using a clone </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p:cxnSp>
        <p:nvCxnSpPr>
          <p:cNvPr id="43" name="Straight Arrow Connector 42"/>
          <p:cNvCxnSpPr/>
          <p:nvPr/>
        </p:nvCxnSpPr>
        <p:spPr>
          <a:xfrm>
            <a:off x="3264057" y="3140969"/>
            <a:ext cx="360039" cy="4757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9217516">
            <a:off x="2159978" y="3514201"/>
            <a:ext cx="1290804" cy="400110"/>
          </a:xfrm>
          <a:prstGeom prst="rect">
            <a:avLst/>
          </a:prstGeom>
          <a:noFill/>
        </p:spPr>
        <p:txBody>
          <a:bodyPr wrap="square" rtlCol="1">
            <a:spAutoFit/>
          </a:bodyPr>
          <a:lstStyle/>
          <a:p>
            <a:pPr algn="r"/>
            <a:r>
              <a:rPr lang="en-US" sz="2000" dirty="0">
                <a:solidFill>
                  <a:srgbClr val="0000FF"/>
                </a:solidFill>
              </a:rPr>
              <a:t>e by clone</a:t>
            </a:r>
            <a:endParaRPr lang="he-IL" sz="2000" dirty="0">
              <a:solidFill>
                <a:srgbClr val="0000FF"/>
              </a:solidFill>
            </a:endParaRPr>
          </a:p>
        </p:txBody>
      </p:sp>
      <p:cxnSp>
        <p:nvCxnSpPr>
          <p:cNvPr id="45" name="Straight Connector 44"/>
          <p:cNvCxnSpPr/>
          <p:nvPr/>
        </p:nvCxnSpPr>
        <p:spPr>
          <a:xfrm flipH="1">
            <a:off x="3115881" y="3816798"/>
            <a:ext cx="700272" cy="1756473"/>
          </a:xfrm>
          <a:prstGeom prst="line">
            <a:avLst/>
          </a:prstGeom>
          <a:ln w="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466017" y="4582400"/>
            <a:ext cx="364202" cy="701218"/>
            <a:chOff x="3851920" y="4306113"/>
            <a:chExt cx="364202" cy="701218"/>
          </a:xfrm>
        </p:grpSpPr>
        <p:sp>
          <p:nvSpPr>
            <p:cNvPr id="47" name="TextBox 46"/>
            <p:cNvSpPr txBox="1"/>
            <p:nvPr/>
          </p:nvSpPr>
          <p:spPr>
            <a:xfrm>
              <a:off x="3851920" y="4484111"/>
              <a:ext cx="364202" cy="523220"/>
            </a:xfrm>
            <a:prstGeom prst="rect">
              <a:avLst/>
            </a:prstGeom>
            <a:noFill/>
          </p:spPr>
          <p:txBody>
            <a:bodyPr wrap="none" rtlCol="1">
              <a:spAutoFit/>
            </a:bodyPr>
            <a:lstStyle/>
            <a:p>
              <a:r>
                <a:rPr lang="en-US" sz="2800" dirty="0"/>
                <a:t>~</a:t>
              </a:r>
              <a:endParaRPr lang="he-IL" sz="2800" dirty="0"/>
            </a:p>
          </p:txBody>
        </p:sp>
        <p:sp>
          <p:nvSpPr>
            <p:cNvPr id="48" name="TextBox 47"/>
            <p:cNvSpPr txBox="1"/>
            <p:nvPr/>
          </p:nvSpPr>
          <p:spPr>
            <a:xfrm>
              <a:off x="3851920" y="4306113"/>
              <a:ext cx="306494" cy="369332"/>
            </a:xfrm>
            <a:prstGeom prst="rect">
              <a:avLst/>
            </a:prstGeom>
            <a:noFill/>
          </p:spPr>
          <p:txBody>
            <a:bodyPr wrap="none" rtlCol="1">
              <a:spAutoFit/>
            </a:bodyPr>
            <a:lstStyle/>
            <a:p>
              <a:r>
                <a:rPr lang="en-US" dirty="0"/>
                <a:t>p</a:t>
              </a:r>
              <a:endParaRPr lang="he-IL" dirty="0"/>
            </a:p>
          </p:txBody>
        </p:sp>
      </p:grpSp>
      <mc:AlternateContent xmlns:mc="http://schemas.openxmlformats.org/markup-compatibility/2006" xmlns:a14="http://schemas.microsoft.com/office/drawing/2010/main">
        <mc:Choice Requires="a14">
          <p:sp>
            <p:nvSpPr>
              <p:cNvPr id="50" name="TextBox 49"/>
              <p:cNvSpPr txBox="1"/>
              <p:nvPr/>
            </p:nvSpPr>
            <p:spPr>
              <a:xfrm>
                <a:off x="3879216" y="3244914"/>
                <a:ext cx="2420976" cy="400110"/>
              </a:xfrm>
              <a:prstGeom prst="rect">
                <a:avLst/>
              </a:prstGeom>
              <a:noFill/>
            </p:spPr>
            <p:txBody>
              <a:bodyPr wrap="square" rtlCol="1">
                <a:spAutoFit/>
              </a:bodyPr>
              <a:lstStyle/>
              <a:p>
                <a:r>
                  <a:rPr lang="en-US" sz="2000" dirty="0"/>
                  <a:t>p runs solo, returns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endParaRPr lang="he-IL" sz="2000" baseline="-25000" dirty="0">
                  <a:latin typeface="Cambria Math" panose="02040503050406030204" pitchFamily="18" charset="0"/>
                  <a:ea typeface="Cambria Math" panose="020405030504060302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879216" y="3244914"/>
                <a:ext cx="2420976" cy="400110"/>
              </a:xfrm>
              <a:prstGeom prst="rect">
                <a:avLst/>
              </a:prstGeom>
              <a:blipFill>
                <a:blip r:embed="rId6"/>
                <a:stretch>
                  <a:fillRect l="-2519" t="-7576" r="-10327" b="-2575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26</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11309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TextBox 52"/>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𝛼</m:t>
                        </m:r>
                      </m:e>
                      <m:sub>
                        <m:r>
                          <a:rPr lang="he-IL" sz="2800" b="0" i="1" smtClean="0">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sSup>
                      <m:sSupPr>
                        <m:ctrlPr>
                          <a:rPr lang="en-US" sz="2800" b="0" i="1" dirty="0" smtClean="0">
                            <a:solidFill>
                              <a:schemeClr val="bg1">
                                <a:lumMod val="65000"/>
                              </a:schemeClr>
                            </a:solidFill>
                            <a:latin typeface="Cambria Math" panose="02040503050406030204" pitchFamily="18" charset="0"/>
                            <a:ea typeface="Cambria Math"/>
                          </a:rPr>
                        </m:ctrlPr>
                      </m:sSupPr>
                      <m:e>
                        <m:r>
                          <a:rPr lang="he-IL" sz="2800" i="1" dirty="0" smtClean="0">
                            <a:solidFill>
                              <a:schemeClr val="bg1">
                                <a:lumMod val="65000"/>
                              </a:schemeClr>
                            </a:solidFill>
                            <a:latin typeface="Cambria Math"/>
                            <a:ea typeface="Cambria Math"/>
                          </a:rPr>
                          <m:t>𝛼</m:t>
                        </m:r>
                      </m:e>
                      <m:sup>
                        <m:r>
                          <a:rPr lang="en-US" sz="2800" b="0" i="1" dirty="0" smtClean="0">
                            <a:solidFill>
                              <a:schemeClr val="bg1">
                                <a:lumMod val="65000"/>
                              </a:schemeClr>
                            </a:solidFill>
                            <a:latin typeface="Cambria Math"/>
                            <a:ea typeface="Cambria Math"/>
                          </a:rPr>
                          <m:t>′</m:t>
                        </m:r>
                      </m:sup>
                    </m:sSup>
                  </m:oMath>
                </a14:m>
                <a:endParaRPr lang="en-US" sz="2800" b="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smtClean="0">
                            <a:solidFill>
                              <a:schemeClr val="bg1">
                                <a:lumMod val="65000"/>
                              </a:schemeClr>
                            </a:solidFill>
                            <a:latin typeface="Cambria Math"/>
                            <a:ea typeface="Cambria Math"/>
                          </a:rPr>
                          <m:t>𝛾</m:t>
                        </m:r>
                      </m:e>
                      <m:sub>
                        <m:r>
                          <a:rPr lang="he-IL" sz="2800" i="1">
                            <a:solidFill>
                              <a:schemeClr val="bg1">
                                <a:lumMod val="65000"/>
                              </a:schemeClr>
                            </a:solidFill>
                            <a:latin typeface="Cambria Math"/>
                          </a:rPr>
                          <m:t>1</m:t>
                        </m:r>
                      </m:sub>
                    </m:sSub>
                  </m:oMath>
                </a14:m>
                <a:r>
                  <a:rPr lang="he-IL" sz="2800" dirty="0">
                    <a:solidFill>
                      <a:schemeClr val="bg1">
                        <a:lumMod val="65000"/>
                      </a:schemeClr>
                    </a:solidFill>
                  </a:rPr>
                  <a:t>=</a:t>
                </a:r>
                <a14:m>
                  <m:oMath xmlns:m="http://schemas.openxmlformats.org/officeDocument/2006/math">
                    <m:r>
                      <a:rPr lang="en-US" sz="2800" b="0" i="1" dirty="0" smtClean="0">
                        <a:solidFill>
                          <a:schemeClr val="bg1">
                            <a:lumMod val="65000"/>
                          </a:schemeClr>
                        </a:solidFill>
                        <a:latin typeface="Cambria Math"/>
                        <a:ea typeface="Cambria Math"/>
                      </a:rPr>
                      <m:t>𝑒</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a:t>
                </a:r>
                <a14:m>
                  <m:oMath xmlns:m="http://schemas.openxmlformats.org/officeDocument/2006/math">
                    <m:r>
                      <a:rPr lang="en-US" sz="2800" b="0" i="1" smtClean="0">
                        <a:solidFill>
                          <a:srgbClr val="0000FF"/>
                        </a:solidFill>
                        <a:latin typeface="Cambria Math" panose="02040503050406030204" pitchFamily="18" charset="0"/>
                      </a:rPr>
                      <m:t>𝑞</m:t>
                    </m:r>
                  </m:oMath>
                </a14:m>
                <a:r>
                  <a:rPr lang="en-US" sz="2800" dirty="0">
                    <a:solidFill>
                      <a:srgbClr val="0000FF"/>
                    </a:solidFill>
                  </a:rPr>
                  <a:t>)=1</a:t>
                </a: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oMath>
                </a14:m>
                <a:r>
                  <a:rPr lang="en-US" sz="2800" dirty="0">
                    <a:solidFill>
                      <a:srgbClr val="0000FF"/>
                    </a:solidFill>
                  </a:rPr>
                  <a:t> ,</a:t>
                </a:r>
                <a14:m>
                  <m:oMath xmlns:m="http://schemas.openxmlformats.org/officeDocument/2006/math">
                    <m:r>
                      <a:rPr lang="en-US" sz="2800" b="0" i="1" smtClean="0">
                        <a:solidFill>
                          <a:srgbClr val="0000FF"/>
                        </a:solidFill>
                        <a:latin typeface="Cambria Math" panose="02040503050406030204" pitchFamily="18" charset="0"/>
                      </a:rPr>
                      <m:t>𝑞</m:t>
                    </m:r>
                    <m:r>
                      <a:rPr lang="en-US" sz="2800" b="0" i="1" smtClean="0">
                        <a:solidFill>
                          <a:srgbClr val="0000FF"/>
                        </a:solidFill>
                        <a:latin typeface="Cambria Math" panose="02040503050406030204" pitchFamily="18" charset="0"/>
                      </a:rPr>
                      <m:t>′</m:t>
                    </m:r>
                  </m:oMath>
                </a14:m>
                <a:r>
                  <a:rPr lang="en-US" sz="2800" dirty="0">
                    <a:solidFill>
                      <a:srgbClr val="0000FF"/>
                    </a:solidFill>
                  </a:rPr>
                  <a:t>)=0</a:t>
                </a:r>
              </a:p>
            </p:txBody>
          </p:sp>
        </mc:Choice>
        <mc:Fallback xmlns="">
          <p:sp>
            <p:nvSpPr>
              <p:cNvPr id="53" name="TextBox 52"/>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3"/>
                <a:stretch>
                  <a:fillRect l="-5618" t="-3667" b="-8333"/>
                </a:stretch>
              </a:blipFill>
              <a:ln>
                <a:solidFill>
                  <a:schemeClr val="tx1"/>
                </a:solidFill>
              </a:ln>
            </p:spPr>
            <p:txBody>
              <a:bodyPr/>
              <a:lstStyle/>
              <a:p>
                <a:r>
                  <a:rPr lang="en-US">
                    <a:noFill/>
                  </a:rPr>
                  <a:t> </a:t>
                </a:r>
              </a:p>
            </p:txBody>
          </p:sp>
        </mc:Fallback>
      </mc:AlternateContent>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4"/>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5"/>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p:cxnSp>
        <p:nvCxnSpPr>
          <p:cNvPr id="28" name="Straight Arrow Connector 27"/>
          <p:cNvCxnSpPr/>
          <p:nvPr/>
        </p:nvCxnSpPr>
        <p:spPr>
          <a:xfrm>
            <a:off x="3954760" y="3608956"/>
            <a:ext cx="2345432" cy="7787"/>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251520" y="2149070"/>
            <a:ext cx="8712968" cy="991899"/>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Comic Sans MS" panose="030F0702030302020204" pitchFamily="66" charset="0"/>
              </a:rPr>
              <a:t>Can we infer that </a:t>
            </a:r>
            <a:r>
              <a:rPr lang="el-GR" sz="2800" dirty="0">
                <a:solidFill>
                  <a:schemeClr val="bg1"/>
                </a:solidFill>
                <a:latin typeface="Comic Sans MS" panose="030F0702030302020204" pitchFamily="66" charset="0"/>
              </a:rPr>
              <a:t>β </a:t>
            </a:r>
            <a:r>
              <a:rPr lang="en-US" sz="2800" dirty="0">
                <a:solidFill>
                  <a:schemeClr val="bg1"/>
                </a:solidFill>
                <a:latin typeface="Comic Sans MS" panose="030F0702030302020204" pitchFamily="66" charset="0"/>
              </a:rPr>
              <a:t>writes to a register other than R</a:t>
            </a:r>
            <a:r>
              <a:rPr lang="en-US" sz="2800" baseline="-25000" dirty="0">
                <a:solidFill>
                  <a:schemeClr val="bg1"/>
                </a:solidFill>
                <a:latin typeface="Comic Sans MS" panose="030F0702030302020204" pitchFamily="66" charset="0"/>
              </a:rPr>
              <a:t>1</a:t>
            </a:r>
            <a:r>
              <a:rPr lang="en-US" sz="2800" dirty="0">
                <a:solidFill>
                  <a:schemeClr val="bg1"/>
                </a:solidFill>
                <a:latin typeface="Comic Sans MS" panose="030F0702030302020204" pitchFamily="66" charset="0"/>
              </a:rPr>
              <a:t>?</a:t>
            </a:r>
          </a:p>
          <a:p>
            <a:pPr marL="0" indent="0">
              <a:buNone/>
            </a:pPr>
            <a:r>
              <a:rPr lang="en-US" sz="2800" dirty="0">
                <a:solidFill>
                  <a:srgbClr val="0000FF"/>
                </a:solidFill>
                <a:latin typeface="Comic Sans MS" panose="030F0702030302020204" pitchFamily="66" charset="0"/>
              </a:rPr>
              <a:t>If </a:t>
            </a:r>
            <a:r>
              <a:rPr lang="el-GR" sz="2800" dirty="0">
                <a:solidFill>
                  <a:srgbClr val="0000FF"/>
                </a:solidFill>
                <a:latin typeface="Comic Sans MS" panose="030F0702030302020204" pitchFamily="66" charset="0"/>
              </a:rPr>
              <a:t>β </a:t>
            </a:r>
            <a:r>
              <a:rPr lang="en-US" sz="2800" dirty="0">
                <a:solidFill>
                  <a:srgbClr val="0000FF"/>
                </a:solidFill>
                <a:latin typeface="Comic Sans MS" panose="030F0702030302020204" pitchFamily="66" charset="0"/>
              </a:rPr>
              <a:t>starts with e, we re-issue e after </a:t>
            </a:r>
            <a:r>
              <a:rPr lang="el-GR" sz="2800" dirty="0">
                <a:solidFill>
                  <a:srgbClr val="0000FF"/>
                </a:solidFill>
                <a:latin typeface="Comic Sans MS" panose="030F0702030302020204" pitchFamily="66" charset="0"/>
              </a:rPr>
              <a:t>β</a:t>
            </a:r>
            <a:r>
              <a:rPr lang="en-US" sz="2800" dirty="0">
                <a:solidFill>
                  <a:srgbClr val="0000FF"/>
                </a:solidFill>
                <a:latin typeface="Comic Sans MS" panose="030F0702030302020204" pitchFamily="66" charset="0"/>
              </a:rPr>
              <a:t> using a clone </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p:cxnSp>
        <p:nvCxnSpPr>
          <p:cNvPr id="43" name="Straight Arrow Connector 42"/>
          <p:cNvCxnSpPr/>
          <p:nvPr/>
        </p:nvCxnSpPr>
        <p:spPr>
          <a:xfrm>
            <a:off x="3264057" y="3140969"/>
            <a:ext cx="360039" cy="4757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9217516">
            <a:off x="2159978" y="3514201"/>
            <a:ext cx="1290804" cy="400110"/>
          </a:xfrm>
          <a:prstGeom prst="rect">
            <a:avLst/>
          </a:prstGeom>
          <a:noFill/>
        </p:spPr>
        <p:txBody>
          <a:bodyPr wrap="square" rtlCol="1">
            <a:spAutoFit/>
          </a:bodyPr>
          <a:lstStyle/>
          <a:p>
            <a:pPr algn="r"/>
            <a:r>
              <a:rPr lang="en-US" sz="2000" dirty="0">
                <a:solidFill>
                  <a:srgbClr val="0000FF"/>
                </a:solidFill>
              </a:rPr>
              <a:t>e by clone</a:t>
            </a:r>
            <a:endParaRPr lang="he-IL" sz="2000" dirty="0">
              <a:solidFill>
                <a:srgbClr val="0000FF"/>
              </a:solidFill>
            </a:endParaRPr>
          </a:p>
        </p:txBody>
      </p:sp>
      <p:cxnSp>
        <p:nvCxnSpPr>
          <p:cNvPr id="45" name="Straight Connector 44"/>
          <p:cNvCxnSpPr/>
          <p:nvPr/>
        </p:nvCxnSpPr>
        <p:spPr>
          <a:xfrm flipH="1">
            <a:off x="3115881" y="3816798"/>
            <a:ext cx="700272" cy="1756473"/>
          </a:xfrm>
          <a:prstGeom prst="line">
            <a:avLst/>
          </a:prstGeom>
          <a:ln w="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466017" y="4582400"/>
            <a:ext cx="364202" cy="701218"/>
            <a:chOff x="3851920" y="4306113"/>
            <a:chExt cx="364202" cy="701218"/>
          </a:xfrm>
        </p:grpSpPr>
        <p:sp>
          <p:nvSpPr>
            <p:cNvPr id="47" name="TextBox 46"/>
            <p:cNvSpPr txBox="1"/>
            <p:nvPr/>
          </p:nvSpPr>
          <p:spPr>
            <a:xfrm>
              <a:off x="3851920" y="4484111"/>
              <a:ext cx="364202" cy="523220"/>
            </a:xfrm>
            <a:prstGeom prst="rect">
              <a:avLst/>
            </a:prstGeom>
            <a:noFill/>
          </p:spPr>
          <p:txBody>
            <a:bodyPr wrap="none" rtlCol="1">
              <a:spAutoFit/>
            </a:bodyPr>
            <a:lstStyle/>
            <a:p>
              <a:r>
                <a:rPr lang="en-US" sz="2800" dirty="0"/>
                <a:t>~</a:t>
              </a:r>
              <a:endParaRPr lang="he-IL" sz="2800" dirty="0"/>
            </a:p>
          </p:txBody>
        </p:sp>
        <p:sp>
          <p:nvSpPr>
            <p:cNvPr id="48" name="TextBox 47"/>
            <p:cNvSpPr txBox="1"/>
            <p:nvPr/>
          </p:nvSpPr>
          <p:spPr>
            <a:xfrm>
              <a:off x="3851920" y="4306113"/>
              <a:ext cx="306494" cy="369332"/>
            </a:xfrm>
            <a:prstGeom prst="rect">
              <a:avLst/>
            </a:prstGeom>
            <a:noFill/>
          </p:spPr>
          <p:txBody>
            <a:bodyPr wrap="none" rtlCol="1">
              <a:spAutoFit/>
            </a:bodyPr>
            <a:lstStyle/>
            <a:p>
              <a:r>
                <a:rPr lang="en-US" dirty="0"/>
                <a:t>p</a:t>
              </a:r>
              <a:endParaRPr lang="he-IL" dirty="0"/>
            </a:p>
          </p:txBody>
        </p:sp>
      </p:grpSp>
      <p:grpSp>
        <p:nvGrpSpPr>
          <p:cNvPr id="49" name="Group 48"/>
          <p:cNvGrpSpPr/>
          <p:nvPr/>
        </p:nvGrpSpPr>
        <p:grpSpPr>
          <a:xfrm>
            <a:off x="6668141" y="4904961"/>
            <a:ext cx="761256" cy="1336620"/>
            <a:chOff x="6042992" y="4972700"/>
            <a:chExt cx="761256" cy="1336620"/>
          </a:xfrm>
        </p:grpSpPr>
        <p:sp>
          <p:nvSpPr>
            <p:cNvPr id="50" name="Rectangular Callout 49"/>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2</a:t>
              </a:r>
              <a:endParaRPr lang="he-IL" sz="2800" baseline="-25000" dirty="0"/>
            </a:p>
          </p:txBody>
        </p:sp>
        <p:cxnSp>
          <p:nvCxnSpPr>
            <p:cNvPr id="51" name="Straight Arrow Connector 50"/>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65960" y="4972700"/>
              <a:ext cx="293670" cy="523220"/>
            </a:xfrm>
            <a:prstGeom prst="rect">
              <a:avLst/>
            </a:prstGeom>
            <a:noFill/>
          </p:spPr>
          <p:txBody>
            <a:bodyPr wrap="none" rtlCol="1">
              <a:spAutoFit/>
            </a:bodyPr>
            <a:lstStyle/>
            <a:p>
              <a:r>
                <a:rPr lang="en-US" sz="2800" dirty="0">
                  <a:solidFill>
                    <a:srgbClr val="0000FF"/>
                  </a:solidFill>
                </a:rPr>
                <a:t>f</a:t>
              </a:r>
              <a:endParaRPr lang="he-IL" sz="2800" dirty="0"/>
            </a:p>
          </p:txBody>
        </p:sp>
      </p:grpSp>
      <mc:AlternateContent xmlns:mc="http://schemas.openxmlformats.org/markup-compatibility/2006" xmlns:a14="http://schemas.microsoft.com/office/drawing/2010/main">
        <mc:Choice Requires="a14">
          <p:sp>
            <p:nvSpPr>
              <p:cNvPr id="54" name="TextBox 53"/>
              <p:cNvSpPr txBox="1"/>
              <p:nvPr/>
            </p:nvSpPr>
            <p:spPr>
              <a:xfrm>
                <a:off x="3879216" y="3244914"/>
                <a:ext cx="2420976" cy="400110"/>
              </a:xfrm>
              <a:prstGeom prst="rect">
                <a:avLst/>
              </a:prstGeom>
              <a:noFill/>
            </p:spPr>
            <p:txBody>
              <a:bodyPr wrap="square" rtlCol="1">
                <a:spAutoFit/>
              </a:bodyPr>
              <a:lstStyle/>
              <a:p>
                <a:r>
                  <a:rPr lang="en-US" sz="2000" dirty="0"/>
                  <a:t>p runs solo, returns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endParaRPr lang="he-IL" sz="2000" baseline="-25000"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879216" y="3244914"/>
                <a:ext cx="2420976" cy="400110"/>
              </a:xfrm>
              <a:prstGeom prst="rect">
                <a:avLst/>
              </a:prstGeom>
              <a:blipFill>
                <a:blip r:embed="rId6"/>
                <a:stretch>
                  <a:fillRect l="-2519" t="-7576" r="-10327" b="-2575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27</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
        <p:nvSpPr>
          <p:cNvPr id="55" name="Left Brace 54"/>
          <p:cNvSpPr/>
          <p:nvPr/>
        </p:nvSpPr>
        <p:spPr>
          <a:xfrm rot="3059030">
            <a:off x="1358946" y="2798312"/>
            <a:ext cx="576064" cy="2799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mc:Choice xmlns:a14="http://schemas.microsoft.com/office/drawing/2010/main" Requires="a14">
          <p:sp>
            <p:nvSpPr>
              <p:cNvPr id="56" name="TextBox 55"/>
              <p:cNvSpPr txBox="1"/>
              <p:nvPr/>
            </p:nvSpPr>
            <p:spPr>
              <a:xfrm rot="19239447">
                <a:off x="335054" y="3603256"/>
                <a:ext cx="1850632"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𝛽</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𝑓</m:t>
                      </m:r>
                      <m:r>
                        <a:rPr lang="en-US" sz="2400" b="0" i="1" smtClean="0">
                          <a:latin typeface="Cambria Math" panose="02040503050406030204" pitchFamily="18" charset="0"/>
                        </a:rPr>
                        <m:t>𝛽</m:t>
                      </m:r>
                      <m:r>
                        <a:rPr lang="en-US" sz="2400" b="0" i="1" smtClean="0">
                          <a:latin typeface="Cambria Math" panose="02040503050406030204" pitchFamily="18" charset="0"/>
                        </a:rPr>
                        <m:t>′′</m:t>
                      </m:r>
                    </m:oMath>
                  </m:oMathPara>
                </a14:m>
                <a:endParaRPr lang="he-IL" sz="2400" baseline="-25000" dirty="0"/>
              </a:p>
            </p:txBody>
          </p:sp>
        </mc:Choice>
        <mc:Fallback>
          <p:sp>
            <p:nvSpPr>
              <p:cNvPr id="56" name="TextBox 55"/>
              <p:cNvSpPr txBox="1">
                <a:spLocks noRot="1" noChangeAspect="1" noMove="1" noResize="1" noEditPoints="1" noAdjustHandles="1" noChangeArrowheads="1" noChangeShapeType="1" noTextEdit="1"/>
              </p:cNvSpPr>
              <p:nvPr/>
            </p:nvSpPr>
            <p:spPr>
              <a:xfrm rot="19239447">
                <a:off x="335054" y="3603256"/>
                <a:ext cx="1850632" cy="461665"/>
              </a:xfrm>
              <a:prstGeom prst="rect">
                <a:avLst/>
              </a:prstGeom>
              <a:blipFill>
                <a:blip r:embed="rId7"/>
                <a:stretch>
                  <a:fillRect b="-1587"/>
                </a:stretch>
              </a:blipFill>
            </p:spPr>
            <p:txBody>
              <a:bodyPr/>
              <a:lstStyle/>
              <a:p>
                <a:r>
                  <a:rPr lang="en-US">
                    <a:noFill/>
                  </a:rPr>
                  <a:t> </a:t>
                </a:r>
              </a:p>
            </p:txBody>
          </p:sp>
        </mc:Fallback>
      </mc:AlternateContent>
    </p:spTree>
    <p:extLst>
      <p:ext uri="{BB962C8B-B14F-4D97-AF65-F5344CB8AC3E}">
        <p14:creationId xmlns:p14="http://schemas.microsoft.com/office/powerpoint/2010/main" val="3033914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4"/>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5"/>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p:cxnSp>
        <p:nvCxnSpPr>
          <p:cNvPr id="28" name="Straight Arrow Connector 27"/>
          <p:cNvCxnSpPr/>
          <p:nvPr/>
        </p:nvCxnSpPr>
        <p:spPr>
          <a:xfrm>
            <a:off x="3954760" y="3608956"/>
            <a:ext cx="2345432" cy="7787"/>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264057" y="3140969"/>
            <a:ext cx="360039" cy="4757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9217516">
            <a:off x="2159978" y="3514201"/>
            <a:ext cx="1290804" cy="400110"/>
          </a:xfrm>
          <a:prstGeom prst="rect">
            <a:avLst/>
          </a:prstGeom>
          <a:noFill/>
        </p:spPr>
        <p:txBody>
          <a:bodyPr wrap="square" rtlCol="1">
            <a:spAutoFit/>
          </a:bodyPr>
          <a:lstStyle/>
          <a:p>
            <a:pPr algn="r"/>
            <a:r>
              <a:rPr lang="en-US" sz="2000" dirty="0">
                <a:solidFill>
                  <a:srgbClr val="0000FF"/>
                </a:solidFill>
              </a:rPr>
              <a:t>e by clone</a:t>
            </a:r>
            <a:endParaRPr lang="he-IL" sz="2000" dirty="0">
              <a:solidFill>
                <a:srgbClr val="0000FF"/>
              </a:solidFill>
            </a:endParaRPr>
          </a:p>
        </p:txBody>
      </p:sp>
      <p:cxnSp>
        <p:nvCxnSpPr>
          <p:cNvPr id="45" name="Straight Connector 44"/>
          <p:cNvCxnSpPr/>
          <p:nvPr/>
        </p:nvCxnSpPr>
        <p:spPr>
          <a:xfrm flipH="1">
            <a:off x="3115881" y="3816798"/>
            <a:ext cx="700272" cy="1756473"/>
          </a:xfrm>
          <a:prstGeom prst="line">
            <a:avLst/>
          </a:prstGeom>
          <a:ln w="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466017" y="4582400"/>
            <a:ext cx="364202" cy="701218"/>
            <a:chOff x="3851920" y="4306113"/>
            <a:chExt cx="364202" cy="701218"/>
          </a:xfrm>
        </p:grpSpPr>
        <p:sp>
          <p:nvSpPr>
            <p:cNvPr id="47" name="TextBox 46"/>
            <p:cNvSpPr txBox="1"/>
            <p:nvPr/>
          </p:nvSpPr>
          <p:spPr>
            <a:xfrm>
              <a:off x="3851920" y="4484111"/>
              <a:ext cx="364202" cy="523220"/>
            </a:xfrm>
            <a:prstGeom prst="rect">
              <a:avLst/>
            </a:prstGeom>
            <a:noFill/>
          </p:spPr>
          <p:txBody>
            <a:bodyPr wrap="none" rtlCol="1">
              <a:spAutoFit/>
            </a:bodyPr>
            <a:lstStyle/>
            <a:p>
              <a:r>
                <a:rPr lang="en-US" sz="2800" dirty="0"/>
                <a:t>~</a:t>
              </a:r>
              <a:endParaRPr lang="he-IL" sz="2800" dirty="0"/>
            </a:p>
          </p:txBody>
        </p:sp>
        <p:sp>
          <p:nvSpPr>
            <p:cNvPr id="48" name="TextBox 47"/>
            <p:cNvSpPr txBox="1"/>
            <p:nvPr/>
          </p:nvSpPr>
          <p:spPr>
            <a:xfrm>
              <a:off x="3851920" y="4306113"/>
              <a:ext cx="306494" cy="369332"/>
            </a:xfrm>
            <a:prstGeom prst="rect">
              <a:avLst/>
            </a:prstGeom>
            <a:noFill/>
          </p:spPr>
          <p:txBody>
            <a:bodyPr wrap="none" rtlCol="1">
              <a:spAutoFit/>
            </a:bodyPr>
            <a:lstStyle/>
            <a:p>
              <a:r>
                <a:rPr lang="en-US" dirty="0"/>
                <a:t>p</a:t>
              </a:r>
              <a:endParaRPr lang="he-IL" dirty="0"/>
            </a:p>
          </p:txBody>
        </p:sp>
      </p:grpSp>
      <p:grpSp>
        <p:nvGrpSpPr>
          <p:cNvPr id="49" name="Group 48"/>
          <p:cNvGrpSpPr/>
          <p:nvPr/>
        </p:nvGrpSpPr>
        <p:grpSpPr>
          <a:xfrm>
            <a:off x="6668141" y="4904961"/>
            <a:ext cx="761256" cy="1336620"/>
            <a:chOff x="6042992" y="4972700"/>
            <a:chExt cx="761256" cy="1336620"/>
          </a:xfrm>
        </p:grpSpPr>
        <p:sp>
          <p:nvSpPr>
            <p:cNvPr id="50" name="Rectangular Callout 49"/>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2</a:t>
              </a:r>
              <a:endParaRPr lang="he-IL" sz="2800" baseline="-25000" dirty="0"/>
            </a:p>
          </p:txBody>
        </p:sp>
        <p:cxnSp>
          <p:nvCxnSpPr>
            <p:cNvPr id="51" name="Straight Arrow Connector 50"/>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65960" y="4972700"/>
              <a:ext cx="293670" cy="523220"/>
            </a:xfrm>
            <a:prstGeom prst="rect">
              <a:avLst/>
            </a:prstGeom>
            <a:noFill/>
          </p:spPr>
          <p:txBody>
            <a:bodyPr wrap="none" rtlCol="1">
              <a:spAutoFit/>
            </a:bodyPr>
            <a:lstStyle/>
            <a:p>
              <a:r>
                <a:rPr lang="en-US" sz="2800" dirty="0">
                  <a:solidFill>
                    <a:srgbClr val="0000FF"/>
                  </a:solidFill>
                </a:rPr>
                <a:t>f</a:t>
              </a:r>
              <a:endParaRPr lang="he-IL" sz="2800" dirty="0"/>
            </a:p>
          </p:txBody>
        </p:sp>
      </p:grpSp>
      <mc:AlternateContent xmlns:mc="http://schemas.openxmlformats.org/markup-compatibility/2006" xmlns:a14="http://schemas.microsoft.com/office/drawing/2010/main">
        <mc:Choice Requires="a14">
          <p:sp>
            <p:nvSpPr>
              <p:cNvPr id="54" name="TextBox 53"/>
              <p:cNvSpPr txBox="1"/>
              <p:nvPr/>
            </p:nvSpPr>
            <p:spPr>
              <a:xfrm>
                <a:off x="3879216" y="3244914"/>
                <a:ext cx="2420976" cy="400110"/>
              </a:xfrm>
              <a:prstGeom prst="rect">
                <a:avLst/>
              </a:prstGeom>
              <a:noFill/>
            </p:spPr>
            <p:txBody>
              <a:bodyPr wrap="square" rtlCol="1">
                <a:spAutoFit/>
              </a:bodyPr>
              <a:lstStyle/>
              <a:p>
                <a:r>
                  <a:rPr lang="en-US" sz="2000" dirty="0"/>
                  <a:t>p runs solo, returns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endParaRPr lang="he-IL" sz="2000" baseline="-25000"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879216" y="3244914"/>
                <a:ext cx="2420976" cy="400110"/>
              </a:xfrm>
              <a:prstGeom prst="rect">
                <a:avLst/>
              </a:prstGeom>
              <a:blipFill>
                <a:blip r:embed="rId6"/>
                <a:stretch>
                  <a:fillRect l="-2519" t="-7576" r="-10327" b="-2575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28</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mc:AlternateContent xmlns:mc="http://schemas.openxmlformats.org/markup-compatibility/2006">
        <mc:Choice xmlns:a14="http://schemas.microsoft.com/office/drawing/2010/main" Requires="a14">
          <p:sp>
            <p:nvSpPr>
              <p:cNvPr id="55" name="TextBox 54"/>
              <p:cNvSpPr txBox="1"/>
              <p:nvPr/>
            </p:nvSpPr>
            <p:spPr>
              <a:xfrm>
                <a:off x="6588224" y="3068960"/>
                <a:ext cx="2160240" cy="954107"/>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panose="02040503050406030204" pitchFamily="18" charset="0"/>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panose="02040503050406030204" pitchFamily="18" charset="0"/>
                            <a:ea typeface="Cambria Math"/>
                          </a:rPr>
                          <m:t>2</m:t>
                        </m:r>
                      </m:sub>
                    </m:sSub>
                  </m:oMath>
                </a14:m>
                <a:r>
                  <a:rPr lang="he-IL" sz="2800" dirty="0">
                    <a:solidFill>
                      <a:srgbClr val="0000FF"/>
                    </a:solidFill>
                  </a:rPr>
                  <a:t>=</a:t>
                </a:r>
                <a14:m>
                  <m:oMath xmlns:m="http://schemas.openxmlformats.org/officeDocument/2006/math">
                    <m:sSub>
                      <m:sSubPr>
                        <m:ctrlPr>
                          <a:rPr lang="en-US" sz="2800" b="0" i="1" dirty="0" smtClean="0">
                            <a:solidFill>
                              <a:srgbClr val="0000FF"/>
                            </a:solidFill>
                            <a:latin typeface="Cambria Math" panose="02040503050406030204" pitchFamily="18" charset="0"/>
                          </a:rPr>
                        </m:ctrlPr>
                      </m:sSubPr>
                      <m:e>
                        <m:r>
                          <a:rPr lang="en-US" sz="2800" b="0" i="1" dirty="0" smtClean="0">
                            <a:solidFill>
                              <a:srgbClr val="0000FF"/>
                            </a:solidFill>
                            <a:latin typeface="Cambria Math" panose="02040503050406030204" pitchFamily="18" charset="0"/>
                          </a:rPr>
                          <m:t>𝛼</m:t>
                        </m:r>
                      </m:e>
                      <m:sub>
                        <m:r>
                          <a:rPr lang="en-US" sz="2800" b="0" i="1" dirty="0" smtClean="0">
                            <a:solidFill>
                              <a:srgbClr val="0000FF"/>
                            </a:solidFill>
                            <a:latin typeface="Cambria Math" panose="02040503050406030204" pitchFamily="18" charset="0"/>
                          </a:rPr>
                          <m:t>1</m:t>
                        </m:r>
                      </m:sub>
                    </m:sSub>
                    <m:r>
                      <a:rPr lang="en-US" sz="2800" b="0" i="1" dirty="0" smtClean="0">
                        <a:solidFill>
                          <a:srgbClr val="0000FF"/>
                        </a:solidFill>
                        <a:latin typeface="Cambria Math" panose="02040503050406030204" pitchFamily="18" charset="0"/>
                      </a:rPr>
                      <m:t>𝛽</m:t>
                    </m:r>
                    <m:r>
                      <a:rPr lang="en-US" sz="2800" b="0" i="1" dirty="0" smtClean="0">
                        <a:solidFill>
                          <a:srgbClr val="0000FF"/>
                        </a:solidFill>
                        <a:latin typeface="Cambria Math" panose="02040503050406030204" pitchFamily="18" charset="0"/>
                      </a:rPr>
                      <m:t>′</m:t>
                    </m:r>
                  </m:oMath>
                </a14:m>
                <a:endParaRPr lang="en-US" sz="2800" b="0" dirty="0">
                  <a:solidFill>
                    <a:srgbClr val="0000FF"/>
                  </a:solidFill>
                  <a:ea typeface="Cambria Math"/>
                </a:endParaRPr>
              </a:p>
              <a:p>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smtClean="0">
                            <a:solidFill>
                              <a:srgbClr val="0000FF"/>
                            </a:solidFill>
                            <a:latin typeface="Cambria Math"/>
                            <a:ea typeface="Cambria Math"/>
                          </a:rPr>
                          <m:t>𝛾</m:t>
                        </m:r>
                      </m:e>
                      <m:sub>
                        <m:r>
                          <a:rPr lang="en-US" sz="2800" b="0" i="1" smtClean="0">
                            <a:solidFill>
                              <a:srgbClr val="0000FF"/>
                            </a:solidFill>
                            <a:latin typeface="Cambria Math" panose="02040503050406030204" pitchFamily="18" charset="0"/>
                            <a:ea typeface="Cambria Math"/>
                          </a:rPr>
                          <m:t>2</m:t>
                        </m:r>
                      </m:sub>
                    </m:sSub>
                  </m:oMath>
                </a14:m>
                <a:r>
                  <a:rPr lang="he-IL" sz="2800" dirty="0">
                    <a:solidFill>
                      <a:srgbClr val="0000FF"/>
                    </a:solidFill>
                  </a:rPr>
                  <a:t>=</a:t>
                </a:r>
                <a14:m>
                  <m:oMath xmlns:m="http://schemas.openxmlformats.org/officeDocument/2006/math">
                    <m:r>
                      <a:rPr lang="en-US" sz="2800" b="0" i="1" dirty="0" smtClean="0">
                        <a:solidFill>
                          <a:srgbClr val="0000FF"/>
                        </a:solidFill>
                        <a:latin typeface="Cambria Math"/>
                        <a:ea typeface="Cambria Math"/>
                      </a:rPr>
                      <m:t>𝑒</m:t>
                    </m:r>
                    <m:r>
                      <a:rPr lang="en-US" sz="2800" b="0" i="1" dirty="0" smtClean="0">
                        <a:solidFill>
                          <a:srgbClr val="0000FF"/>
                        </a:solidFill>
                        <a:latin typeface="Cambria Math" panose="02040503050406030204" pitchFamily="18" charset="0"/>
                        <a:ea typeface="Cambria Math"/>
                      </a:rPr>
                      <m:t>𝑓</m:t>
                    </m:r>
                  </m:oMath>
                </a14:m>
                <a:endParaRPr lang="en-US" sz="2800" dirty="0">
                  <a:solidFill>
                    <a:srgbClr val="0000FF"/>
                  </a:solidFill>
                </a:endParaRPr>
              </a:p>
            </p:txBody>
          </p:sp>
        </mc:Choice>
        <mc:Fallback>
          <p:sp>
            <p:nvSpPr>
              <p:cNvPr id="55" name="TextBox 54"/>
              <p:cNvSpPr txBox="1">
                <a:spLocks noRot="1" noChangeAspect="1" noMove="1" noResize="1" noEditPoints="1" noAdjustHandles="1" noChangeArrowheads="1" noChangeShapeType="1" noTextEdit="1"/>
              </p:cNvSpPr>
              <p:nvPr/>
            </p:nvSpPr>
            <p:spPr>
              <a:xfrm>
                <a:off x="6588224" y="3068960"/>
                <a:ext cx="2160240" cy="954107"/>
              </a:xfrm>
              <a:prstGeom prst="rect">
                <a:avLst/>
              </a:prstGeom>
              <a:blipFill>
                <a:blip r:embed="rId7"/>
                <a:stretch>
                  <a:fillRect t="-6918" b="-14465"/>
                </a:stretch>
              </a:blipFill>
              <a:ln>
                <a:solidFill>
                  <a:schemeClr val="tx1"/>
                </a:solidFill>
              </a:ln>
            </p:spPr>
            <p:txBody>
              <a:bodyPr/>
              <a:lstStyle/>
              <a:p>
                <a:r>
                  <a:rPr lang="en-US">
                    <a:noFill/>
                  </a:rPr>
                  <a:t> </a:t>
                </a:r>
              </a:p>
            </p:txBody>
          </p:sp>
        </mc:Fallback>
      </mc:AlternateContent>
      <p:sp>
        <p:nvSpPr>
          <p:cNvPr id="58" name="Left Brace 57"/>
          <p:cNvSpPr/>
          <p:nvPr/>
        </p:nvSpPr>
        <p:spPr>
          <a:xfrm rot="3059030">
            <a:off x="1358946" y="2798312"/>
            <a:ext cx="576064" cy="2799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mc:Choice xmlns:a14="http://schemas.microsoft.com/office/drawing/2010/main" Requires="a14">
          <p:sp>
            <p:nvSpPr>
              <p:cNvPr id="59" name="TextBox 58"/>
              <p:cNvSpPr txBox="1"/>
              <p:nvPr/>
            </p:nvSpPr>
            <p:spPr>
              <a:xfrm rot="19239447">
                <a:off x="335054" y="3603256"/>
                <a:ext cx="1850632"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𝛽</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𝑓</m:t>
                      </m:r>
                      <m:r>
                        <a:rPr lang="en-US" sz="2400" b="0" i="1" smtClean="0">
                          <a:latin typeface="Cambria Math" panose="02040503050406030204" pitchFamily="18" charset="0"/>
                        </a:rPr>
                        <m:t>𝛽</m:t>
                      </m:r>
                      <m:r>
                        <a:rPr lang="en-US" sz="2400" b="0" i="1" smtClean="0">
                          <a:latin typeface="Cambria Math" panose="02040503050406030204" pitchFamily="18" charset="0"/>
                        </a:rPr>
                        <m:t>′′</m:t>
                      </m:r>
                    </m:oMath>
                  </m:oMathPara>
                </a14:m>
                <a:endParaRPr lang="he-IL" sz="2400" baseline="-25000" dirty="0"/>
              </a:p>
            </p:txBody>
          </p:sp>
        </mc:Choice>
        <mc:Fallback>
          <p:sp>
            <p:nvSpPr>
              <p:cNvPr id="59" name="TextBox 58"/>
              <p:cNvSpPr txBox="1">
                <a:spLocks noRot="1" noChangeAspect="1" noMove="1" noResize="1" noEditPoints="1" noAdjustHandles="1" noChangeArrowheads="1" noChangeShapeType="1" noTextEdit="1"/>
              </p:cNvSpPr>
              <p:nvPr/>
            </p:nvSpPr>
            <p:spPr>
              <a:xfrm rot="19239447">
                <a:off x="335054" y="3603256"/>
                <a:ext cx="1850632" cy="461665"/>
              </a:xfrm>
              <a:prstGeom prst="rect">
                <a:avLst/>
              </a:prstGeom>
              <a:blipFill>
                <a:blip r:embed="rId8"/>
                <a:stretch>
                  <a:fillRect b="-1587"/>
                </a:stretch>
              </a:blipFill>
            </p:spPr>
            <p:txBody>
              <a:bodyPr/>
              <a:lstStyle/>
              <a:p>
                <a:r>
                  <a:rPr lang="en-US">
                    <a:noFill/>
                  </a:rPr>
                  <a:t> </a:t>
                </a:r>
              </a:p>
            </p:txBody>
          </p:sp>
        </mc:Fallback>
      </mc:AlternateContent>
      <p:sp>
        <p:nvSpPr>
          <p:cNvPr id="64" name="Content Placeholder 2"/>
          <p:cNvSpPr txBox="1">
            <a:spLocks/>
          </p:cNvSpPr>
          <p:nvPr/>
        </p:nvSpPr>
        <p:spPr>
          <a:xfrm>
            <a:off x="251520" y="2149070"/>
            <a:ext cx="8712968" cy="991899"/>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Comic Sans MS" panose="030F0702030302020204" pitchFamily="66" charset="0"/>
              </a:rPr>
              <a:t>Can we infer that </a:t>
            </a:r>
            <a:r>
              <a:rPr lang="el-GR" sz="2800" dirty="0">
                <a:solidFill>
                  <a:schemeClr val="bg1"/>
                </a:solidFill>
                <a:latin typeface="Comic Sans MS" panose="030F0702030302020204" pitchFamily="66" charset="0"/>
              </a:rPr>
              <a:t>β </a:t>
            </a:r>
            <a:r>
              <a:rPr lang="en-US" sz="2800" dirty="0">
                <a:solidFill>
                  <a:schemeClr val="bg1"/>
                </a:solidFill>
                <a:latin typeface="Comic Sans MS" panose="030F0702030302020204" pitchFamily="66" charset="0"/>
              </a:rPr>
              <a:t>writes to a register other than R</a:t>
            </a:r>
            <a:r>
              <a:rPr lang="en-US" sz="2800" baseline="-25000" dirty="0">
                <a:solidFill>
                  <a:schemeClr val="bg1"/>
                </a:solidFill>
                <a:latin typeface="Comic Sans MS" panose="030F0702030302020204" pitchFamily="66" charset="0"/>
              </a:rPr>
              <a:t>1</a:t>
            </a:r>
            <a:r>
              <a:rPr lang="en-US" sz="2800" dirty="0">
                <a:solidFill>
                  <a:schemeClr val="bg1"/>
                </a:solidFill>
                <a:latin typeface="Comic Sans MS" panose="030F0702030302020204" pitchFamily="66" charset="0"/>
              </a:rPr>
              <a:t>?</a:t>
            </a:r>
          </a:p>
          <a:p>
            <a:pPr marL="0" indent="0">
              <a:buNone/>
            </a:pPr>
            <a:r>
              <a:rPr lang="en-US" sz="2800" dirty="0">
                <a:solidFill>
                  <a:srgbClr val="0000FF"/>
                </a:solidFill>
                <a:latin typeface="Comic Sans MS" panose="030F0702030302020204" pitchFamily="66" charset="0"/>
              </a:rPr>
              <a:t>If </a:t>
            </a:r>
            <a:r>
              <a:rPr lang="el-GR" sz="2800" dirty="0">
                <a:solidFill>
                  <a:srgbClr val="0000FF"/>
                </a:solidFill>
                <a:latin typeface="Comic Sans MS" panose="030F0702030302020204" pitchFamily="66" charset="0"/>
              </a:rPr>
              <a:t>β </a:t>
            </a:r>
            <a:r>
              <a:rPr lang="en-US" sz="2800" dirty="0">
                <a:solidFill>
                  <a:srgbClr val="0000FF"/>
                </a:solidFill>
                <a:latin typeface="Comic Sans MS" panose="030F0702030302020204" pitchFamily="66" charset="0"/>
              </a:rPr>
              <a:t>starts with e, we re-issue e after </a:t>
            </a:r>
            <a:r>
              <a:rPr lang="el-GR" sz="2800" dirty="0">
                <a:solidFill>
                  <a:srgbClr val="0000FF"/>
                </a:solidFill>
                <a:latin typeface="Comic Sans MS" panose="030F0702030302020204" pitchFamily="66" charset="0"/>
              </a:rPr>
              <a:t>β</a:t>
            </a:r>
            <a:r>
              <a:rPr lang="en-US" sz="2800" dirty="0">
                <a:solidFill>
                  <a:srgbClr val="0000FF"/>
                </a:solidFill>
                <a:latin typeface="Comic Sans MS" panose="030F0702030302020204" pitchFamily="66" charset="0"/>
              </a:rPr>
              <a:t> using a clone </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p:spTree>
    <p:extLst>
      <p:ext uri="{BB962C8B-B14F-4D97-AF65-F5344CB8AC3E}">
        <p14:creationId xmlns:p14="http://schemas.microsoft.com/office/powerpoint/2010/main" val="2636113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2</a:t>
            </a:r>
            <a:r>
              <a:rPr lang="en-GB" altLang="en-US" baseline="30000" dirty="0"/>
              <a:t>nd</a:t>
            </a:r>
            <a:r>
              <a:rPr lang="en-GB" altLang="en-US" dirty="0"/>
              <a:t> Construction Step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51520" y="1144637"/>
                <a:ext cx="8496944"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lumMod val="85000"/>
                      </a:schemeClr>
                    </a:solidFill>
                  </a:rPr>
                  <a:t>Let S(</a:t>
                </a:r>
                <a14:m>
                  <m:oMath xmlns:m="http://schemas.openxmlformats.org/officeDocument/2006/math">
                    <m:sSub>
                      <m:sSubPr>
                        <m:ctrlPr>
                          <a:rPr lang="he-IL" sz="2800" i="1">
                            <a:solidFill>
                              <a:schemeClr val="bg1">
                                <a:lumMod val="85000"/>
                              </a:schemeClr>
                            </a:solidFill>
                            <a:latin typeface="Cambria Math" panose="02040503050406030204" pitchFamily="18" charset="0"/>
                          </a:rPr>
                        </m:ctrlPr>
                      </m:sSubPr>
                      <m:e>
                        <m:r>
                          <a:rPr lang="he-IL" sz="2800" i="1">
                            <a:solidFill>
                              <a:schemeClr val="bg1">
                                <a:lumMod val="85000"/>
                              </a:schemeClr>
                            </a:solidFill>
                            <a:latin typeface="Cambria Math"/>
                            <a:ea typeface="Cambria Math"/>
                          </a:rPr>
                          <m:t>𝛼</m:t>
                        </m:r>
                      </m:e>
                      <m:sub>
                        <m:r>
                          <a:rPr lang="he-IL" sz="2800" i="1">
                            <a:solidFill>
                              <a:schemeClr val="bg1">
                                <a:lumMod val="85000"/>
                              </a:schemeClr>
                            </a:solidFill>
                            <a:latin typeface="Cambria Math"/>
                          </a:rPr>
                          <m:t>1</m:t>
                        </m:r>
                      </m:sub>
                    </m:sSub>
                  </m:oMath>
                </a14:m>
                <a:r>
                  <a:rPr lang="en-US" sz="2800" dirty="0">
                    <a:solidFill>
                      <a:schemeClr val="bg1">
                        <a:lumMod val="85000"/>
                      </a:schemeClr>
                    </a:solidFill>
                  </a:rPr>
                  <a:t>e,p) = v</a:t>
                </a:r>
              </a:p>
              <a:p>
                <a:r>
                  <a:rPr lang="en-US" sz="2800" dirty="0">
                    <a:solidFill>
                      <a:schemeClr val="bg1">
                        <a:lumMod val="85000"/>
                      </a:schemeClr>
                    </a:solidFill>
                  </a:rPr>
                  <a:t>We can select </a:t>
                </a:r>
                <a14:m>
                  <m:oMath xmlns:m="http://schemas.openxmlformats.org/officeDocument/2006/math">
                    <m:sSub>
                      <m:sSubPr>
                        <m:ctrlPr>
                          <a:rPr lang="en-US" sz="2800" i="1" smtClean="0">
                            <a:solidFill>
                              <a:schemeClr val="bg1">
                                <a:lumMod val="85000"/>
                              </a:schemeClr>
                            </a:solidFill>
                            <a:latin typeface="Cambria Math" panose="02040503050406030204" pitchFamily="18" charset="0"/>
                          </a:rPr>
                        </m:ctrlPr>
                      </m:sSubPr>
                      <m:e>
                        <m:r>
                          <a:rPr lang="en-US" sz="2800" b="0" i="1" smtClean="0">
                            <a:solidFill>
                              <a:schemeClr val="bg1">
                                <a:lumMod val="85000"/>
                              </a:schemeClr>
                            </a:solidFill>
                            <a:latin typeface="Cambria Math" panose="02040503050406030204" pitchFamily="18" charset="0"/>
                          </a:rPr>
                          <m:t>𝑞</m:t>
                        </m:r>
                      </m:e>
                      <m:sub>
                        <m:r>
                          <a:rPr lang="en-US" sz="2800" b="0" i="1" smtClean="0">
                            <a:solidFill>
                              <a:schemeClr val="bg1">
                                <a:lumMod val="85000"/>
                              </a:schemeClr>
                            </a:solidFill>
                            <a:latin typeface="Cambria Math" panose="02040503050406030204" pitchFamily="18" charset="0"/>
                          </a:rPr>
                          <m:t>1</m:t>
                        </m:r>
                        <m:r>
                          <a:rPr lang="en-US" sz="2800" b="0" i="1" smtClean="0">
                            <a:solidFill>
                              <a:schemeClr val="bg1">
                                <a:lumMod val="85000"/>
                              </a:schemeClr>
                            </a:solidFill>
                            <a:latin typeface="Cambria Math" panose="02040503050406030204" pitchFamily="18" charset="0"/>
                          </a:rPr>
                          <m:t> </m:t>
                        </m:r>
                      </m:sub>
                    </m:sSub>
                  </m:oMath>
                </a14:m>
                <a:r>
                  <a:rPr lang="en-US" sz="2800" dirty="0">
                    <a:solidFill>
                      <a:schemeClr val="bg1">
                        <a:lumMod val="85000"/>
                      </a:schemeClr>
                    </a:solidFill>
                  </a:rPr>
                  <a:t> whose solo run returns </a:t>
                </a:r>
                <a14:m>
                  <m:oMath xmlns:m="http://schemas.openxmlformats.org/officeDocument/2006/math">
                    <m:acc>
                      <m:accPr>
                        <m:chr m:val="̅"/>
                        <m:ctrlPr>
                          <a:rPr lang="en-US" sz="2800" i="1">
                            <a:solidFill>
                              <a:schemeClr val="bg1">
                                <a:lumMod val="85000"/>
                              </a:schemeClr>
                            </a:solidFill>
                            <a:latin typeface="Cambria Math" panose="02040503050406030204" pitchFamily="18" charset="0"/>
                          </a:rPr>
                        </m:ctrlPr>
                      </m:accPr>
                      <m:e>
                        <m:r>
                          <a:rPr lang="en-US" sz="2800" i="1">
                            <a:solidFill>
                              <a:schemeClr val="bg1">
                                <a:lumMod val="85000"/>
                              </a:schemeClr>
                            </a:solidFill>
                            <a:latin typeface="Cambria Math" panose="02040503050406030204" pitchFamily="18" charset="0"/>
                          </a:rPr>
                          <m:t>𝑣</m:t>
                        </m:r>
                      </m:e>
                    </m:acc>
                  </m:oMath>
                </a14:m>
                <a:endParaRPr lang="en-US" sz="2800" dirty="0">
                  <a:solidFill>
                    <a:schemeClr val="bg1">
                      <a:lumMod val="85000"/>
                    </a:schemeClr>
                  </a:solidFill>
                </a:endParaRPr>
              </a:p>
              <a:p>
                <a:r>
                  <a:rPr lang="en-US" sz="2800" dirty="0">
                    <a:solidFill>
                      <a:schemeClr val="tx1"/>
                    </a:solidFill>
                  </a:rPr>
                  <a:t>p's solo run from C</a:t>
                </a:r>
                <a:r>
                  <a:rPr lang="en-US" sz="2800" baseline="-25000" dirty="0">
                    <a:solidFill>
                      <a:schemeClr val="tx1"/>
                    </a:solidFill>
                  </a:rPr>
                  <a:t>2</a:t>
                </a:r>
                <a:r>
                  <a:rPr lang="en-US" sz="2800" dirty="0">
                    <a:solidFill>
                      <a:schemeClr val="tx1"/>
                    </a:solidFill>
                  </a:rPr>
                  <a:t> returns </a:t>
                </a:r>
                <a14:m>
                  <m:oMath xmlns:m="http://schemas.openxmlformats.org/officeDocument/2006/math">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𝑣</m:t>
                        </m:r>
                      </m:e>
                    </m:acc>
                  </m:oMath>
                </a14:m>
                <a:r>
                  <a:rPr lang="en-US" sz="2800" dirty="0">
                    <a:solidFill>
                      <a:schemeClr val="tx1"/>
                    </a:solidFill>
                  </a:rPr>
                  <a:t> as well</a:t>
                </a:r>
                <a:endParaRPr lang="en-US" sz="2400" dirty="0">
                  <a:solidFill>
                    <a:schemeClr val="tx1"/>
                  </a:solidFill>
                </a:endParaRPr>
              </a:p>
              <a:p>
                <a:pPr marL="0" indent="0">
                  <a:buNone/>
                </a:pPr>
                <a:endParaRPr lang="en-US" sz="28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51520" y="1144637"/>
                <a:ext cx="8496944" cy="3220467"/>
              </a:xfrm>
              <a:prstGeom prst="rect">
                <a:avLst/>
              </a:prstGeom>
              <a:blipFill>
                <a:blip r:embed="rId4"/>
                <a:stretch>
                  <a:fillRect l="-1291" t="-2083"/>
                </a:stretch>
              </a:blipFill>
            </p:spPr>
            <p:txBody>
              <a:bodyPr/>
              <a:lstStyle/>
              <a:p>
                <a:r>
                  <a:rPr lang="en-US">
                    <a:noFill/>
                  </a:rPr>
                  <a:t> </a:t>
                </a:r>
              </a:p>
            </p:txBody>
          </p:sp>
        </mc:Fallback>
      </mc:AlternateContent>
      <p:sp>
        <p:nvSpPr>
          <p:cNvPr id="16" name="Content Placeholder 2"/>
          <p:cNvSpPr txBox="1">
            <a:spLocks/>
          </p:cNvSpPr>
          <p:nvPr/>
        </p:nvSpPr>
        <p:spPr>
          <a:xfrm>
            <a:off x="251520" y="2646923"/>
            <a:ext cx="9073008" cy="494046"/>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grpSp>
        <p:nvGrpSpPr>
          <p:cNvPr id="20" name="Group 19"/>
          <p:cNvGrpSpPr/>
          <p:nvPr/>
        </p:nvGrpSpPr>
        <p:grpSpPr>
          <a:xfrm>
            <a:off x="7649209" y="4904961"/>
            <a:ext cx="761256" cy="1336620"/>
            <a:chOff x="6042992" y="4972700"/>
            <a:chExt cx="761256" cy="1336620"/>
          </a:xfrm>
        </p:grpSpPr>
        <p:sp>
          <p:nvSpPr>
            <p:cNvPr id="23" name="Rectangular Callout 38"/>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1</a:t>
              </a:r>
              <a:endParaRPr lang="he-IL" sz="2800" baseline="-25000" dirty="0"/>
            </a:p>
          </p:txBody>
        </p:sp>
        <p:cxnSp>
          <p:nvCxnSpPr>
            <p:cNvPr id="29" name="Straight Arrow Connector 28"/>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65960" y="4972700"/>
              <a:ext cx="362599" cy="523220"/>
            </a:xfrm>
            <a:prstGeom prst="rect">
              <a:avLst/>
            </a:prstGeom>
            <a:noFill/>
          </p:spPr>
          <p:txBody>
            <a:bodyPr wrap="none" rtlCol="1">
              <a:spAutoFit/>
            </a:bodyPr>
            <a:lstStyle/>
            <a:p>
              <a:r>
                <a:rPr lang="en-US" sz="2800" dirty="0">
                  <a:solidFill>
                    <a:srgbClr val="0000FF"/>
                  </a:solidFill>
                </a:rPr>
                <a:t>e</a:t>
              </a:r>
              <a:endParaRPr lang="he-IL" sz="2800" dirty="0"/>
            </a:p>
          </p:txBody>
        </p:sp>
      </p:grpSp>
      <p:sp>
        <p:nvSpPr>
          <p:cNvPr id="31" name="TextBox 30"/>
          <p:cNvSpPr txBox="1"/>
          <p:nvPr/>
        </p:nvSpPr>
        <p:spPr>
          <a:xfrm>
            <a:off x="601680"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sp>
        <p:nvSpPr>
          <p:cNvPr id="35" name="TextBox 34"/>
          <p:cNvSpPr txBox="1"/>
          <p:nvPr/>
        </p:nvSpPr>
        <p:spPr>
          <a:xfrm>
            <a:off x="899592" y="5373216"/>
            <a:ext cx="422168" cy="400110"/>
          </a:xfrm>
          <a:prstGeom prst="rect">
            <a:avLst/>
          </a:prstGeom>
          <a:noFill/>
        </p:spPr>
        <p:txBody>
          <a:bodyPr wrap="square" rtlCol="1">
            <a:spAutoFit/>
          </a:bodyPr>
          <a:lstStyle/>
          <a:p>
            <a:r>
              <a:rPr lang="el-GR" sz="2000" dirty="0"/>
              <a:t>α</a:t>
            </a:r>
            <a:r>
              <a:rPr lang="en-US" sz="2000" baseline="-25000" dirty="0"/>
              <a:t>1</a:t>
            </a:r>
            <a:endParaRPr lang="he-IL" sz="2000" baseline="-25000" dirty="0"/>
          </a:p>
        </p:txBody>
      </p:sp>
      <p:sp>
        <p:nvSpPr>
          <p:cNvPr id="36" name="TextBox 35"/>
          <p:cNvSpPr txBox="1"/>
          <p:nvPr/>
        </p:nvSpPr>
        <p:spPr>
          <a:xfrm>
            <a:off x="1259632" y="5611317"/>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37" name="Straight Arrow Connector 36"/>
          <p:cNvCxnSpPr/>
          <p:nvPr/>
        </p:nvCxnSpPr>
        <p:spPr>
          <a:xfrm>
            <a:off x="961720" y="5811372"/>
            <a:ext cx="360000" cy="11073"/>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4017" y="5611317"/>
            <a:ext cx="720080" cy="400110"/>
          </a:xfrm>
          <a:prstGeom prst="rect">
            <a:avLst/>
          </a:prstGeom>
          <a:noFill/>
        </p:spPr>
        <p:txBody>
          <a:bodyPr wrap="square" rtlCol="1">
            <a:spAutoFit/>
          </a:bodyPr>
          <a:lstStyle/>
          <a:p>
            <a:r>
              <a:rPr lang="en-US" sz="2000" dirty="0"/>
              <a:t>C</a:t>
            </a:r>
            <a:r>
              <a:rPr lang="en-US" sz="2000" baseline="-25000" dirty="0"/>
              <a:t>1</a:t>
            </a:r>
            <a:endParaRPr lang="he-IL" sz="2000" baseline="-25000" dirty="0"/>
          </a:p>
        </p:txBody>
      </p:sp>
      <p:sp>
        <p:nvSpPr>
          <p:cNvPr id="39" name="TextBox 38"/>
          <p:cNvSpPr txBox="1"/>
          <p:nvPr/>
        </p:nvSpPr>
        <p:spPr>
          <a:xfrm>
            <a:off x="3120041" y="5373216"/>
            <a:ext cx="1296144" cy="400110"/>
          </a:xfrm>
          <a:prstGeom prst="rect">
            <a:avLst/>
          </a:prstGeom>
          <a:noFill/>
        </p:spPr>
        <p:txBody>
          <a:bodyPr wrap="square" rtlCol="1">
            <a:spAutoFit/>
          </a:bodyPr>
          <a:lstStyle/>
          <a:p>
            <a:r>
              <a:rPr lang="en-US" sz="2000" dirty="0"/>
              <a:t>S(C</a:t>
            </a:r>
            <a:r>
              <a:rPr lang="en-US" sz="2000" baseline="-25000" dirty="0"/>
              <a:t>1</a:t>
            </a:r>
            <a:r>
              <a:rPr lang="en-US" sz="2000" dirty="0"/>
              <a:t>,p)=v </a:t>
            </a:r>
            <a:endParaRPr lang="he-IL" sz="2000" baseline="-25000" dirty="0"/>
          </a:p>
        </p:txBody>
      </p:sp>
      <p:sp>
        <p:nvSpPr>
          <p:cNvPr id="40" name="TextBox 39"/>
          <p:cNvSpPr txBox="1"/>
          <p:nvPr/>
        </p:nvSpPr>
        <p:spPr>
          <a:xfrm>
            <a:off x="2064864" y="5405154"/>
            <a:ext cx="490912" cy="400110"/>
          </a:xfrm>
          <a:prstGeom prst="rect">
            <a:avLst/>
          </a:prstGeom>
          <a:noFill/>
        </p:spPr>
        <p:txBody>
          <a:bodyPr wrap="square" rtlCol="1">
            <a:spAutoFit/>
          </a:bodyPr>
          <a:lstStyle/>
          <a:p>
            <a:r>
              <a:rPr lang="en-US" sz="2000" dirty="0"/>
              <a:t>e</a:t>
            </a:r>
            <a:endParaRPr lang="he-IL" sz="2000" baseline="-25000" dirty="0"/>
          </a:p>
        </p:txBody>
      </p:sp>
      <p:cxnSp>
        <p:nvCxnSpPr>
          <p:cNvPr id="41" name="Straight Arrow Connector 40"/>
          <p:cNvCxnSpPr/>
          <p:nvPr/>
        </p:nvCxnSpPr>
        <p:spPr>
          <a:xfrm>
            <a:off x="1704824" y="5811372"/>
            <a:ext cx="1212337"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264057" y="5821233"/>
            <a:ext cx="1224136" cy="1212"/>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475656" y="3731356"/>
            <a:ext cx="2277603" cy="1888178"/>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239447">
                <a:off x="967205" y="4277356"/>
                <a:ext cx="3024336" cy="413511"/>
              </a:xfrm>
              <a:prstGeom prst="rect">
                <a:avLst/>
              </a:prstGeom>
              <a:noFill/>
            </p:spPr>
            <p:txBody>
              <a:bodyPr wrap="square" rtlCol="1">
                <a:spAutoFit/>
              </a:bodyPr>
              <a:lstStyle/>
              <a:p>
                <a:r>
                  <a:rPr lang="el-GR" sz="2000" dirty="0"/>
                  <a:t>β</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𝑞</m:t>
                        </m:r>
                      </m:e>
                      <m:sub>
                        <m:r>
                          <a:rPr lang="en-US" sz="2000" i="1">
                            <a:latin typeface="Cambria Math"/>
                          </a:rPr>
                          <m:t>1</m:t>
                        </m:r>
                        <m:r>
                          <a:rPr lang="en-US" sz="2000" b="0" i="1" smtClean="0">
                            <a:latin typeface="Cambria Math"/>
                          </a:rPr>
                          <m:t> </m:t>
                        </m:r>
                      </m:sub>
                    </m:sSub>
                  </m:oMath>
                </a14:m>
                <a:r>
                  <a:rPr lang="en-US" sz="2000" dirty="0"/>
                  <a:t> runs solo, returns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𝑣</m:t>
                        </m:r>
                      </m:e>
                    </m:acc>
                  </m:oMath>
                </a14:m>
                <a:endParaRPr lang="he-IL" sz="2000" baseline="-25000" dirty="0"/>
              </a:p>
            </p:txBody>
          </p:sp>
        </mc:Choice>
        <mc:Fallback xmlns="">
          <p:sp>
            <p:nvSpPr>
              <p:cNvPr id="25" name="TextBox 24"/>
              <p:cNvSpPr txBox="1">
                <a:spLocks noRot="1" noChangeAspect="1" noMove="1" noResize="1" noEditPoints="1" noAdjustHandles="1" noChangeArrowheads="1" noChangeShapeType="1" noTextEdit="1"/>
              </p:cNvSpPr>
              <p:nvPr/>
            </p:nvSpPr>
            <p:spPr>
              <a:xfrm rot="19239447">
                <a:off x="967205" y="4277356"/>
                <a:ext cx="3024336" cy="413511"/>
              </a:xfrm>
              <a:prstGeom prst="rect">
                <a:avLst/>
              </a:prstGeom>
              <a:blipFill>
                <a:blip r:embed="rId5"/>
                <a:stretch>
                  <a:fillRect l="-2570" b="-4620"/>
                </a:stretch>
              </a:blipFill>
            </p:spPr>
            <p:txBody>
              <a:bodyPr/>
              <a:lstStyle/>
              <a:p>
                <a:r>
                  <a:rPr lang="en-US">
                    <a:noFill/>
                  </a:rPr>
                  <a:t> </a:t>
                </a:r>
              </a:p>
            </p:txBody>
          </p:sp>
        </mc:Fallback>
      </mc:AlternateContent>
      <p:sp>
        <p:nvSpPr>
          <p:cNvPr id="26" name="TextBox 25"/>
          <p:cNvSpPr txBox="1"/>
          <p:nvPr/>
        </p:nvSpPr>
        <p:spPr>
          <a:xfrm>
            <a:off x="3624096" y="3416688"/>
            <a:ext cx="515855" cy="400110"/>
          </a:xfrm>
          <a:prstGeom prst="rect">
            <a:avLst/>
          </a:prstGeom>
          <a:noFill/>
        </p:spPr>
        <p:txBody>
          <a:bodyPr wrap="square" rtlCol="1">
            <a:spAutoFit/>
          </a:bodyPr>
          <a:lstStyle/>
          <a:p>
            <a:r>
              <a:rPr lang="en-US" sz="2000" dirty="0"/>
              <a:t>C</a:t>
            </a:r>
            <a:r>
              <a:rPr lang="en-US" sz="2000" baseline="-25000" dirty="0"/>
              <a:t>2</a:t>
            </a:r>
            <a:endParaRPr lang="he-IL" sz="2000" baseline="-25000" dirty="0"/>
          </a:p>
        </p:txBody>
      </p:sp>
      <p:cxnSp>
        <p:nvCxnSpPr>
          <p:cNvPr id="28" name="Straight Arrow Connector 27"/>
          <p:cNvCxnSpPr/>
          <p:nvPr/>
        </p:nvCxnSpPr>
        <p:spPr>
          <a:xfrm>
            <a:off x="3954760" y="3608956"/>
            <a:ext cx="2345432" cy="7787"/>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264057" y="3140969"/>
            <a:ext cx="360039" cy="4757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9217516">
            <a:off x="2159978" y="3514201"/>
            <a:ext cx="1290804" cy="400110"/>
          </a:xfrm>
          <a:prstGeom prst="rect">
            <a:avLst/>
          </a:prstGeom>
          <a:noFill/>
        </p:spPr>
        <p:txBody>
          <a:bodyPr wrap="square" rtlCol="1">
            <a:spAutoFit/>
          </a:bodyPr>
          <a:lstStyle/>
          <a:p>
            <a:pPr algn="r"/>
            <a:r>
              <a:rPr lang="en-US" sz="2000" dirty="0">
                <a:solidFill>
                  <a:srgbClr val="0000FF"/>
                </a:solidFill>
              </a:rPr>
              <a:t>e by clone</a:t>
            </a:r>
            <a:endParaRPr lang="he-IL" sz="2000" dirty="0">
              <a:solidFill>
                <a:srgbClr val="0000FF"/>
              </a:solidFill>
            </a:endParaRPr>
          </a:p>
        </p:txBody>
      </p:sp>
      <p:cxnSp>
        <p:nvCxnSpPr>
          <p:cNvPr id="45" name="Straight Connector 44"/>
          <p:cNvCxnSpPr/>
          <p:nvPr/>
        </p:nvCxnSpPr>
        <p:spPr>
          <a:xfrm flipH="1">
            <a:off x="3115881" y="3816798"/>
            <a:ext cx="700272" cy="1756473"/>
          </a:xfrm>
          <a:prstGeom prst="line">
            <a:avLst/>
          </a:prstGeom>
          <a:ln w="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466017" y="4582400"/>
            <a:ext cx="364202" cy="701218"/>
            <a:chOff x="3851920" y="4306113"/>
            <a:chExt cx="364202" cy="701218"/>
          </a:xfrm>
        </p:grpSpPr>
        <p:sp>
          <p:nvSpPr>
            <p:cNvPr id="47" name="TextBox 46"/>
            <p:cNvSpPr txBox="1"/>
            <p:nvPr/>
          </p:nvSpPr>
          <p:spPr>
            <a:xfrm>
              <a:off x="3851920" y="4484111"/>
              <a:ext cx="364202" cy="523220"/>
            </a:xfrm>
            <a:prstGeom prst="rect">
              <a:avLst/>
            </a:prstGeom>
            <a:noFill/>
          </p:spPr>
          <p:txBody>
            <a:bodyPr wrap="none" rtlCol="1">
              <a:spAutoFit/>
            </a:bodyPr>
            <a:lstStyle/>
            <a:p>
              <a:r>
                <a:rPr lang="en-US" sz="2800" dirty="0"/>
                <a:t>~</a:t>
              </a:r>
              <a:endParaRPr lang="he-IL" sz="2800" dirty="0"/>
            </a:p>
          </p:txBody>
        </p:sp>
        <p:sp>
          <p:nvSpPr>
            <p:cNvPr id="48" name="TextBox 47"/>
            <p:cNvSpPr txBox="1"/>
            <p:nvPr/>
          </p:nvSpPr>
          <p:spPr>
            <a:xfrm>
              <a:off x="3851920" y="4306113"/>
              <a:ext cx="306494" cy="369332"/>
            </a:xfrm>
            <a:prstGeom prst="rect">
              <a:avLst/>
            </a:prstGeom>
            <a:noFill/>
          </p:spPr>
          <p:txBody>
            <a:bodyPr wrap="none" rtlCol="1">
              <a:spAutoFit/>
            </a:bodyPr>
            <a:lstStyle/>
            <a:p>
              <a:r>
                <a:rPr lang="en-US" dirty="0"/>
                <a:t>p</a:t>
              </a:r>
              <a:endParaRPr lang="he-IL" dirty="0"/>
            </a:p>
          </p:txBody>
        </p:sp>
      </p:grpSp>
      <p:grpSp>
        <p:nvGrpSpPr>
          <p:cNvPr id="49" name="Group 48"/>
          <p:cNvGrpSpPr/>
          <p:nvPr/>
        </p:nvGrpSpPr>
        <p:grpSpPr>
          <a:xfrm>
            <a:off x="6668141" y="4904961"/>
            <a:ext cx="761256" cy="1336620"/>
            <a:chOff x="6042992" y="4972700"/>
            <a:chExt cx="761256" cy="1336620"/>
          </a:xfrm>
        </p:grpSpPr>
        <p:sp>
          <p:nvSpPr>
            <p:cNvPr id="50" name="Rectangular Callout 49"/>
            <p:cNvSpPr/>
            <p:nvPr/>
          </p:nvSpPr>
          <p:spPr>
            <a:xfrm>
              <a:off x="6042992" y="5811372"/>
              <a:ext cx="761256" cy="4979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R</a:t>
              </a:r>
              <a:r>
                <a:rPr lang="en-US" sz="2800" baseline="-25000" dirty="0"/>
                <a:t>2</a:t>
              </a:r>
              <a:endParaRPr lang="he-IL" sz="2800" baseline="-25000" dirty="0"/>
            </a:p>
          </p:txBody>
        </p:sp>
        <p:cxnSp>
          <p:nvCxnSpPr>
            <p:cNvPr id="51" name="Straight Arrow Connector 50"/>
            <p:cNvCxnSpPr/>
            <p:nvPr/>
          </p:nvCxnSpPr>
          <p:spPr>
            <a:xfrm>
              <a:off x="6423620" y="5409448"/>
              <a:ext cx="0" cy="3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65960" y="4972700"/>
              <a:ext cx="293670" cy="523220"/>
            </a:xfrm>
            <a:prstGeom prst="rect">
              <a:avLst/>
            </a:prstGeom>
            <a:noFill/>
          </p:spPr>
          <p:txBody>
            <a:bodyPr wrap="none" rtlCol="1">
              <a:spAutoFit/>
            </a:bodyPr>
            <a:lstStyle/>
            <a:p>
              <a:r>
                <a:rPr lang="en-US" sz="2800" dirty="0">
                  <a:solidFill>
                    <a:srgbClr val="0000FF"/>
                  </a:solidFill>
                </a:rPr>
                <a:t>f</a:t>
              </a:r>
              <a:endParaRPr lang="he-IL" sz="2800" dirty="0"/>
            </a:p>
          </p:txBody>
        </p:sp>
      </p:grpSp>
      <mc:AlternateContent xmlns:mc="http://schemas.openxmlformats.org/markup-compatibility/2006" xmlns:a14="http://schemas.microsoft.com/office/drawing/2010/main">
        <mc:Choice Requires="a14">
          <p:sp>
            <p:nvSpPr>
              <p:cNvPr id="54" name="TextBox 53"/>
              <p:cNvSpPr txBox="1"/>
              <p:nvPr/>
            </p:nvSpPr>
            <p:spPr>
              <a:xfrm>
                <a:off x="3879216" y="3244914"/>
                <a:ext cx="2420976" cy="400110"/>
              </a:xfrm>
              <a:prstGeom prst="rect">
                <a:avLst/>
              </a:prstGeom>
              <a:noFill/>
            </p:spPr>
            <p:txBody>
              <a:bodyPr wrap="square" rtlCol="1">
                <a:spAutoFit/>
              </a:bodyPr>
              <a:lstStyle/>
              <a:p>
                <a:r>
                  <a:rPr lang="en-US" sz="2000" dirty="0"/>
                  <a:t>p runs solo, returns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endParaRPr lang="he-IL" sz="2000" baseline="-25000" dirty="0">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879216" y="3244914"/>
                <a:ext cx="2420976" cy="400110"/>
              </a:xfrm>
              <a:prstGeom prst="rect">
                <a:avLst/>
              </a:prstGeom>
              <a:blipFill>
                <a:blip r:embed="rId6"/>
                <a:stretch>
                  <a:fillRect l="-2519" t="-7576" r="-10327" b="-2575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29</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
        <p:nvSpPr>
          <p:cNvPr id="58" name="Left Brace 57"/>
          <p:cNvSpPr/>
          <p:nvPr/>
        </p:nvSpPr>
        <p:spPr>
          <a:xfrm rot="3059030">
            <a:off x="1358946" y="2798312"/>
            <a:ext cx="576064" cy="2799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mc:Choice xmlns:a14="http://schemas.microsoft.com/office/drawing/2010/main" Requires="a14">
          <p:sp>
            <p:nvSpPr>
              <p:cNvPr id="59" name="TextBox 58"/>
              <p:cNvSpPr txBox="1"/>
              <p:nvPr/>
            </p:nvSpPr>
            <p:spPr>
              <a:xfrm rot="19239447">
                <a:off x="335054" y="3603256"/>
                <a:ext cx="1850632" cy="461665"/>
              </a:xfrm>
              <a:prstGeom prst="rect">
                <a:avLst/>
              </a:prstGeom>
              <a:noFill/>
            </p:spPr>
            <p:txBody>
              <a:bodyPr wrap="square" rtlCol="1">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𝛽</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𝑓</m:t>
                      </m:r>
                      <m:r>
                        <a:rPr lang="en-US" sz="2400" b="0" i="1" smtClean="0">
                          <a:latin typeface="Cambria Math" panose="02040503050406030204" pitchFamily="18" charset="0"/>
                        </a:rPr>
                        <m:t>𝛽</m:t>
                      </m:r>
                      <m:r>
                        <a:rPr lang="en-US" sz="2400" b="0" i="1" smtClean="0">
                          <a:latin typeface="Cambria Math" panose="02040503050406030204" pitchFamily="18" charset="0"/>
                        </a:rPr>
                        <m:t>′′</m:t>
                      </m:r>
                    </m:oMath>
                  </m:oMathPara>
                </a14:m>
                <a:endParaRPr lang="he-IL" sz="2400" baseline="-25000" dirty="0"/>
              </a:p>
            </p:txBody>
          </p:sp>
        </mc:Choice>
        <mc:Fallback>
          <p:sp>
            <p:nvSpPr>
              <p:cNvPr id="59" name="TextBox 58"/>
              <p:cNvSpPr txBox="1">
                <a:spLocks noRot="1" noChangeAspect="1" noMove="1" noResize="1" noEditPoints="1" noAdjustHandles="1" noChangeArrowheads="1" noChangeShapeType="1" noTextEdit="1"/>
              </p:cNvSpPr>
              <p:nvPr/>
            </p:nvSpPr>
            <p:spPr>
              <a:xfrm rot="19239447">
                <a:off x="335054" y="3603256"/>
                <a:ext cx="1850632" cy="461665"/>
              </a:xfrm>
              <a:prstGeom prst="rect">
                <a:avLst/>
              </a:prstGeom>
              <a:blipFill>
                <a:blip r:embed="rId7"/>
                <a:stretch>
                  <a:fillRect b="-15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6588224" y="3068960"/>
                <a:ext cx="2160240" cy="1815882"/>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panose="02040503050406030204" pitchFamily="18" charset="0"/>
                          </a:rPr>
                        </m:ctrlPr>
                      </m:sSubPr>
                      <m:e>
                        <m:r>
                          <a:rPr lang="he-IL" sz="2800" i="1">
                            <a:solidFill>
                              <a:schemeClr val="bg1">
                                <a:lumMod val="65000"/>
                              </a:schemeClr>
                            </a:solidFill>
                            <a:latin typeface="Cambria Math"/>
                            <a:ea typeface="Cambria Math"/>
                          </a:rPr>
                          <m:t>𝛼</m:t>
                        </m:r>
                      </m:e>
                      <m:sub>
                        <m:r>
                          <a:rPr lang="en-US" sz="2800" i="1">
                            <a:solidFill>
                              <a:schemeClr val="bg1">
                                <a:lumMod val="65000"/>
                              </a:schemeClr>
                            </a:solidFill>
                            <a:latin typeface="Cambria Math" panose="02040503050406030204" pitchFamily="18" charset="0"/>
                            <a:ea typeface="Cambria Math"/>
                          </a:rPr>
                          <m:t>2</m:t>
                        </m:r>
                      </m:sub>
                    </m:sSub>
                  </m:oMath>
                </a14:m>
                <a:r>
                  <a:rPr lang="he-IL" sz="2800" dirty="0">
                    <a:solidFill>
                      <a:schemeClr val="bg1">
                        <a:lumMod val="65000"/>
                      </a:schemeClr>
                    </a:solidFill>
                  </a:rPr>
                  <a:t>=</a:t>
                </a:r>
                <a14:m>
                  <m:oMath xmlns:m="http://schemas.openxmlformats.org/officeDocument/2006/math">
                    <m:sSub>
                      <m:sSubPr>
                        <m:ctrlPr>
                          <a:rPr lang="en-US" sz="2800" i="1" dirty="0">
                            <a:solidFill>
                              <a:schemeClr val="bg1">
                                <a:lumMod val="65000"/>
                              </a:schemeClr>
                            </a:solidFill>
                            <a:latin typeface="Cambria Math" panose="02040503050406030204" pitchFamily="18" charset="0"/>
                          </a:rPr>
                        </m:ctrlPr>
                      </m:sSubPr>
                      <m:e>
                        <m:r>
                          <a:rPr lang="en-US" sz="2800" i="1" dirty="0">
                            <a:solidFill>
                              <a:schemeClr val="bg1">
                                <a:lumMod val="65000"/>
                              </a:schemeClr>
                            </a:solidFill>
                            <a:latin typeface="Cambria Math" panose="02040503050406030204" pitchFamily="18" charset="0"/>
                          </a:rPr>
                          <m:t>𝛼</m:t>
                        </m:r>
                      </m:e>
                      <m:sub>
                        <m:r>
                          <a:rPr lang="en-US" sz="2800" i="1" dirty="0">
                            <a:solidFill>
                              <a:schemeClr val="bg1">
                                <a:lumMod val="65000"/>
                              </a:schemeClr>
                            </a:solidFill>
                            <a:latin typeface="Cambria Math" panose="02040503050406030204" pitchFamily="18" charset="0"/>
                          </a:rPr>
                          <m:t>1</m:t>
                        </m:r>
                      </m:sub>
                    </m:sSub>
                    <m:r>
                      <a:rPr lang="en-US" sz="2800" i="1" dirty="0">
                        <a:solidFill>
                          <a:schemeClr val="bg1">
                            <a:lumMod val="65000"/>
                          </a:schemeClr>
                        </a:solidFill>
                        <a:latin typeface="Cambria Math" panose="02040503050406030204" pitchFamily="18" charset="0"/>
                      </a:rPr>
                      <m:t>𝛽</m:t>
                    </m:r>
                    <m:r>
                      <a:rPr lang="en-US" sz="2800" i="1" dirty="0">
                        <a:solidFill>
                          <a:schemeClr val="bg1">
                            <a:lumMod val="65000"/>
                          </a:schemeClr>
                        </a:solidFill>
                        <a:latin typeface="Cambria Math" panose="02040503050406030204" pitchFamily="18" charset="0"/>
                      </a:rPr>
                      <m:t>′</m:t>
                    </m:r>
                  </m:oMath>
                </a14:m>
                <a:endParaRPr lang="en-US" sz="280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panose="02040503050406030204" pitchFamily="18" charset="0"/>
                          </a:rPr>
                        </m:ctrlPr>
                      </m:sSubPr>
                      <m:e>
                        <m:r>
                          <a:rPr lang="he-IL" sz="2800" i="1">
                            <a:solidFill>
                              <a:schemeClr val="bg1">
                                <a:lumMod val="65000"/>
                              </a:schemeClr>
                            </a:solidFill>
                            <a:latin typeface="Cambria Math"/>
                            <a:ea typeface="Cambria Math"/>
                          </a:rPr>
                          <m:t>𝛾</m:t>
                        </m:r>
                      </m:e>
                      <m:sub>
                        <m:r>
                          <a:rPr lang="en-US" sz="2800" b="0" i="1" smtClean="0">
                            <a:solidFill>
                              <a:schemeClr val="bg1">
                                <a:lumMod val="65000"/>
                              </a:schemeClr>
                            </a:solidFill>
                            <a:latin typeface="Cambria Math" panose="02040503050406030204" pitchFamily="18" charset="0"/>
                            <a:ea typeface="Cambria Math"/>
                          </a:rPr>
                          <m:t>2</m:t>
                        </m:r>
                      </m:sub>
                    </m:sSub>
                  </m:oMath>
                </a14:m>
                <a:r>
                  <a:rPr lang="he-IL" sz="2800" dirty="0">
                    <a:solidFill>
                      <a:schemeClr val="bg1">
                        <a:lumMod val="65000"/>
                      </a:schemeClr>
                    </a:solidFill>
                  </a:rPr>
                  <a:t>=</a:t>
                </a:r>
                <a14:m>
                  <m:oMath xmlns:m="http://schemas.openxmlformats.org/officeDocument/2006/math">
                    <m:r>
                      <a:rPr lang="en-US" sz="2800" i="1" dirty="0">
                        <a:solidFill>
                          <a:schemeClr val="bg1">
                            <a:lumMod val="65000"/>
                          </a:schemeClr>
                        </a:solidFill>
                        <a:latin typeface="Cambria Math"/>
                        <a:ea typeface="Cambria Math"/>
                      </a:rPr>
                      <m:t>𝑒</m:t>
                    </m:r>
                    <m:r>
                      <a:rPr lang="en-US" sz="2800" i="1" dirty="0">
                        <a:solidFill>
                          <a:schemeClr val="bg1">
                            <a:lumMod val="65000"/>
                          </a:schemeClr>
                        </a:solidFill>
                        <a:latin typeface="Cambria Math" panose="02040503050406030204" pitchFamily="18" charset="0"/>
                        <a:ea typeface="Cambria Math"/>
                      </a:rPr>
                      <m:t>𝑓</m:t>
                    </m:r>
                  </m:oMath>
                </a14:m>
                <a:endParaRPr lang="en-US" sz="2800" dirty="0">
                  <a:solidFill>
                    <a:schemeClr val="bg1">
                      <a:lumMod val="65000"/>
                    </a:schemeClr>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en-US" sz="2800" b="0" i="1" smtClean="0">
                            <a:solidFill>
                              <a:srgbClr val="0000FF"/>
                            </a:solidFill>
                            <a:latin typeface="Cambria Math" panose="02040503050406030204" pitchFamily="18" charset="0"/>
                            <a:ea typeface="Cambria Math"/>
                          </a:rPr>
                          <m:t>2</m:t>
                        </m:r>
                      </m:sub>
                    </m:sSub>
                    <m:r>
                      <a:rPr lang="en-US" sz="2800" b="0" i="1" smtClean="0">
                        <a:solidFill>
                          <a:srgbClr val="0000FF"/>
                        </a:solidFill>
                        <a:latin typeface="Cambria Math" panose="02040503050406030204" pitchFamily="18" charset="0"/>
                      </a:rPr>
                      <m:t>𝑓</m:t>
                    </m:r>
                  </m:oMath>
                </a14:m>
                <a:r>
                  <a:rPr lang="en-US" sz="2800" dirty="0">
                    <a:solidFill>
                      <a:srgbClr val="0000FF"/>
                    </a:solidFill>
                  </a:rPr>
                  <a:t>,</a:t>
                </a:r>
                <a14:m>
                  <m:oMath xmlns:m="http://schemas.openxmlformats.org/officeDocument/2006/math">
                    <m:sSub>
                      <m:sSubPr>
                        <m:ctrlPr>
                          <a:rPr lang="en-US" sz="2800" b="0" i="1" smtClean="0">
                            <a:solidFill>
                              <a:srgbClr val="0000FF"/>
                            </a:solidFill>
                            <a:latin typeface="Cambria Math" panose="02040503050406030204" pitchFamily="18" charset="0"/>
                          </a:rPr>
                        </m:ctrlPr>
                      </m:sSubPr>
                      <m:e>
                        <m:r>
                          <a:rPr lang="en-US" sz="2800" b="0" i="1" smtClean="0">
                            <a:solidFill>
                              <a:srgbClr val="0000FF"/>
                            </a:solidFill>
                            <a:latin typeface="Cambria Math" panose="02040503050406030204" pitchFamily="18" charset="0"/>
                          </a:rPr>
                          <m:t>𝑞</m:t>
                        </m:r>
                      </m:e>
                      <m:sub>
                        <m:r>
                          <a:rPr lang="en-US" sz="2800" b="0" i="1" smtClean="0">
                            <a:solidFill>
                              <a:srgbClr val="0000FF"/>
                            </a:solidFill>
                            <a:latin typeface="Cambria Math" panose="02040503050406030204" pitchFamily="18" charset="0"/>
                          </a:rPr>
                          <m:t>1</m:t>
                        </m:r>
                      </m:sub>
                    </m:sSub>
                  </m:oMath>
                </a14:m>
                <a:r>
                  <a:rPr lang="en-US" sz="2800" dirty="0">
                    <a:solidFill>
                      <a:srgbClr val="0000FF"/>
                    </a:solidFill>
                  </a:rPr>
                  <a:t>)=</a:t>
                </a:r>
                <a14:m>
                  <m:oMath xmlns:m="http://schemas.openxmlformats.org/officeDocument/2006/math">
                    <m:acc>
                      <m:accPr>
                        <m:chr m:val="̅"/>
                        <m:ctrlPr>
                          <a:rPr lang="en-US" sz="2800" b="0" i="1" dirty="0" smtClean="0">
                            <a:solidFill>
                              <a:srgbClr val="0000FF"/>
                            </a:solidFill>
                            <a:latin typeface="Cambria Math" panose="02040503050406030204" pitchFamily="18" charset="0"/>
                          </a:rPr>
                        </m:ctrlPr>
                      </m:accPr>
                      <m:e>
                        <m:r>
                          <a:rPr lang="en-US" sz="2800" b="0" i="1" dirty="0" smtClean="0">
                            <a:solidFill>
                              <a:srgbClr val="0000FF"/>
                            </a:solidFill>
                            <a:latin typeface="Cambria Math" panose="02040503050406030204" pitchFamily="18" charset="0"/>
                          </a:rPr>
                          <m:t>𝑣</m:t>
                        </m:r>
                      </m:e>
                    </m:acc>
                  </m:oMath>
                </a14:m>
                <a:endParaRPr lang="en-US" sz="2800" dirty="0">
                  <a:solidFill>
                    <a:srgbClr val="0000FF"/>
                  </a:solidFill>
                </a:endParaRPr>
              </a:p>
              <a:p>
                <a:r>
                  <a:rPr lang="en-US" sz="2800" dirty="0">
                    <a:solidFill>
                      <a:srgbClr val="0000FF"/>
                    </a:solidFill>
                  </a:rPr>
                  <a:t>S(</a:t>
                </a:r>
                <a14:m>
                  <m:oMath xmlns:m="http://schemas.openxmlformats.org/officeDocument/2006/math">
                    <m:sSub>
                      <m:sSubPr>
                        <m:ctrlPr>
                          <a:rPr lang="he-IL" sz="2800" i="1">
                            <a:solidFill>
                              <a:srgbClr val="0000FF"/>
                            </a:solidFill>
                            <a:latin typeface="Cambria Math" panose="02040503050406030204" pitchFamily="18" charset="0"/>
                          </a:rPr>
                        </m:ctrlPr>
                      </m:sSubPr>
                      <m:e>
                        <m:r>
                          <a:rPr lang="he-IL" sz="2800" i="1">
                            <a:solidFill>
                              <a:srgbClr val="0000FF"/>
                            </a:solidFill>
                            <a:latin typeface="Cambria Math"/>
                            <a:ea typeface="Cambria Math"/>
                          </a:rPr>
                          <m:t>𝛼</m:t>
                        </m:r>
                      </m:e>
                      <m:sub>
                        <m:r>
                          <a:rPr lang="en-US" sz="2800" b="0" i="1" smtClean="0">
                            <a:solidFill>
                              <a:srgbClr val="0000FF"/>
                            </a:solidFill>
                            <a:latin typeface="Cambria Math" panose="02040503050406030204" pitchFamily="18" charset="0"/>
                            <a:ea typeface="Cambria Math"/>
                          </a:rPr>
                          <m:t>2</m:t>
                        </m:r>
                      </m:sub>
                    </m:sSub>
                    <m:r>
                      <a:rPr lang="en-US" sz="2800" b="0" i="1" smtClean="0">
                        <a:solidFill>
                          <a:srgbClr val="0000FF"/>
                        </a:solidFill>
                        <a:latin typeface="Cambria Math" panose="02040503050406030204" pitchFamily="18" charset="0"/>
                      </a:rPr>
                      <m:t>𝑒</m:t>
                    </m:r>
                  </m:oMath>
                </a14:m>
                <a:r>
                  <a:rPr lang="en-US" sz="2800" dirty="0">
                    <a:solidFill>
                      <a:srgbClr val="0000FF"/>
                    </a:solidFill>
                  </a:rPr>
                  <a:t> ,</a:t>
                </a:r>
                <a14:m>
                  <m:oMath xmlns:m="http://schemas.openxmlformats.org/officeDocument/2006/math">
                    <m:r>
                      <a:rPr lang="en-US" sz="2800" b="0" i="1" dirty="0" smtClean="0">
                        <a:solidFill>
                          <a:srgbClr val="0000FF"/>
                        </a:solidFill>
                        <a:latin typeface="Cambria Math" panose="02040503050406030204" pitchFamily="18" charset="0"/>
                      </a:rPr>
                      <m:t>𝑝</m:t>
                    </m:r>
                  </m:oMath>
                </a14:m>
                <a:r>
                  <a:rPr lang="en-US" sz="2800" dirty="0">
                    <a:solidFill>
                      <a:srgbClr val="0000FF"/>
                    </a:solidFill>
                  </a:rPr>
                  <a:t>)=</a:t>
                </a:r>
                <a14:m>
                  <m:oMath xmlns:m="http://schemas.openxmlformats.org/officeDocument/2006/math">
                    <m:r>
                      <a:rPr lang="en-US" sz="2800" b="0" i="1" dirty="0" smtClean="0">
                        <a:solidFill>
                          <a:srgbClr val="0000FF"/>
                        </a:solidFill>
                        <a:latin typeface="Cambria Math" panose="02040503050406030204" pitchFamily="18" charset="0"/>
                      </a:rPr>
                      <m:t>𝑣</m:t>
                    </m:r>
                  </m:oMath>
                </a14:m>
                <a:endParaRPr lang="en-US" sz="2800" dirty="0">
                  <a:solidFill>
                    <a:srgbClr val="0000FF"/>
                  </a:solidFill>
                </a:endParaRPr>
              </a:p>
            </p:txBody>
          </p:sp>
        </mc:Choice>
        <mc:Fallback>
          <p:sp>
            <p:nvSpPr>
              <p:cNvPr id="53" name="TextBox 52"/>
              <p:cNvSpPr txBox="1">
                <a:spLocks noRot="1" noChangeAspect="1" noMove="1" noResize="1" noEditPoints="1" noAdjustHandles="1" noChangeArrowheads="1" noChangeShapeType="1" noTextEdit="1"/>
              </p:cNvSpPr>
              <p:nvPr/>
            </p:nvSpPr>
            <p:spPr>
              <a:xfrm>
                <a:off x="6588224" y="3068960"/>
                <a:ext cx="2160240" cy="1815882"/>
              </a:xfrm>
              <a:prstGeom prst="rect">
                <a:avLst/>
              </a:prstGeom>
              <a:blipFill>
                <a:blip r:embed="rId8"/>
                <a:stretch>
                  <a:fillRect l="-5618" t="-3667" b="-8333"/>
                </a:stretch>
              </a:blipFill>
              <a:ln>
                <a:solidFill>
                  <a:schemeClr val="tx1"/>
                </a:solidFill>
              </a:ln>
            </p:spPr>
            <p:txBody>
              <a:bodyPr/>
              <a:lstStyle/>
              <a:p>
                <a:r>
                  <a:rPr lang="en-US">
                    <a:noFill/>
                  </a:rPr>
                  <a:t> </a:t>
                </a:r>
              </a:p>
            </p:txBody>
          </p:sp>
        </mc:Fallback>
      </mc:AlternateContent>
      <p:sp>
        <p:nvSpPr>
          <p:cNvPr id="64" name="Content Placeholder 2"/>
          <p:cNvSpPr txBox="1">
            <a:spLocks/>
          </p:cNvSpPr>
          <p:nvPr/>
        </p:nvSpPr>
        <p:spPr>
          <a:xfrm>
            <a:off x="251520" y="2149070"/>
            <a:ext cx="8712968" cy="991899"/>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Comic Sans MS" panose="030F0702030302020204" pitchFamily="66" charset="0"/>
              </a:rPr>
              <a:t>Can we infer that </a:t>
            </a:r>
            <a:r>
              <a:rPr lang="el-GR" sz="2800" dirty="0">
                <a:solidFill>
                  <a:schemeClr val="bg1"/>
                </a:solidFill>
                <a:latin typeface="Comic Sans MS" panose="030F0702030302020204" pitchFamily="66" charset="0"/>
              </a:rPr>
              <a:t>β </a:t>
            </a:r>
            <a:r>
              <a:rPr lang="en-US" sz="2800" dirty="0">
                <a:solidFill>
                  <a:schemeClr val="bg1"/>
                </a:solidFill>
                <a:latin typeface="Comic Sans MS" panose="030F0702030302020204" pitchFamily="66" charset="0"/>
              </a:rPr>
              <a:t>writes to a register other than R</a:t>
            </a:r>
            <a:r>
              <a:rPr lang="en-US" sz="2800" baseline="-25000" dirty="0">
                <a:solidFill>
                  <a:schemeClr val="bg1"/>
                </a:solidFill>
                <a:latin typeface="Comic Sans MS" panose="030F0702030302020204" pitchFamily="66" charset="0"/>
              </a:rPr>
              <a:t>1</a:t>
            </a:r>
            <a:r>
              <a:rPr lang="en-US" sz="2800" dirty="0">
                <a:solidFill>
                  <a:schemeClr val="bg1"/>
                </a:solidFill>
                <a:latin typeface="Comic Sans MS" panose="030F0702030302020204" pitchFamily="66" charset="0"/>
              </a:rPr>
              <a:t>?</a:t>
            </a:r>
          </a:p>
          <a:p>
            <a:pPr marL="0" indent="0">
              <a:buNone/>
            </a:pPr>
            <a:r>
              <a:rPr lang="en-US" sz="2800" dirty="0">
                <a:solidFill>
                  <a:srgbClr val="0000FF"/>
                </a:solidFill>
                <a:latin typeface="Comic Sans MS" panose="030F0702030302020204" pitchFamily="66" charset="0"/>
              </a:rPr>
              <a:t>If </a:t>
            </a:r>
            <a:r>
              <a:rPr lang="el-GR" sz="2800" dirty="0">
                <a:solidFill>
                  <a:srgbClr val="0000FF"/>
                </a:solidFill>
                <a:latin typeface="Comic Sans MS" panose="030F0702030302020204" pitchFamily="66" charset="0"/>
              </a:rPr>
              <a:t>β </a:t>
            </a:r>
            <a:r>
              <a:rPr lang="en-US" sz="2800" dirty="0">
                <a:solidFill>
                  <a:srgbClr val="0000FF"/>
                </a:solidFill>
                <a:latin typeface="Comic Sans MS" panose="030F0702030302020204" pitchFamily="66" charset="0"/>
              </a:rPr>
              <a:t>starts with e, we re-issue e after </a:t>
            </a:r>
            <a:r>
              <a:rPr lang="el-GR" sz="2800" dirty="0">
                <a:solidFill>
                  <a:srgbClr val="0000FF"/>
                </a:solidFill>
                <a:latin typeface="Comic Sans MS" panose="030F0702030302020204" pitchFamily="66" charset="0"/>
              </a:rPr>
              <a:t>β</a:t>
            </a:r>
            <a:r>
              <a:rPr lang="en-US" sz="2800" dirty="0">
                <a:solidFill>
                  <a:srgbClr val="0000FF"/>
                </a:solidFill>
                <a:latin typeface="Comic Sans MS" panose="030F0702030302020204" pitchFamily="66" charset="0"/>
              </a:rPr>
              <a:t> using a clone </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p:spTree>
    <p:extLst>
      <p:ext uri="{BB962C8B-B14F-4D97-AF65-F5344CB8AC3E}">
        <p14:creationId xmlns:p14="http://schemas.microsoft.com/office/powerpoint/2010/main" val="421213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a:t>Time complexity measure</a:t>
            </a:r>
          </a:p>
        </p:txBody>
      </p:sp>
      <p:sp>
        <p:nvSpPr>
          <p:cNvPr id="9" name="Content Placeholder 2"/>
          <p:cNvSpPr>
            <a:spLocks noGrp="1"/>
          </p:cNvSpPr>
          <p:nvPr>
            <p:ph idx="1"/>
          </p:nvPr>
        </p:nvSpPr>
        <p:spPr>
          <a:xfrm>
            <a:off x="467544" y="1144637"/>
            <a:ext cx="8280920" cy="4641379"/>
          </a:xfrm>
        </p:spPr>
        <p:txBody>
          <a:bodyPr>
            <a:normAutofit/>
          </a:bodyPr>
          <a:lstStyle/>
          <a:p>
            <a:pPr marL="0" lvl="0" indent="0">
              <a:spcBef>
                <a:spcPts val="0"/>
              </a:spcBef>
              <a:buNone/>
            </a:pPr>
            <a:r>
              <a:rPr lang="en-US" sz="2800" b="1" dirty="0">
                <a:solidFill>
                  <a:srgbClr val="C00000"/>
                </a:solidFill>
              </a:rPr>
              <a:t>Worst case number of steps is infinite</a:t>
            </a:r>
          </a:p>
          <a:p>
            <a:pPr marL="0" lvl="0" indent="0" algn="r">
              <a:spcBef>
                <a:spcPts val="0"/>
              </a:spcBef>
              <a:buNone/>
            </a:pPr>
            <a:r>
              <a:rPr lang="en-US" sz="1800" dirty="0">
                <a:solidFill>
                  <a:srgbClr val="4BACC6">
                    <a:lumMod val="75000"/>
                  </a:srgbClr>
                </a:solidFill>
                <a:latin typeface="Comic Sans MS" pitchFamily="66" charset="0"/>
              </a:rPr>
              <a:t>Fischer, Lynch, Paterson, JACM ’85</a:t>
            </a:r>
            <a:endParaRPr lang="he-IL" sz="1800" dirty="0">
              <a:solidFill>
                <a:prstClr val="black"/>
              </a:solidFill>
            </a:endParaRPr>
          </a:p>
          <a:p>
            <a:pPr marL="0" indent="0">
              <a:buNone/>
            </a:pPr>
            <a:br>
              <a:rPr lang="en-US" sz="2800" dirty="0"/>
            </a:br>
            <a:endParaRPr lang="en-US" sz="2800" dirty="0"/>
          </a:p>
        </p:txBody>
      </p:sp>
      <p:sp>
        <p:nvSpPr>
          <p:cNvPr id="11" name="Content Placeholder 2"/>
          <p:cNvSpPr txBox="1">
            <a:spLocks/>
          </p:cNvSpPr>
          <p:nvPr/>
        </p:nvSpPr>
        <p:spPr>
          <a:xfrm>
            <a:off x="467544" y="3429000"/>
            <a:ext cx="8280920" cy="1944216"/>
          </a:xfrm>
          <a:prstGeom prst="rect">
            <a:avLst/>
          </a:prstGeom>
          <a:ln/>
        </p:spPr>
        <p:style>
          <a:lnRef idx="1">
            <a:schemeClr val="accent2"/>
          </a:lnRef>
          <a:fillRef idx="3">
            <a:schemeClr val="accent2"/>
          </a:fillRef>
          <a:effectRef idx="2">
            <a:schemeClr val="accent2"/>
          </a:effectRef>
          <a:fontRef idx="minor">
            <a:schemeClr val="lt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2800" b="1" dirty="0">
                <a:solidFill>
                  <a:schemeClr val="bg1"/>
                </a:solidFill>
              </a:rPr>
              <a:t>Solo step complexity</a:t>
            </a:r>
          </a:p>
          <a:p>
            <a:pPr marL="0" lvl="0" indent="0" algn="r">
              <a:spcBef>
                <a:spcPts val="0"/>
              </a:spcBef>
              <a:buNone/>
            </a:pPr>
            <a:r>
              <a:rPr lang="en-US" sz="1800" dirty="0">
                <a:solidFill>
                  <a:schemeClr val="bg1">
                    <a:lumMod val="85000"/>
                  </a:schemeClr>
                </a:solidFill>
                <a:latin typeface="Comic Sans MS" pitchFamily="66" charset="0"/>
              </a:rPr>
              <a:t>Attiya, </a:t>
            </a:r>
            <a:r>
              <a:rPr lang="en-US" sz="1800" dirty="0" err="1">
                <a:solidFill>
                  <a:schemeClr val="bg1">
                    <a:lumMod val="85000"/>
                  </a:schemeClr>
                </a:solidFill>
                <a:latin typeface="Comic Sans MS" pitchFamily="66" charset="0"/>
              </a:rPr>
              <a:t>Guerraoui</a:t>
            </a:r>
            <a:r>
              <a:rPr lang="en-US" sz="1800" dirty="0">
                <a:solidFill>
                  <a:schemeClr val="bg1">
                    <a:lumMod val="85000"/>
                  </a:schemeClr>
                </a:solidFill>
                <a:latin typeface="Comic Sans MS" pitchFamily="66" charset="0"/>
              </a:rPr>
              <a:t>, </a:t>
            </a:r>
            <a:r>
              <a:rPr lang="en-US" sz="1800" dirty="0" err="1">
                <a:solidFill>
                  <a:schemeClr val="bg1">
                    <a:lumMod val="85000"/>
                  </a:schemeClr>
                </a:solidFill>
                <a:latin typeface="Comic Sans MS" pitchFamily="66" charset="0"/>
              </a:rPr>
              <a:t>Hendler</a:t>
            </a:r>
            <a:r>
              <a:rPr lang="en-US" sz="1800" dirty="0">
                <a:solidFill>
                  <a:schemeClr val="bg1">
                    <a:lumMod val="85000"/>
                  </a:schemeClr>
                </a:solidFill>
                <a:latin typeface="Comic Sans MS" pitchFamily="66" charset="0"/>
              </a:rPr>
              <a:t>, </a:t>
            </a:r>
            <a:r>
              <a:rPr lang="en-US" sz="1800" dirty="0" err="1">
                <a:solidFill>
                  <a:schemeClr val="bg1">
                    <a:lumMod val="85000"/>
                  </a:schemeClr>
                </a:solidFill>
                <a:latin typeface="Comic Sans MS" pitchFamily="66" charset="0"/>
              </a:rPr>
              <a:t>Kuznetsov</a:t>
            </a:r>
            <a:r>
              <a:rPr lang="en-US" sz="1800" dirty="0">
                <a:solidFill>
                  <a:schemeClr val="bg1">
                    <a:lumMod val="85000"/>
                  </a:schemeClr>
                </a:solidFill>
                <a:latin typeface="Comic Sans MS" pitchFamily="66" charset="0"/>
              </a:rPr>
              <a:t>, JACM '09</a:t>
            </a:r>
            <a:endParaRPr lang="he-IL" sz="1800" dirty="0">
              <a:solidFill>
                <a:schemeClr val="bg1">
                  <a:lumMod val="85000"/>
                </a:schemeClr>
              </a:solidFill>
            </a:endParaRPr>
          </a:p>
          <a:p>
            <a:pPr marL="0" indent="0">
              <a:buNone/>
            </a:pPr>
            <a:r>
              <a:rPr lang="en-US" sz="2800" dirty="0">
                <a:solidFill>
                  <a:schemeClr val="bg1"/>
                </a:solidFill>
              </a:rPr>
              <a:t>Maximum number of steps performed by a process running solo (from any configuration) until it decides</a:t>
            </a:r>
          </a:p>
        </p:txBody>
      </p:sp>
      <p:sp>
        <p:nvSpPr>
          <p:cNvPr id="4" name="Down Arrow 3"/>
          <p:cNvSpPr/>
          <p:nvPr/>
        </p:nvSpPr>
        <p:spPr>
          <a:xfrm>
            <a:off x="4211960" y="2348880"/>
            <a:ext cx="792088" cy="64807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Slide Number Placeholder 2"/>
          <p:cNvSpPr>
            <a:spLocks noGrp="1"/>
          </p:cNvSpPr>
          <p:nvPr>
            <p:ph type="sldNum" sz="quarter" idx="12"/>
          </p:nvPr>
        </p:nvSpPr>
        <p:spPr>
          <a:xfrm>
            <a:off x="6553200" y="6356350"/>
            <a:ext cx="2133600" cy="365125"/>
          </a:xfrm>
        </p:spPr>
        <p:txBody>
          <a:bodyPr/>
          <a:lstStyle/>
          <a:p>
            <a:fld id="{435E84F3-9950-4816-8E70-4741F26888A2}" type="slidenum">
              <a:rPr lang="en-US" smtClean="0"/>
              <a:t>3</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13466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Inductive Construction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marL="0" indent="0">
                  <a:buNone/>
                </a:pPr>
                <a:r>
                  <a:rPr lang="en-US" dirty="0"/>
                  <a:t>Gives a sequence of executions </a:t>
                </a:r>
                <a14:m>
                  <m:oMath xmlns:m="http://schemas.openxmlformats.org/officeDocument/2006/math">
                    <m:r>
                      <a:rPr lang="en-US" i="1">
                        <a:latin typeface="Cambria Math"/>
                        <a:ea typeface="Cambria Math"/>
                      </a:rPr>
                      <m:t>𝛼</m:t>
                    </m:r>
                    <m:r>
                      <a:rPr lang="en-US" i="1" baseline="-25000">
                        <a:latin typeface="Cambria Math"/>
                        <a:ea typeface="Cambria Math"/>
                      </a:rPr>
                      <m:t>𝑖</m:t>
                    </m:r>
                    <m:r>
                      <a:rPr lang="en-US" i="1">
                        <a:latin typeface="Cambria Math"/>
                        <a:ea typeface="Cambria Math"/>
                      </a:rPr>
                      <m:t>𝛾</m:t>
                    </m:r>
                    <m:r>
                      <a:rPr lang="en-US" i="1" baseline="-25000">
                        <a:latin typeface="Cambria Math"/>
                        <a:ea typeface="Cambria Math"/>
                      </a:rPr>
                      <m:t>𝑖</m:t>
                    </m:r>
                  </m:oMath>
                </a14:m>
                <a:r>
                  <a:rPr lang="en-US" dirty="0"/>
                  <a:t> such that:</a:t>
                </a:r>
              </a:p>
              <a:p>
                <a:r>
                  <a:rPr lang="en-US" dirty="0"/>
                  <a:t>At most </a:t>
                </a:r>
                <a14:m>
                  <m:oMath xmlns:m="http://schemas.openxmlformats.org/officeDocument/2006/math">
                    <m:f>
                      <m:fPr>
                        <m:ctrlPr>
                          <a:rPr lang="en-US" i="1">
                            <a:latin typeface="Cambria Math" panose="02040503050406030204" pitchFamily="18" charset="0"/>
                          </a:rPr>
                        </m:ctrlPr>
                      </m:fPr>
                      <m:num>
                        <m:r>
                          <a:rPr lang="en-US" i="1">
                            <a:latin typeface="Cambria Math"/>
                          </a:rPr>
                          <m:t>𝑖</m:t>
                        </m:r>
                        <m:r>
                          <a:rPr lang="en-US" i="1">
                            <a:latin typeface="Cambria Math"/>
                          </a:rPr>
                          <m:t>(</m:t>
                        </m:r>
                        <m:r>
                          <a:rPr lang="en-US" i="1">
                            <a:latin typeface="Cambria Math"/>
                          </a:rPr>
                          <m:t>𝑖</m:t>
                        </m:r>
                        <m:r>
                          <a:rPr lang="en-US" i="1">
                            <a:latin typeface="Cambria Math"/>
                          </a:rPr>
                          <m:t>+</m:t>
                        </m:r>
                        <m:r>
                          <a:rPr lang="en-US" i="1">
                            <a:latin typeface="Cambria Math"/>
                          </a:rPr>
                          <m:t>1</m:t>
                        </m:r>
                        <m:r>
                          <a:rPr lang="en-US" i="1">
                            <a:latin typeface="Cambria Math"/>
                          </a:rPr>
                          <m:t>)</m:t>
                        </m:r>
                      </m:num>
                      <m:den>
                        <m:r>
                          <a:rPr lang="en-US" i="1">
                            <a:latin typeface="Cambria Math"/>
                          </a:rPr>
                          <m:t>2</m:t>
                        </m:r>
                      </m:den>
                    </m:f>
                  </m:oMath>
                </a14:m>
                <a:r>
                  <a:rPr lang="en-US" dirty="0"/>
                  <a:t> processes participate in </a:t>
                </a:r>
                <a14:m>
                  <m:oMath xmlns:m="http://schemas.openxmlformats.org/officeDocument/2006/math">
                    <m:r>
                      <a:rPr lang="en-US" i="1">
                        <a:latin typeface="Cambria Math"/>
                        <a:ea typeface="Cambria Math"/>
                      </a:rPr>
                      <m:t>𝛼</m:t>
                    </m:r>
                    <m:r>
                      <a:rPr lang="en-US" i="1" baseline="-25000">
                        <a:latin typeface="Cambria Math"/>
                        <a:ea typeface="Cambria Math"/>
                      </a:rPr>
                      <m:t>𝑖</m:t>
                    </m:r>
                  </m:oMath>
                </a14:m>
                <a:endParaRPr lang="en-US" dirty="0"/>
              </a:p>
              <a:p>
                <a14:m>
                  <m:oMath xmlns:m="http://schemas.openxmlformats.org/officeDocument/2006/math">
                    <m:r>
                      <a:rPr lang="en-US" i="1">
                        <a:latin typeface="Cambria Math"/>
                        <a:ea typeface="Cambria Math"/>
                      </a:rPr>
                      <m:t>𝛾</m:t>
                    </m:r>
                    <m:r>
                      <a:rPr lang="en-US" i="1" baseline="-25000">
                        <a:latin typeface="Cambria Math"/>
                        <a:ea typeface="Cambria Math"/>
                      </a:rPr>
                      <m:t>𝑖</m:t>
                    </m:r>
                  </m:oMath>
                </a14:m>
                <a:r>
                  <a:rPr lang="en-US" dirty="0"/>
                  <a:t> is a block write by </a:t>
                </a:r>
                <a14:m>
                  <m:oMath xmlns:m="http://schemas.openxmlformats.org/officeDocument/2006/math">
                    <m:r>
                      <a:rPr lang="en-US" b="0" i="1" smtClean="0">
                        <a:latin typeface="Cambria Math" panose="02040503050406030204" pitchFamily="18" charset="0"/>
                      </a:rPr>
                      <m:t>𝑖</m:t>
                    </m:r>
                  </m:oMath>
                </a14:m>
                <a:r>
                  <a:rPr lang="en-US" dirty="0"/>
                  <a:t> different processes </a:t>
                </a:r>
                <a:br>
                  <a:rPr lang="en-US" dirty="0"/>
                </a:br>
                <a:r>
                  <a:rPr lang="en-US" dirty="0"/>
                  <a:t>to </a:t>
                </a:r>
                <a14:m>
                  <m:oMath xmlns:m="http://schemas.openxmlformats.org/officeDocument/2006/math">
                    <m:r>
                      <a:rPr lang="en-US" i="1">
                        <a:latin typeface="Cambria Math" panose="02040503050406030204" pitchFamily="18" charset="0"/>
                      </a:rPr>
                      <m:t>𝑖</m:t>
                    </m:r>
                  </m:oMath>
                </a14:m>
                <a:r>
                  <a:rPr lang="en-US" dirty="0"/>
                  <a:t> different variables</a:t>
                </a:r>
              </a:p>
              <a:p>
                <a:r>
                  <a:rPr lang="en-US" dirty="0"/>
                  <a:t>For </a:t>
                </a:r>
                <a14:m>
                  <m:oMath xmlns:m="http://schemas.openxmlformats.org/officeDocument/2006/math">
                    <m:r>
                      <a:rPr lang="en-US" i="1">
                        <a:latin typeface="Cambria Math"/>
                      </a:rPr>
                      <m:t>𝑣</m:t>
                    </m:r>
                    <m:r>
                      <a:rPr lang="en-US" i="1" smtClean="0">
                        <a:latin typeface="Cambria Math"/>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r>
                      <a:rPr lang="en-US" i="1">
                        <a:latin typeface="Cambria Math"/>
                        <a:ea typeface="Cambria Math"/>
                      </a:rPr>
                      <m:t>,</m:t>
                    </m:r>
                  </m:oMath>
                </a14:m>
                <a:r>
                  <a:rPr lang="en-US" dirty="0"/>
                  <a:t> there is </a:t>
                </a:r>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𝑖</m:t>
                        </m:r>
                        <m:r>
                          <a:rPr lang="en-US" i="1">
                            <a:latin typeface="Cambria Math"/>
                          </a:rPr>
                          <m:t>,</m:t>
                        </m:r>
                        <m:r>
                          <a:rPr lang="en-US" i="1">
                            <a:latin typeface="Cambria Math"/>
                          </a:rPr>
                          <m:t>𝑣</m:t>
                        </m:r>
                      </m:sub>
                    </m:sSub>
                    <m:r>
                      <a:rPr lang="en-US" i="1">
                        <a:latin typeface="Cambria Math"/>
                        <a:ea typeface="Cambria Math"/>
                      </a:rPr>
                      <m:t>≠</m:t>
                    </m:r>
                    <m:r>
                      <a:rPr lang="en-US" i="1">
                        <a:latin typeface="Cambria Math"/>
                        <a:ea typeface="Cambria Math"/>
                      </a:rPr>
                      <m:t>𝑝</m:t>
                    </m:r>
                  </m:oMath>
                </a14:m>
                <a:r>
                  <a:rPr lang="en-US" dirty="0">
                    <a:latin typeface="Cambria Math" panose="02040503050406030204" pitchFamily="18" charset="0"/>
                    <a:ea typeface="Cambria Math" panose="02040503050406030204" pitchFamily="18" charset="0"/>
                  </a:rPr>
                  <a:t> </a:t>
                </a:r>
                <a:r>
                  <a:rPr lang="en-US" dirty="0"/>
                  <a:t> and block write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𝛾</m:t>
                        </m:r>
                      </m:e>
                      <m:sub>
                        <m:r>
                          <a:rPr lang="en-US" i="1">
                            <a:latin typeface="Cambria Math"/>
                          </a:rPr>
                          <m:t>𝑖</m:t>
                        </m:r>
                        <m:r>
                          <a:rPr lang="en-US" i="1">
                            <a:latin typeface="Cambria Math"/>
                          </a:rPr>
                          <m:t>,</m:t>
                        </m:r>
                        <m:r>
                          <a:rPr lang="en-US" i="1">
                            <a:latin typeface="Cambria Math"/>
                          </a:rPr>
                          <m:t>𝑣</m:t>
                        </m:r>
                      </m:sub>
                    </m:sSub>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a:ea typeface="Cambria Math"/>
                          </a:rPr>
                          <m:t>𝛾</m:t>
                        </m:r>
                      </m:e>
                      <m:sub>
                        <m:r>
                          <a:rPr lang="en-US" i="1" dirty="0">
                            <a:latin typeface="Cambria Math"/>
                          </a:rPr>
                          <m:t>𝑖</m:t>
                        </m:r>
                      </m:sub>
                    </m:sSub>
                  </m:oMath>
                </a14:m>
                <a:r>
                  <a:rPr lang="en-US" dirty="0"/>
                  <a:t> such that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i="1">
                            <a:latin typeface="Cambria Math"/>
                            <a:ea typeface="Cambria Math"/>
                          </a:rPr>
                          <m:t>𝛼</m:t>
                        </m:r>
                        <m:r>
                          <a:rPr lang="en-US" i="1" baseline="-25000">
                            <a:latin typeface="Cambria Math"/>
                            <a:ea typeface="Cambria Math"/>
                          </a:rPr>
                          <m:t>𝑖</m:t>
                        </m:r>
                        <m:r>
                          <m:rPr>
                            <m:nor/>
                          </m:rPr>
                          <a:rPr lang="el-GR" dirty="0" smtClean="0"/>
                          <m:t>γ</m:t>
                        </m:r>
                        <m:r>
                          <m:rPr>
                            <m:nor/>
                          </m:rPr>
                          <a:rPr lang="en-US" baseline="-25000" dirty="0" err="1"/>
                          <m:t>i</m:t>
                        </m:r>
                        <m:r>
                          <m:rPr>
                            <m:nor/>
                          </m:rPr>
                          <a:rPr lang="en-US" baseline="-25000" dirty="0" err="1"/>
                          <m:t>,</m:t>
                        </m:r>
                        <m:r>
                          <m:rPr>
                            <m:nor/>
                          </m:rPr>
                          <a:rPr lang="en-US" baseline="-25000" dirty="0" err="1"/>
                          <m:t>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𝑣</m:t>
                            </m:r>
                          </m:sub>
                        </m:sSub>
                      </m:e>
                    </m:d>
                    <m:r>
                      <a:rPr lang="en-US" b="0" i="1" smtClean="0">
                        <a:latin typeface="Cambria Math" panose="02040503050406030204" pitchFamily="18" charset="0"/>
                      </a:rPr>
                      <m:t>=</m:t>
                    </m:r>
                    <m:r>
                      <a:rPr lang="en-US" i="1" smtClean="0">
                        <a:latin typeface="Cambria Math"/>
                      </a:rPr>
                      <m:t>𝑣</m:t>
                    </m:r>
                  </m:oMath>
                </a14:m>
                <a:endParaRPr lang="he-IL"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852" t="-1577"/>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435E84F3-9950-4816-8E70-4741F26888A2}" type="slidenum">
              <a:rPr lang="en-US" smtClean="0"/>
              <a:t>30</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895102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55650" y="2133600"/>
            <a:ext cx="7696200" cy="3429000"/>
          </a:xfrm>
          <a:prstGeom prst="rect">
            <a:avLst/>
          </a:prstGeom>
          <a:noFill/>
          <a:ln w="9525">
            <a:noFill/>
            <a:miter lim="800000"/>
            <a:headEnd/>
            <a:tailEnd/>
          </a:ln>
          <a:effectLst/>
        </p:spPr>
        <p:txBody>
          <a:bodyPr lIns="90488" tIns="44450" rIns="90488" bIns="44450"/>
          <a:lstStyle/>
          <a:p>
            <a:pPr marL="342900" indent="-342900" algn="l" rtl="0">
              <a:spcBef>
                <a:spcPct val="20000"/>
              </a:spcBef>
              <a:buClr>
                <a:schemeClr val="folHlink"/>
              </a:buClr>
              <a:buSzPct val="60000"/>
              <a:buFont typeface="Wingdings" pitchFamily="2" charset="2"/>
              <a:buChar char="n"/>
              <a:defRPr/>
            </a:pPr>
            <a:r>
              <a:rPr lang="en-US" altLang="he-IL" sz="2800" kern="0" dirty="0"/>
              <a:t>Preliminaries</a:t>
            </a:r>
          </a:p>
          <a:p>
            <a:pPr marL="342900" indent="-342900" algn="l" rtl="0">
              <a:spcBef>
                <a:spcPct val="20000"/>
              </a:spcBef>
              <a:buClr>
                <a:schemeClr val="folHlink"/>
              </a:buClr>
              <a:buSzPct val="60000"/>
              <a:buFont typeface="Wingdings" pitchFamily="2" charset="2"/>
              <a:buChar char="n"/>
              <a:defRPr/>
            </a:pPr>
            <a:r>
              <a:rPr lang="en-US" altLang="en-US" sz="2800" kern="0" dirty="0"/>
              <a:t>Space lower bound</a:t>
            </a:r>
          </a:p>
          <a:p>
            <a:pPr marL="342900" indent="-342900" algn="l" rtl="0">
              <a:spcBef>
                <a:spcPct val="20000"/>
              </a:spcBef>
              <a:buClr>
                <a:schemeClr val="folHlink"/>
              </a:buClr>
              <a:buSzPct val="60000"/>
              <a:buFont typeface="Wingdings" pitchFamily="2" charset="2"/>
              <a:buChar char="n"/>
              <a:defRPr/>
            </a:pPr>
            <a:r>
              <a:rPr lang="en-US" altLang="en-US" sz="2800" kern="0" dirty="0"/>
              <a:t>Time lower bound</a:t>
            </a:r>
          </a:p>
          <a:p>
            <a:pPr marL="342900" indent="-342900">
              <a:spcBef>
                <a:spcPct val="20000"/>
              </a:spcBef>
              <a:buClr>
                <a:schemeClr val="folHlink"/>
              </a:buClr>
              <a:buSzPct val="100000"/>
              <a:buFont typeface="Wingdings" panose="05000000000000000000" pitchFamily="2" charset="2"/>
              <a:buChar char="§"/>
              <a:defRPr/>
            </a:pPr>
            <a:r>
              <a:rPr lang="en-US" altLang="en-US" sz="2800" kern="0" dirty="0"/>
              <a:t>Summary</a:t>
            </a:r>
          </a:p>
        </p:txBody>
      </p:sp>
      <p:sp>
        <p:nvSpPr>
          <p:cNvPr id="5" name="Rectangle 6"/>
          <p:cNvSpPr>
            <a:spLocks noChangeArrowheads="1"/>
          </p:cNvSpPr>
          <p:nvPr/>
        </p:nvSpPr>
        <p:spPr bwMode="auto">
          <a:xfrm>
            <a:off x="741363" y="3153585"/>
            <a:ext cx="6688137" cy="635455"/>
          </a:xfrm>
          <a:prstGeom prst="rect">
            <a:avLst/>
          </a:prstGeom>
          <a:solidFill>
            <a:srgbClr val="99CCFF">
              <a:alpha val="25098"/>
            </a:srgbClr>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he-IL" altLang="he-IL" sz="1800"/>
          </a:p>
        </p:txBody>
      </p:sp>
      <p:sp>
        <p:nvSpPr>
          <p:cNvPr id="6"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Talk Outline</a:t>
            </a:r>
          </a:p>
        </p:txBody>
      </p:sp>
      <p:sp>
        <p:nvSpPr>
          <p:cNvPr id="7" name="Slide Number Placeholder 6"/>
          <p:cNvSpPr>
            <a:spLocks noGrp="1"/>
          </p:cNvSpPr>
          <p:nvPr>
            <p:ph type="sldNum" sz="quarter" idx="12"/>
          </p:nvPr>
        </p:nvSpPr>
        <p:spPr/>
        <p:txBody>
          <a:bodyPr/>
          <a:lstStyle/>
          <a:p>
            <a:fld id="{435E84F3-9950-4816-8E70-4741F26888A2}" type="slidenum">
              <a:rPr lang="en-US" smtClean="0"/>
              <a:t>31</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4269683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Time Lower Bound</a:t>
            </a:r>
            <a:endParaRPr lang="he-IL"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marL="0" indent="0">
                  <a:buNone/>
                </a:pPr>
                <a:r>
                  <a:rPr lang="en-US" dirty="0"/>
                  <a:t>We constructed a sequence of executions </a:t>
                </a:r>
                <a14:m>
                  <m:oMath xmlns:m="http://schemas.openxmlformats.org/officeDocument/2006/math">
                    <m:r>
                      <a:rPr lang="en-US" i="1">
                        <a:latin typeface="Cambria Math"/>
                        <a:ea typeface="Cambria Math"/>
                      </a:rPr>
                      <m:t>𝛼</m:t>
                    </m:r>
                    <m:r>
                      <a:rPr lang="en-US" i="1" baseline="-25000">
                        <a:latin typeface="Cambria Math"/>
                        <a:ea typeface="Cambria Math"/>
                      </a:rPr>
                      <m:t>𝑖</m:t>
                    </m:r>
                    <m:r>
                      <a:rPr lang="en-US" i="1">
                        <a:latin typeface="Cambria Math"/>
                        <a:ea typeface="Cambria Math"/>
                      </a:rPr>
                      <m:t>𝛾</m:t>
                    </m:r>
                    <m:r>
                      <a:rPr lang="en-US" i="1" baseline="-25000">
                        <a:latin typeface="Cambria Math"/>
                        <a:ea typeface="Cambria Math"/>
                      </a:rPr>
                      <m:t>𝑖</m:t>
                    </m:r>
                  </m:oMath>
                </a14:m>
                <a:r>
                  <a:rPr lang="en-US" dirty="0"/>
                  <a:t> </a:t>
                </a:r>
              </a:p>
              <a:p>
                <a14:m>
                  <m:oMath xmlns:m="http://schemas.openxmlformats.org/officeDocument/2006/math">
                    <m:r>
                      <a:rPr lang="en-US" i="1">
                        <a:latin typeface="Cambria Math"/>
                        <a:ea typeface="Cambria Math"/>
                      </a:rPr>
                      <m:t>𝛾</m:t>
                    </m:r>
                    <m:r>
                      <a:rPr lang="en-US" i="1" baseline="-25000">
                        <a:latin typeface="Cambria Math"/>
                        <a:ea typeface="Cambria Math"/>
                      </a:rPr>
                      <m:t>𝑖</m:t>
                    </m:r>
                  </m:oMath>
                </a14:m>
                <a:r>
                  <a:rPr lang="en-US" dirty="0"/>
                  <a:t> is a block write by </a:t>
                </a:r>
                <a:r>
                  <a:rPr lang="en-US" i="1" dirty="0" err="1"/>
                  <a:t>i</a:t>
                </a:r>
                <a:r>
                  <a:rPr lang="en-US" dirty="0"/>
                  <a:t> different processes to </a:t>
                </a:r>
                <a:r>
                  <a:rPr lang="en-US" dirty="0" err="1"/>
                  <a:t>i</a:t>
                </a:r>
                <a:r>
                  <a:rPr lang="en-US" dirty="0"/>
                  <a:t> different variables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oMath>
                </a14:m>
                <a:endParaRPr lang="en-US" dirty="0"/>
              </a:p>
              <a:p>
                <a:r>
                  <a:rPr lang="en-US" dirty="0"/>
                  <a:t>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oMath>
                </a14:m>
                <a:r>
                  <a:rPr lang="en-US" dirty="0"/>
                  <a:t>, p’s solo run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oMath>
                </a14:m>
                <a:r>
                  <a:rPr lang="en-US" dirty="0"/>
                  <a:t>,</a:t>
                </a:r>
                <a:br>
                  <a:rPr lang="en-US" dirty="0"/>
                </a:br>
                <a:r>
                  <a:rPr lang="en-US" i="1" dirty="0"/>
                  <a:t>p</a:t>
                </a:r>
                <a:r>
                  <a:rPr lang="en-US" dirty="0"/>
                  <a:t> must read the variable written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a14:m>
                <a:endParaRPr lang="en-US" dirty="0"/>
              </a:p>
              <a:p>
                <a:pPr marL="0" indent="0">
                  <a:buNone/>
                </a:pPr>
                <a:endParaRPr lang="he-IL"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3"/>
                <a:stretch>
                  <a:fillRect l="-1852" t="-15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435E84F3-9950-4816-8E70-4741F26888A2}" type="slidenum">
              <a:rPr lang="en-US" smtClean="0"/>
              <a:t>32</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814030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Time Lower Bound</a:t>
            </a:r>
            <a:endParaRPr lang="he-IL"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marL="0" indent="0">
                  <a:buNone/>
                </a:pPr>
                <a:r>
                  <a:rPr lang="en-US" dirty="0"/>
                  <a:t>We constructed a sequence of executions </a:t>
                </a:r>
                <a14:m>
                  <m:oMath xmlns:m="http://schemas.openxmlformats.org/officeDocument/2006/math">
                    <m:r>
                      <a:rPr lang="en-US" i="1">
                        <a:latin typeface="Cambria Math"/>
                        <a:ea typeface="Cambria Math"/>
                      </a:rPr>
                      <m:t>𝛼</m:t>
                    </m:r>
                    <m:r>
                      <a:rPr lang="en-US" i="1" baseline="-25000">
                        <a:latin typeface="Cambria Math"/>
                        <a:ea typeface="Cambria Math"/>
                      </a:rPr>
                      <m:t>𝑖</m:t>
                    </m:r>
                    <m:r>
                      <a:rPr lang="en-US" i="1">
                        <a:latin typeface="Cambria Math"/>
                        <a:ea typeface="Cambria Math"/>
                      </a:rPr>
                      <m:t>𝛾</m:t>
                    </m:r>
                    <m:r>
                      <a:rPr lang="en-US" i="1" baseline="-25000">
                        <a:latin typeface="Cambria Math"/>
                        <a:ea typeface="Cambria Math"/>
                      </a:rPr>
                      <m:t>𝑖</m:t>
                    </m:r>
                  </m:oMath>
                </a14:m>
                <a:r>
                  <a:rPr lang="en-US" dirty="0"/>
                  <a:t> </a:t>
                </a:r>
              </a:p>
              <a:p>
                <a14:m>
                  <m:oMath xmlns:m="http://schemas.openxmlformats.org/officeDocument/2006/math">
                    <m:r>
                      <a:rPr lang="en-US" i="1">
                        <a:latin typeface="Cambria Math"/>
                        <a:ea typeface="Cambria Math"/>
                      </a:rPr>
                      <m:t>𝛾</m:t>
                    </m:r>
                    <m:r>
                      <a:rPr lang="en-US" i="1" baseline="-25000">
                        <a:latin typeface="Cambria Math"/>
                        <a:ea typeface="Cambria Math"/>
                      </a:rPr>
                      <m:t>𝑖</m:t>
                    </m:r>
                  </m:oMath>
                </a14:m>
                <a:r>
                  <a:rPr lang="en-US" dirty="0"/>
                  <a:t> is a block write by </a:t>
                </a:r>
                <a:r>
                  <a:rPr lang="en-US" i="1" dirty="0" err="1"/>
                  <a:t>i</a:t>
                </a:r>
                <a:r>
                  <a:rPr lang="en-US" dirty="0"/>
                  <a:t> different processes to </a:t>
                </a:r>
                <a:r>
                  <a:rPr lang="en-US" dirty="0" err="1"/>
                  <a:t>i</a:t>
                </a:r>
                <a:r>
                  <a:rPr lang="en-US" dirty="0"/>
                  <a:t> different variables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oMath>
                </a14:m>
                <a:endParaRPr lang="en-US" dirty="0"/>
              </a:p>
              <a:p>
                <a:r>
                  <a:rPr lang="en-US" dirty="0"/>
                  <a:t>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oMath>
                </a14:m>
                <a:r>
                  <a:rPr lang="en-US" dirty="0"/>
                  <a:t>, p’s solo run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oMath>
                </a14:m>
                <a:r>
                  <a:rPr lang="en-US" dirty="0"/>
                  <a:t>,</a:t>
                </a:r>
                <a:br>
                  <a:rPr lang="en-US" dirty="0"/>
                </a:br>
                <a:r>
                  <a:rPr lang="en-US" i="1" dirty="0"/>
                  <a:t>p</a:t>
                </a:r>
                <a:r>
                  <a:rPr lang="en-US" dirty="0"/>
                  <a:t> must read the variable written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oMath>
                </a14:m>
                <a:endParaRPr lang="en-US" dirty="0"/>
              </a:p>
              <a:p>
                <a:pPr marL="0" indent="0">
                  <a:buNone/>
                </a:pPr>
                <a:endParaRPr lang="he-IL"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3"/>
                <a:stretch>
                  <a:fillRect l="-1852" t="-1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457200" y="5229200"/>
                <a:ext cx="8229600" cy="792088"/>
              </a:xfrm>
              <a:prstGeom prst="rect">
                <a:avLst/>
              </a:prstGeom>
            </p:spPr>
            <p:style>
              <a:lnRef idx="0">
                <a:schemeClr val="accent2"/>
              </a:lnRef>
              <a:fillRef idx="3">
                <a:schemeClr val="accent2"/>
              </a:fillRef>
              <a:effectRef idx="3">
                <a:schemeClr val="accent2"/>
              </a:effectRef>
              <a:fontRef idx="minor">
                <a:schemeClr val="lt1"/>
              </a:fontRef>
            </p:style>
            <p:txBody>
              <a:bodyPr tIns="36000" bIns="36000" anchor="ctr" anchorCtr="1">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Theorem: one of the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𝜙</m:t>
                        </m:r>
                      </m:e>
                      <m:sub>
                        <m:r>
                          <a:rPr lang="en-US" b="0" i="1" smtClean="0">
                            <a:solidFill>
                              <a:schemeClr val="bg1"/>
                            </a:solidFill>
                            <a:latin typeface="Cambria Math" panose="02040503050406030204" pitchFamily="18" charset="0"/>
                          </a:rPr>
                          <m:t>𝑖</m:t>
                        </m:r>
                      </m:sub>
                    </m:sSub>
                  </m:oMath>
                </a14:m>
                <a:r>
                  <a:rPr lang="en-US" dirty="0">
                    <a:solidFill>
                      <a:schemeClr val="bg1"/>
                    </a:solidFill>
                  </a:rPr>
                  <a:t> has length </a:t>
                </a:r>
                <a14:m>
                  <m:oMath xmlns:m="http://schemas.openxmlformats.org/officeDocument/2006/math">
                    <m:func>
                      <m:funcPr>
                        <m:ctrlPr>
                          <a:rPr lang="en-US" b="0" i="1" smtClean="0">
                            <a:solidFill>
                              <a:schemeClr val="bg1"/>
                            </a:solidFill>
                            <a:latin typeface="Cambria Math" panose="02040503050406030204" pitchFamily="18" charset="0"/>
                          </a:rPr>
                        </m:ctrlPr>
                      </m:funcPr>
                      <m:fName>
                        <m:r>
                          <m:rPr>
                            <m:sty m:val="p"/>
                          </m:rPr>
                          <a:rPr lang="en-US" b="0" i="0" smtClean="0">
                            <a:solidFill>
                              <a:schemeClr val="bg1"/>
                            </a:solidFill>
                            <a:latin typeface="Cambria Math" panose="02040503050406030204" pitchFamily="18" charset="0"/>
                          </a:rPr>
                          <m:t>log</m:t>
                        </m:r>
                      </m:fName>
                      <m:e>
                        <m:rad>
                          <m:radPr>
                            <m:degHide m:val="on"/>
                            <m:ctrlPr>
                              <a:rPr lang="en-US" b="0" i="1" smtClean="0">
                                <a:solidFill>
                                  <a:schemeClr val="bg1"/>
                                </a:solidFill>
                                <a:latin typeface="Cambria Math" panose="02040503050406030204" pitchFamily="18" charset="0"/>
                              </a:rPr>
                            </m:ctrlPr>
                          </m:radPr>
                          <m:deg/>
                          <m:e>
                            <m:r>
                              <a:rPr lang="en-US" b="0" i="1" smtClean="0">
                                <a:solidFill>
                                  <a:schemeClr val="bg1"/>
                                </a:solidFill>
                                <a:latin typeface="Cambria Math" panose="02040503050406030204" pitchFamily="18" charset="0"/>
                              </a:rPr>
                              <m:t>𝑛</m:t>
                            </m:r>
                          </m:e>
                        </m:rad>
                      </m:e>
                    </m:func>
                    <m:r>
                      <a:rPr lang="en-US" b="0" i="1" smtClean="0">
                        <a:solidFill>
                          <a:schemeClr val="bg1"/>
                        </a:solidFill>
                        <a:latin typeface="Cambria Math" panose="02040503050406030204" pitchFamily="18" charset="0"/>
                      </a:rPr>
                      <m:t>=</m:t>
                    </m:r>
                    <m:box>
                      <m:boxPr>
                        <m:ctrlPr>
                          <a:rPr lang="en-US" b="0" i="1" smtClean="0">
                            <a:solidFill>
                              <a:schemeClr val="bg1"/>
                            </a:solidFill>
                            <a:latin typeface="Cambria Math" panose="02040503050406030204" pitchFamily="18" charset="0"/>
                          </a:rPr>
                        </m:ctrlPr>
                      </m:boxPr>
                      <m:e>
                        <m:argPr>
                          <m:argSz m:val="-1"/>
                        </m:argP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r>
                              <a:rPr lang="en-US" b="0" i="1" smtClean="0">
                                <a:solidFill>
                                  <a:schemeClr val="bg1"/>
                                </a:solidFill>
                                <a:latin typeface="Cambria Math" panose="02040503050406030204" pitchFamily="18" charset="0"/>
                              </a:rPr>
                              <m:t>2</m:t>
                            </m:r>
                          </m:den>
                        </m:f>
                      </m:e>
                    </m:box>
                    <m:func>
                      <m:funcPr>
                        <m:ctrlPr>
                          <a:rPr lang="en-US" b="0" i="1" smtClean="0">
                            <a:solidFill>
                              <a:schemeClr val="bg1"/>
                            </a:solidFill>
                            <a:latin typeface="Cambria Math" panose="02040503050406030204" pitchFamily="18" charset="0"/>
                          </a:rPr>
                        </m:ctrlPr>
                      </m:funcPr>
                      <m:fName>
                        <m:r>
                          <m:rPr>
                            <m:sty m:val="p"/>
                          </m:rPr>
                          <a:rPr lang="en-US" b="0" i="0" smtClean="0">
                            <a:solidFill>
                              <a:schemeClr val="bg1"/>
                            </a:solidFill>
                            <a:latin typeface="Cambria Math" panose="02040503050406030204" pitchFamily="18" charset="0"/>
                          </a:rPr>
                          <m:t>log</m:t>
                        </m:r>
                      </m:fName>
                      <m:e>
                        <m:r>
                          <a:rPr lang="en-US" b="0" i="1" smtClean="0">
                            <a:solidFill>
                              <a:schemeClr val="bg1"/>
                            </a:solidFill>
                            <a:latin typeface="Cambria Math" panose="02040503050406030204" pitchFamily="18" charset="0"/>
                          </a:rPr>
                          <m:t>𝑛</m:t>
                        </m:r>
                      </m:e>
                    </m:func>
                  </m:oMath>
                </a14:m>
                <a:endParaRPr lang="en-US" dirty="0">
                  <a:solidFill>
                    <a:schemeClr val="bg1"/>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57200" y="5229200"/>
                <a:ext cx="8229600" cy="792088"/>
              </a:xfrm>
              <a:prstGeom prst="rect">
                <a:avLst/>
              </a:prstGeom>
              <a:blipFill>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553200" y="6356350"/>
            <a:ext cx="2133600" cy="365125"/>
          </a:xfrm>
        </p:spPr>
        <p:txBody>
          <a:bodyPr/>
          <a:lstStyle/>
          <a:p>
            <a:fld id="{435E84F3-9950-4816-8E70-4741F26888A2}" type="slidenum">
              <a:rPr lang="en-US" smtClean="0"/>
              <a:t>33</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531611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Content Placeholder 2"/>
              <p:cNvSpPr txBox="1">
                <a:spLocks/>
              </p:cNvSpPr>
              <p:nvPr/>
            </p:nvSpPr>
            <p:spPr>
              <a:xfrm>
                <a:off x="251520" y="1144637"/>
                <a:ext cx="907300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 a block write of size </a:t>
                </a:r>
                <a:r>
                  <a:rPr lang="en-US" sz="2800" dirty="0" err="1"/>
                  <a:t>i</a:t>
                </a:r>
                <a:endParaRPr lang="en-US" sz="2800" dirty="0"/>
              </a:p>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𝜙</m:t>
                        </m:r>
                      </m:e>
                      <m:sub>
                        <m:r>
                          <a:rPr lang="en-US" sz="2800" b="0" i="1" smtClean="0">
                            <a:latin typeface="Cambria Math" panose="02040503050406030204" pitchFamily="18" charset="0"/>
                          </a:rPr>
                          <m:t>𝑖</m:t>
                        </m:r>
                      </m:sub>
                    </m:sSub>
                  </m:oMath>
                </a14:m>
                <a:r>
                  <a:rPr lang="en-US" sz="2800" dirty="0"/>
                  <a:t> - p’s solo run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endParaRPr lang="en-US" sz="2800"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251520" y="1144637"/>
                <a:ext cx="9073008" cy="3220467"/>
              </a:xfrm>
              <a:prstGeom prst="rect">
                <a:avLst/>
              </a:prstGeom>
              <a:blipFill>
                <a:blip r:embed="rId3"/>
                <a:stretch>
                  <a:fillRect t="-2083"/>
                </a:stretch>
              </a:blipFill>
            </p:spPr>
            <p:txBody>
              <a:bodyPr/>
              <a:lstStyle/>
              <a:p>
                <a:r>
                  <a:rPr lang="en-US">
                    <a:noFill/>
                  </a:rPr>
                  <a:t> </a:t>
                </a:r>
              </a:p>
            </p:txBody>
          </p:sp>
        </mc:Fallback>
      </mc:AlternateContent>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sp>
        <p:nvSpPr>
          <p:cNvPr id="65" name="Right Brace 64"/>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69"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69"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0"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7" name="Group 76"/>
          <p:cNvGrpSpPr/>
          <p:nvPr/>
        </p:nvGrpSpPr>
        <p:grpSpPr>
          <a:xfrm>
            <a:off x="19722" y="3372818"/>
            <a:ext cx="970604" cy="1129722"/>
            <a:chOff x="19722" y="3372818"/>
            <a:chExt cx="970604" cy="1129722"/>
          </a:xfrm>
        </p:grpSpPr>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71"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71"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0"/>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72"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a:t>Time Lower Bound</a:t>
            </a:r>
            <a:endParaRPr lang="he-IL" dirty="0"/>
          </a:p>
        </p:txBody>
      </p:sp>
      <p:grpSp>
        <p:nvGrpSpPr>
          <p:cNvPr id="28" name="Group 27"/>
          <p:cNvGrpSpPr/>
          <p:nvPr/>
        </p:nvGrpSpPr>
        <p:grpSpPr>
          <a:xfrm>
            <a:off x="1692275" y="3716486"/>
            <a:ext cx="4271278" cy="1864171"/>
            <a:chOff x="1692275" y="3716486"/>
            <a:chExt cx="4271278" cy="1864171"/>
          </a:xfrm>
        </p:grpSpPr>
        <p:grpSp>
          <p:nvGrpSpPr>
            <p:cNvPr id="31" name="Group 52"/>
            <p:cNvGrpSpPr>
              <a:grpSpLocks/>
            </p:cNvGrpSpPr>
            <p:nvPr/>
          </p:nvGrpSpPr>
          <p:grpSpPr bwMode="auto">
            <a:xfrm>
              <a:off x="1692275" y="4280494"/>
              <a:ext cx="4271278" cy="1300163"/>
              <a:chOff x="1691680" y="4505045"/>
              <a:chExt cx="4272452" cy="1300219"/>
            </a:xfrm>
          </p:grpSpPr>
          <p:cxnSp>
            <p:nvCxnSpPr>
              <p:cNvPr id="36" name="Straight Arrow Connector 35"/>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74" name="Picture 73"/>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75" name="Picture 7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76" name="Picture 75"/>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30" name="Group 29"/>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41"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41"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5"/>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29" name="Picture 28"/>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sp>
        <p:nvSpPr>
          <p:cNvPr id="32" name="Slide Number Placeholder 31"/>
          <p:cNvSpPr>
            <a:spLocks noGrp="1"/>
          </p:cNvSpPr>
          <p:nvPr>
            <p:ph type="sldNum" sz="quarter" idx="12"/>
          </p:nvPr>
        </p:nvSpPr>
        <p:spPr/>
        <p:txBody>
          <a:bodyPr/>
          <a:lstStyle/>
          <a:p>
            <a:fld id="{435E84F3-9950-4816-8E70-4741F26888A2}" type="slidenum">
              <a:rPr lang="en-US" smtClean="0"/>
              <a:t>34</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858309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sp>
        <p:nvSpPr>
          <p:cNvPr id="65" name="Right Brace 64"/>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69"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69"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0"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7" name="Group 76"/>
          <p:cNvGrpSpPr/>
          <p:nvPr/>
        </p:nvGrpSpPr>
        <p:grpSpPr>
          <a:xfrm>
            <a:off x="19722" y="3372818"/>
            <a:ext cx="970604" cy="1129722"/>
            <a:chOff x="19722" y="3372818"/>
            <a:chExt cx="970604" cy="1129722"/>
          </a:xfrm>
        </p:grpSpPr>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71"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71"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0"/>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72"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a:t>Time Lower Bound</a:t>
            </a:r>
            <a:endParaRPr lang="he-IL" dirty="0"/>
          </a:p>
        </p:txBody>
      </p:sp>
      <p:grpSp>
        <p:nvGrpSpPr>
          <p:cNvPr id="28" name="Group 27"/>
          <p:cNvGrpSpPr/>
          <p:nvPr/>
        </p:nvGrpSpPr>
        <p:grpSpPr>
          <a:xfrm>
            <a:off x="1692275" y="3716486"/>
            <a:ext cx="4271278" cy="1864171"/>
            <a:chOff x="1692275" y="3716486"/>
            <a:chExt cx="4271278" cy="1864171"/>
          </a:xfrm>
        </p:grpSpPr>
        <p:grpSp>
          <p:nvGrpSpPr>
            <p:cNvPr id="31" name="Group 52"/>
            <p:cNvGrpSpPr>
              <a:grpSpLocks/>
            </p:cNvGrpSpPr>
            <p:nvPr/>
          </p:nvGrpSpPr>
          <p:grpSpPr bwMode="auto">
            <a:xfrm>
              <a:off x="1692275" y="4280494"/>
              <a:ext cx="4271278" cy="1300163"/>
              <a:chOff x="1691680" y="4505045"/>
              <a:chExt cx="4272452" cy="1300219"/>
            </a:xfrm>
          </p:grpSpPr>
          <p:cxnSp>
            <p:nvCxnSpPr>
              <p:cNvPr id="36" name="Straight Arrow Connector 35"/>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74" name="Picture 73"/>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75" name="Picture 7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76" name="Picture 75"/>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mc:AlternateContent xmlns:mc="http://schemas.openxmlformats.org/markup-compatibility/2006" xmlns:a14="http://schemas.microsoft.com/office/drawing/2010/main">
        <mc:Choice Requires="a14">
          <p:sp>
            <p:nvSpPr>
              <p:cNvPr id="73" name="Content Placeholder 2"/>
              <p:cNvSpPr txBox="1">
                <a:spLocks/>
              </p:cNvSpPr>
              <p:nvPr/>
            </p:nvSpPr>
            <p:spPr>
              <a:xfrm>
                <a:off x="251520" y="1144637"/>
                <a:ext cx="8352928" cy="3220467"/>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𝑖</m:t>
                        </m:r>
                      </m:sub>
                    </m:sSub>
                  </m:oMath>
                </a14:m>
                <a:r>
                  <a:rPr lang="en-US" sz="2800" dirty="0"/>
                  <a:t> runs until about to write to an uncovered register along the solo run of </a:t>
                </a:r>
                <a14:m>
                  <m:oMath xmlns:m="http://schemas.openxmlformats.org/officeDocument/2006/math">
                    <m:r>
                      <a:rPr lang="en-US" sz="2800" b="0" i="1" smtClean="0">
                        <a:latin typeface="Cambria Math" panose="02040503050406030204" pitchFamily="18" charset="0"/>
                      </a:rPr>
                      <m:t>𝑝</m:t>
                    </m:r>
                  </m:oMath>
                </a14:m>
                <a:endParaRPr lang="en-US" sz="2800" dirty="0"/>
              </a:p>
            </p:txBody>
          </p:sp>
        </mc:Choice>
        <mc:Fallback xmlns="">
          <p:sp>
            <p:nvSpPr>
              <p:cNvPr id="73" name="Content Placeholder 2"/>
              <p:cNvSpPr txBox="1">
                <a:spLocks noRot="1" noChangeAspect="1" noMove="1" noResize="1" noEditPoints="1" noAdjustHandles="1" noChangeArrowheads="1" noChangeShapeType="1" noTextEdit="1"/>
              </p:cNvSpPr>
              <p:nvPr/>
            </p:nvSpPr>
            <p:spPr>
              <a:xfrm>
                <a:off x="251520" y="1144637"/>
                <a:ext cx="8352928" cy="3220467"/>
              </a:xfrm>
              <a:prstGeom prst="rect">
                <a:avLst/>
              </a:prstGeom>
              <a:blipFill>
                <a:blip r:embed="rId15"/>
                <a:stretch>
                  <a:fillRect l="-1460" t="-2083"/>
                </a:stretch>
              </a:blipFill>
            </p:spPr>
            <p:txBody>
              <a:bodyPr/>
              <a:lstStyle/>
              <a:p>
                <a:r>
                  <a:rPr lang="en-US">
                    <a:noFill/>
                  </a:rPr>
                  <a:t> </a:t>
                </a:r>
              </a:p>
            </p:txBody>
          </p:sp>
        </mc:Fallback>
      </mc:AlternateContent>
      <p:grpSp>
        <p:nvGrpSpPr>
          <p:cNvPr id="79" name="Group 78"/>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80"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𝒒</m:t>
                            </m:r>
                          </m:e>
                          <m:sub>
                            <m:r>
                              <a:rPr lang="en-US" altLang="en-US" sz="2400" b="1" i="1" smtClean="0">
                                <a:solidFill>
                                  <a:srgbClr val="0070C0"/>
                                </a:solidFill>
                                <a:latin typeface="Cambria Math" panose="02040503050406030204" pitchFamily="18" charset="0"/>
                              </a:rPr>
                              <m:t>𝒊</m:t>
                            </m:r>
                          </m:sub>
                        </m:sSub>
                      </m:oMath>
                    </m:oMathPara>
                  </a14:m>
                  <a:endParaRPr lang="en-US" altLang="en-US" sz="2400" b="1" dirty="0">
                    <a:solidFill>
                      <a:srgbClr val="0070C0"/>
                    </a:solidFill>
                  </a:endParaRPr>
                </a:p>
              </p:txBody>
            </p:sp>
          </mc:Choice>
          <mc:Fallback xmlns="">
            <p:sp>
              <p:nvSpPr>
                <p:cNvPr id="86"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6"/>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1" name="Picture 80"/>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sp>
        <p:nvSpPr>
          <p:cNvPr id="27" name="Slide Number Placeholder 26"/>
          <p:cNvSpPr>
            <a:spLocks noGrp="1"/>
          </p:cNvSpPr>
          <p:nvPr>
            <p:ph type="sldNum" sz="quarter" idx="12"/>
          </p:nvPr>
        </p:nvSpPr>
        <p:spPr/>
        <p:txBody>
          <a:bodyPr/>
          <a:lstStyle/>
          <a:p>
            <a:fld id="{435E84F3-9950-4816-8E70-4741F26888A2}" type="slidenum">
              <a:rPr lang="en-US" smtClean="0"/>
              <a:t>35</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56331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Content Placeholder 2"/>
              <p:cNvSpPr txBox="1">
                <a:spLocks/>
              </p:cNvSpPr>
              <p:nvPr/>
            </p:nvSpPr>
            <p:spPr>
              <a:xfrm>
                <a:off x="251520" y="1144637"/>
                <a:ext cx="8352928" cy="137472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800" b="0" i="1" smtClean="0">
                            <a:solidFill>
                              <a:schemeClr val="bg1">
                                <a:lumMod val="50000"/>
                              </a:schemeClr>
                            </a:solidFill>
                            <a:latin typeface="Cambria Math" panose="02040503050406030204" pitchFamily="18" charset="0"/>
                          </a:rPr>
                        </m:ctrlPr>
                      </m:sSubPr>
                      <m:e>
                        <m:r>
                          <a:rPr lang="en-US" sz="2800" b="0" i="1" smtClean="0">
                            <a:solidFill>
                              <a:schemeClr val="bg1">
                                <a:lumMod val="50000"/>
                              </a:schemeClr>
                            </a:solidFill>
                            <a:latin typeface="Cambria Math" panose="02040503050406030204" pitchFamily="18" charset="0"/>
                          </a:rPr>
                          <m:t>𝑞</m:t>
                        </m:r>
                      </m:e>
                      <m:sub>
                        <m:r>
                          <a:rPr lang="en-US" sz="2800" b="0" i="1" smtClean="0">
                            <a:solidFill>
                              <a:schemeClr val="bg1">
                                <a:lumMod val="50000"/>
                              </a:schemeClr>
                            </a:solidFill>
                            <a:latin typeface="Cambria Math" panose="02040503050406030204" pitchFamily="18" charset="0"/>
                          </a:rPr>
                          <m:t>𝑖</m:t>
                        </m:r>
                      </m:sub>
                    </m:sSub>
                  </m:oMath>
                </a14:m>
                <a:r>
                  <a:rPr lang="en-US" sz="2800" dirty="0">
                    <a:solidFill>
                      <a:schemeClr val="bg1">
                        <a:lumMod val="50000"/>
                      </a:schemeClr>
                    </a:solidFill>
                  </a:rPr>
                  <a:t> runs until about to write to an uncovered register along the solo run of </a:t>
                </a:r>
                <a14:m>
                  <m:oMath xmlns:m="http://schemas.openxmlformats.org/officeDocument/2006/math">
                    <m:r>
                      <a:rPr lang="en-US" sz="2800" b="0" i="1" smtClean="0">
                        <a:solidFill>
                          <a:schemeClr val="bg1">
                            <a:lumMod val="50000"/>
                          </a:schemeClr>
                        </a:solidFill>
                        <a:latin typeface="Cambria Math" panose="02040503050406030204" pitchFamily="18" charset="0"/>
                      </a:rPr>
                      <m:t>𝑝</m:t>
                    </m:r>
                  </m:oMath>
                </a14:m>
                <a:endParaRPr lang="en-US" sz="2800"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251520" y="1144637"/>
                <a:ext cx="8352928" cy="1374729"/>
              </a:xfrm>
              <a:prstGeom prst="rect">
                <a:avLst/>
              </a:prstGeom>
              <a:blipFill>
                <a:blip r:embed="rId3"/>
                <a:stretch>
                  <a:fillRect l="-1460" t="-4889"/>
                </a:stretch>
              </a:blipFill>
            </p:spPr>
            <p:txBody>
              <a:bodyPr/>
              <a:lstStyle/>
              <a:p>
                <a:r>
                  <a:rPr lang="en-US">
                    <a:noFill/>
                  </a:rPr>
                  <a:t> </a:t>
                </a:r>
              </a:p>
            </p:txBody>
          </p:sp>
        </mc:Fallback>
      </mc:AlternateContent>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4</a:t>
            </a:r>
            <a:endParaRPr lang="he-IL" altLang="en-US" b="1" dirty="0">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mc:AlternateContent xmlns:mc="http://schemas.openxmlformats.org/markup-compatibility/2006" xmlns:a14="http://schemas.microsoft.com/office/drawing/2010/main">
        <mc:Choice Requires="a14">
          <p:sp>
            <p:nvSpPr>
              <p:cNvPr id="72" name="Content Placeholder 2"/>
              <p:cNvSpPr txBox="1">
                <a:spLocks/>
              </p:cNvSpPr>
              <p:nvPr/>
            </p:nvSpPr>
            <p:spPr>
              <a:xfrm>
                <a:off x="251520" y="2117192"/>
                <a:ext cx="8352928" cy="137472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If we are “lucky”, then </a:t>
                </a:r>
                <a14:m>
                  <m:oMath xmlns:m="http://schemas.openxmlformats.org/officeDocument/2006/math">
                    <m:r>
                      <a:rPr lang="en-US" sz="2800" b="0" i="1" smtClean="0">
                        <a:latin typeface="Cambria Math" panose="02040503050406030204" pitchFamily="18" charset="0"/>
                      </a:rPr>
                      <m:t>𝑝</m:t>
                    </m:r>
                  </m:oMath>
                </a14:m>
                <a:r>
                  <a:rPr lang="en-US" sz="2800" dirty="0"/>
                  <a:t>’s solo run is extended</a:t>
                </a:r>
              </a:p>
            </p:txBody>
          </p:sp>
        </mc:Choice>
        <mc:Fallback xmlns="">
          <p:sp>
            <p:nvSpPr>
              <p:cNvPr id="72" name="Content Placeholder 2"/>
              <p:cNvSpPr txBox="1">
                <a:spLocks noRot="1" noChangeAspect="1" noMove="1" noResize="1" noEditPoints="1" noAdjustHandles="1" noChangeArrowheads="1" noChangeShapeType="1" noTextEdit="1"/>
              </p:cNvSpPr>
              <p:nvPr/>
            </p:nvSpPr>
            <p:spPr>
              <a:xfrm>
                <a:off x="251520" y="2117192"/>
                <a:ext cx="8352928" cy="1374729"/>
              </a:xfrm>
              <a:prstGeom prst="rect">
                <a:avLst/>
              </a:prstGeom>
              <a:blipFill>
                <a:blip r:embed="rId8"/>
                <a:stretch>
                  <a:fillRect l="-1460" t="-4867"/>
                </a:stretch>
              </a:blipFill>
            </p:spPr>
            <p:txBody>
              <a:bodyPr/>
              <a:lstStyle/>
              <a:p>
                <a:r>
                  <a:rPr lang="en-US">
                    <a:noFill/>
                  </a:rPr>
                  <a:t> </a:t>
                </a:r>
              </a:p>
            </p:txBody>
          </p:sp>
        </mc:Fallback>
      </mc:AlternateContent>
      <p:cxnSp>
        <p:nvCxnSpPr>
          <p:cNvPr id="74" name="Straight Arrow Connector 73"/>
          <p:cNvCxnSpPr/>
          <p:nvPr/>
        </p:nvCxnSpPr>
        <p:spPr>
          <a:xfrm flipH="1">
            <a:off x="6659563" y="4149377"/>
            <a:ext cx="504825" cy="1439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𝝓</m:t>
                          </m:r>
                        </m:e>
                        <m:sub>
                          <m:r>
                            <a:rPr lang="en-US" altLang="en-US" sz="2400" b="1" i="1" smtClean="0">
                              <a:solidFill>
                                <a:srgbClr val="0070C0"/>
                              </a:solidFill>
                              <a:latin typeface="Cambria Math" panose="02040503050406030204" pitchFamily="18" charset="0"/>
                            </a:rPr>
                            <m:t>𝒊</m:t>
                          </m:r>
                          <m:r>
                            <a:rPr lang="en-US" altLang="en-US" sz="2400" b="1" i="1" smtClean="0">
                              <a:solidFill>
                                <a:srgbClr val="0070C0"/>
                              </a:solidFill>
                              <a:latin typeface="Cambria Math" panose="02040503050406030204" pitchFamily="18" charset="0"/>
                            </a:rPr>
                            <m:t>+</m:t>
                          </m:r>
                          <m:r>
                            <a:rPr lang="en-US" altLang="en-US" sz="2400" b="1" i="1" smtClean="0">
                              <a:solidFill>
                                <a:srgbClr val="0070C0"/>
                              </a:solidFill>
                              <a:latin typeface="Cambria Math" panose="02040503050406030204" pitchFamily="18" charset="0"/>
                            </a:rPr>
                            <m:t>𝟏</m:t>
                          </m:r>
                        </m:sub>
                      </m:sSub>
                    </m:oMath>
                  </m:oMathPara>
                </a14:m>
                <a:endParaRPr lang="en-US" altLang="en-US" sz="2400" b="1" dirty="0">
                  <a:solidFill>
                    <a:srgbClr val="0070C0"/>
                  </a:solidFill>
                </a:endParaRPr>
              </a:p>
            </p:txBody>
          </p:sp>
        </mc:Choice>
        <mc:Fallback xmlns="">
          <p:sp>
            <p:nvSpPr>
              <p:cNvPr id="75"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9"/>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 Box 49"/>
              <p:cNvSpPr txBox="1">
                <a:spLocks noChangeArrowheads="1"/>
              </p:cNvSpPr>
              <p:nvPr/>
            </p:nvSpPr>
            <p:spPr bwMode="auto">
              <a:xfrm>
                <a:off x="6637441" y="4560193"/>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𝒆</m:t>
                          </m:r>
                        </m:e>
                        <m:sub>
                          <m:r>
                            <a:rPr lang="en-US" altLang="en-US" sz="2400" b="1" i="1" smtClean="0">
                              <a:solidFill>
                                <a:srgbClr val="0070C0"/>
                              </a:solidFill>
                              <a:latin typeface="Cambria Math" panose="02040503050406030204" pitchFamily="18" charset="0"/>
                            </a:rPr>
                            <m:t>𝒊</m:t>
                          </m:r>
                        </m:sub>
                      </m:sSub>
                    </m:oMath>
                  </m:oMathPara>
                </a14:m>
                <a:endParaRPr lang="en-US" altLang="en-US" sz="2400" b="1" dirty="0">
                  <a:solidFill>
                    <a:srgbClr val="0070C0"/>
                  </a:solidFill>
                </a:endParaRPr>
              </a:p>
            </p:txBody>
          </p:sp>
        </mc:Choice>
        <mc:Fallback xmlns="">
          <p:sp>
            <p:nvSpPr>
              <p:cNvPr id="77" name="Text Box 49"/>
              <p:cNvSpPr txBox="1">
                <a:spLocks noRot="1" noChangeAspect="1" noMove="1" noResize="1" noEditPoints="1" noAdjustHandles="1" noChangeArrowheads="1" noChangeShapeType="1" noTextEdit="1"/>
              </p:cNvSpPr>
              <p:nvPr/>
            </p:nvSpPr>
            <p:spPr bwMode="auto">
              <a:xfrm>
                <a:off x="6637441" y="4560193"/>
                <a:ext cx="912813" cy="461665"/>
              </a:xfrm>
              <a:prstGeom prst="rect">
                <a:avLst/>
              </a:prstGeom>
              <a:blipFill>
                <a:blip r:embed="rId10"/>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0" name="Right Brace 69"/>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1"/>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9"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a:t>Time Lower Bound</a:t>
            </a:r>
            <a:endParaRPr lang="he-IL" dirty="0"/>
          </a:p>
        </p:txBody>
      </p:sp>
      <p:grpSp>
        <p:nvGrpSpPr>
          <p:cNvPr id="76" name="Group 75"/>
          <p:cNvGrpSpPr/>
          <p:nvPr/>
        </p:nvGrpSpPr>
        <p:grpSpPr>
          <a:xfrm>
            <a:off x="1692275" y="3716486"/>
            <a:ext cx="4271278" cy="1864171"/>
            <a:chOff x="1692275" y="3716486"/>
            <a:chExt cx="4271278" cy="1864171"/>
          </a:xfrm>
        </p:grpSpPr>
        <p:grpSp>
          <p:nvGrpSpPr>
            <p:cNvPr id="80" name="Group 52"/>
            <p:cNvGrpSpPr>
              <a:grpSpLocks/>
            </p:cNvGrpSpPr>
            <p:nvPr/>
          </p:nvGrpSpPr>
          <p:grpSpPr bwMode="auto">
            <a:xfrm>
              <a:off x="1692275" y="4280494"/>
              <a:ext cx="4271278" cy="1300163"/>
              <a:chOff x="1691680" y="4505045"/>
              <a:chExt cx="4272452" cy="1300219"/>
            </a:xfrm>
          </p:grpSpPr>
          <p:cxnSp>
            <p:nvCxnSpPr>
              <p:cNvPr id="85" name="Straight Arrow Connector 84"/>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81" name="Picture 80"/>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82" name="Picture 81"/>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83" name="Picture 82"/>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84" name="Picture 83"/>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90" name="Group 89"/>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91"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91"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4"/>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92" name="Picture 91"/>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sp>
        <p:nvSpPr>
          <p:cNvPr id="4" name="Slide Number Placeholder 3"/>
          <p:cNvSpPr>
            <a:spLocks noGrp="1"/>
          </p:cNvSpPr>
          <p:nvPr>
            <p:ph type="sldNum" sz="quarter" idx="12"/>
          </p:nvPr>
        </p:nvSpPr>
        <p:spPr/>
        <p:txBody>
          <a:bodyPr/>
          <a:lstStyle/>
          <a:p>
            <a:fld id="{435E84F3-9950-4816-8E70-4741F26888A2}" type="slidenum">
              <a:rPr lang="en-US" smtClean="0"/>
              <a:t>36</a:t>
            </a:fld>
            <a:endParaRPr lang="en-US"/>
          </a:p>
        </p:txBody>
      </p:sp>
      <p:grpSp>
        <p:nvGrpSpPr>
          <p:cNvPr id="78" name="Group 77"/>
          <p:cNvGrpSpPr/>
          <p:nvPr/>
        </p:nvGrpSpPr>
        <p:grpSpPr>
          <a:xfrm>
            <a:off x="19722" y="3372818"/>
            <a:ext cx="970604" cy="1129722"/>
            <a:chOff x="19722" y="3372818"/>
            <a:chExt cx="970604" cy="1129722"/>
          </a:xfrm>
        </p:grpSpPr>
        <p:pic>
          <p:nvPicPr>
            <p:cNvPr id="89" name="Picture 8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96"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71"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8"/>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76669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Content Placeholder 2"/>
              <p:cNvSpPr txBox="1">
                <a:spLocks/>
              </p:cNvSpPr>
              <p:nvPr/>
            </p:nvSpPr>
            <p:spPr>
              <a:xfrm>
                <a:off x="251520" y="1144637"/>
                <a:ext cx="8352928" cy="137472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800" b="0" i="1" smtClean="0">
                            <a:solidFill>
                              <a:schemeClr val="bg1">
                                <a:lumMod val="50000"/>
                              </a:schemeClr>
                            </a:solidFill>
                            <a:latin typeface="Cambria Math" panose="02040503050406030204" pitchFamily="18" charset="0"/>
                          </a:rPr>
                        </m:ctrlPr>
                      </m:sSubPr>
                      <m:e>
                        <m:r>
                          <a:rPr lang="en-US" sz="2800" b="0" i="1" smtClean="0">
                            <a:solidFill>
                              <a:schemeClr val="bg1">
                                <a:lumMod val="50000"/>
                              </a:schemeClr>
                            </a:solidFill>
                            <a:latin typeface="Cambria Math" panose="02040503050406030204" pitchFamily="18" charset="0"/>
                          </a:rPr>
                          <m:t>𝑞</m:t>
                        </m:r>
                      </m:e>
                      <m:sub>
                        <m:r>
                          <a:rPr lang="en-US" sz="2800" b="0" i="1" smtClean="0">
                            <a:solidFill>
                              <a:schemeClr val="bg1">
                                <a:lumMod val="50000"/>
                              </a:schemeClr>
                            </a:solidFill>
                            <a:latin typeface="Cambria Math" panose="02040503050406030204" pitchFamily="18" charset="0"/>
                          </a:rPr>
                          <m:t>𝑖</m:t>
                        </m:r>
                      </m:sub>
                    </m:sSub>
                  </m:oMath>
                </a14:m>
                <a:r>
                  <a:rPr lang="en-US" sz="2800" dirty="0">
                    <a:solidFill>
                      <a:schemeClr val="bg1">
                        <a:lumMod val="50000"/>
                      </a:schemeClr>
                    </a:solidFill>
                  </a:rPr>
                  <a:t> runs until about to write to an uncovered register along the solo run of </a:t>
                </a:r>
                <a14:m>
                  <m:oMath xmlns:m="http://schemas.openxmlformats.org/officeDocument/2006/math">
                    <m:r>
                      <a:rPr lang="en-US" sz="2800" b="0" i="1" smtClean="0">
                        <a:solidFill>
                          <a:schemeClr val="bg1">
                            <a:lumMod val="50000"/>
                          </a:schemeClr>
                        </a:solidFill>
                        <a:latin typeface="Cambria Math" panose="02040503050406030204" pitchFamily="18" charset="0"/>
                      </a:rPr>
                      <m:t>𝑝</m:t>
                    </m:r>
                  </m:oMath>
                </a14:m>
                <a:endParaRPr lang="en-US" sz="2800"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251520" y="1144637"/>
                <a:ext cx="8352928" cy="1374729"/>
              </a:xfrm>
              <a:prstGeom prst="rect">
                <a:avLst/>
              </a:prstGeom>
              <a:blipFill>
                <a:blip r:embed="rId3"/>
                <a:stretch>
                  <a:fillRect l="-1460" t="-4889"/>
                </a:stretch>
              </a:blipFill>
            </p:spPr>
            <p:txBody>
              <a:bodyPr/>
              <a:lstStyle/>
              <a:p>
                <a:r>
                  <a:rPr lang="en-US">
                    <a:noFill/>
                  </a:rPr>
                  <a:t> </a:t>
                </a:r>
              </a:p>
            </p:txBody>
          </p:sp>
        </mc:Fallback>
      </mc:AlternateContent>
      <p:sp>
        <p:nvSpPr>
          <p:cNvPr id="5" name="AutoShape 4"/>
          <p:cNvSpPr>
            <a:spLocks noChangeAspect="1" noChangeArrowheads="1" noTextEdit="1"/>
          </p:cNvSpPr>
          <p:nvPr/>
        </p:nvSpPr>
        <p:spPr bwMode="auto">
          <a:xfrm>
            <a:off x="600364" y="5337149"/>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3" name="TextBox 101"/>
          <p:cNvSpPr txBox="1">
            <a:spLocks noChangeArrowheads="1"/>
          </p:cNvSpPr>
          <p:nvPr/>
        </p:nvSpPr>
        <p:spPr bwMode="auto">
          <a:xfrm>
            <a:off x="795662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sp>
        <p:nvSpPr>
          <p:cNvPr id="72" name="Content Placeholder 2"/>
          <p:cNvSpPr txBox="1">
            <a:spLocks/>
          </p:cNvSpPr>
          <p:nvPr/>
        </p:nvSpPr>
        <p:spPr>
          <a:xfrm>
            <a:off x="251520" y="2117192"/>
            <a:ext cx="8352928" cy="137472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We may be unlucky…</a:t>
            </a:r>
          </a:p>
        </p:txBody>
      </p:sp>
      <p:cxnSp>
        <p:nvCxnSpPr>
          <p:cNvPr id="74" name="Straight Arrow Connector 73"/>
          <p:cNvCxnSpPr/>
          <p:nvPr/>
        </p:nvCxnSpPr>
        <p:spPr>
          <a:xfrm flipH="1">
            <a:off x="3084047" y="4149377"/>
            <a:ext cx="4080342" cy="1359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𝝓</m:t>
                          </m:r>
                        </m:e>
                        <m:sub>
                          <m:r>
                            <a:rPr lang="en-US" altLang="en-US" sz="2400" b="1" i="1" smtClean="0">
                              <a:solidFill>
                                <a:srgbClr val="0070C0"/>
                              </a:solidFill>
                              <a:latin typeface="Cambria Math" panose="02040503050406030204" pitchFamily="18" charset="0"/>
                            </a:rPr>
                            <m:t>𝒊</m:t>
                          </m:r>
                          <m:r>
                            <a:rPr lang="en-US" altLang="en-US" sz="2400" b="1" i="1" smtClean="0">
                              <a:solidFill>
                                <a:srgbClr val="0070C0"/>
                              </a:solidFill>
                              <a:latin typeface="Cambria Math" panose="02040503050406030204" pitchFamily="18" charset="0"/>
                            </a:rPr>
                            <m:t>+</m:t>
                          </m:r>
                          <m:r>
                            <a:rPr lang="en-US" altLang="en-US" sz="2400" b="1" i="1" smtClean="0">
                              <a:solidFill>
                                <a:srgbClr val="0070C0"/>
                              </a:solidFill>
                              <a:latin typeface="Cambria Math" panose="02040503050406030204" pitchFamily="18" charset="0"/>
                            </a:rPr>
                            <m:t>𝟏</m:t>
                          </m:r>
                        </m:sub>
                      </m:sSub>
                    </m:oMath>
                  </m:oMathPara>
                </a14:m>
                <a:endParaRPr lang="en-US" altLang="en-US" sz="2400" b="1"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9"/>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 Box 49"/>
              <p:cNvSpPr txBox="1">
                <a:spLocks noChangeArrowheads="1"/>
              </p:cNvSpPr>
              <p:nvPr/>
            </p:nvSpPr>
            <p:spPr bwMode="auto">
              <a:xfrm>
                <a:off x="5466716" y="4446170"/>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𝒆</m:t>
                          </m:r>
                        </m:e>
                        <m:sub>
                          <m:r>
                            <a:rPr lang="en-US" altLang="en-US" sz="2400" b="1" i="1" smtClean="0">
                              <a:solidFill>
                                <a:srgbClr val="0070C0"/>
                              </a:solidFill>
                              <a:latin typeface="Cambria Math" panose="02040503050406030204" pitchFamily="18" charset="0"/>
                            </a:rPr>
                            <m:t>𝒊</m:t>
                          </m:r>
                        </m:sub>
                      </m:sSub>
                    </m:oMath>
                  </m:oMathPara>
                </a14:m>
                <a:endParaRPr lang="en-US" altLang="en-US" sz="2400" b="1" dirty="0">
                  <a:solidFill>
                    <a:srgbClr val="0070C0"/>
                  </a:solidFill>
                </a:endParaRPr>
              </a:p>
            </p:txBody>
          </p:sp>
        </mc:Choice>
        <mc:Fallback xmlns="">
          <p:sp>
            <p:nvSpPr>
              <p:cNvPr id="77" name="Text Box 49"/>
              <p:cNvSpPr txBox="1">
                <a:spLocks noRot="1" noChangeAspect="1" noMove="1" noResize="1" noEditPoints="1" noAdjustHandles="1" noChangeArrowheads="1" noChangeShapeType="1" noTextEdit="1"/>
              </p:cNvSpPr>
              <p:nvPr/>
            </p:nvSpPr>
            <p:spPr bwMode="auto">
              <a:xfrm>
                <a:off x="5466716" y="4446170"/>
                <a:ext cx="912813" cy="461665"/>
              </a:xfrm>
              <a:prstGeom prst="rect">
                <a:avLst/>
              </a:prstGeom>
              <a:blipFill>
                <a:blip r:embed="rId10"/>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5" name="Right Brace 74"/>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6"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6"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1"/>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8"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79"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4</a:t>
            </a:r>
            <a:endParaRPr lang="he-IL" altLang="en-US" b="1" dirty="0">
              <a:solidFill>
                <a:schemeClr val="tx2"/>
              </a:solidFill>
            </a:endParaRPr>
          </a:p>
        </p:txBody>
      </p:sp>
      <p:sp>
        <p:nvSpPr>
          <p:cNvPr id="80"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81"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grpSp>
        <p:nvGrpSpPr>
          <p:cNvPr id="62" name="Group 61"/>
          <p:cNvGrpSpPr/>
          <p:nvPr/>
        </p:nvGrpSpPr>
        <p:grpSpPr>
          <a:xfrm>
            <a:off x="3612268" y="5877272"/>
            <a:ext cx="455676" cy="455676"/>
            <a:chOff x="5748361" y="2344416"/>
            <a:chExt cx="455676" cy="455676"/>
          </a:xfrm>
        </p:grpSpPr>
        <p:cxnSp>
          <p:nvCxnSpPr>
            <p:cNvPr id="61" name="Straight Connector 60"/>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3" name="Straight Connector 82"/>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4" name="Group 83"/>
          <p:cNvGrpSpPr/>
          <p:nvPr/>
        </p:nvGrpSpPr>
        <p:grpSpPr>
          <a:xfrm>
            <a:off x="4332348" y="5877272"/>
            <a:ext cx="455676" cy="455676"/>
            <a:chOff x="5748361" y="2344416"/>
            <a:chExt cx="455676" cy="455676"/>
          </a:xfrm>
        </p:grpSpPr>
        <p:cxnSp>
          <p:nvCxnSpPr>
            <p:cNvPr id="85" name="Straight Connector 84"/>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6" name="Straight Connector 85"/>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7" name="Group 86"/>
          <p:cNvGrpSpPr/>
          <p:nvPr/>
        </p:nvGrpSpPr>
        <p:grpSpPr>
          <a:xfrm>
            <a:off x="5004048" y="5877272"/>
            <a:ext cx="455676" cy="455676"/>
            <a:chOff x="5748361" y="2344416"/>
            <a:chExt cx="455676" cy="455676"/>
          </a:xfrm>
        </p:grpSpPr>
        <p:cxnSp>
          <p:nvCxnSpPr>
            <p:cNvPr id="88" name="Straight Connector 87"/>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9" name="Straight Connector 88"/>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90" name="Group 89"/>
          <p:cNvGrpSpPr/>
          <p:nvPr/>
        </p:nvGrpSpPr>
        <p:grpSpPr>
          <a:xfrm>
            <a:off x="6492588" y="5877272"/>
            <a:ext cx="455676" cy="455676"/>
            <a:chOff x="5748361" y="2344416"/>
            <a:chExt cx="455676" cy="455676"/>
          </a:xfrm>
        </p:grpSpPr>
        <p:cxnSp>
          <p:nvCxnSpPr>
            <p:cNvPr id="91" name="Straight Connector 90"/>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2" name="Straight Connector 91"/>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sp>
        <p:nvSpPr>
          <p:cNvPr id="94"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a:t>Time Lower Bound</a:t>
            </a:r>
            <a:endParaRPr lang="he-IL" dirty="0"/>
          </a:p>
        </p:txBody>
      </p:sp>
      <p:grpSp>
        <p:nvGrpSpPr>
          <p:cNvPr id="95" name="Group 94"/>
          <p:cNvGrpSpPr/>
          <p:nvPr/>
        </p:nvGrpSpPr>
        <p:grpSpPr>
          <a:xfrm>
            <a:off x="1692275" y="3716486"/>
            <a:ext cx="4271278" cy="1864171"/>
            <a:chOff x="1692275" y="3716486"/>
            <a:chExt cx="4271278" cy="1864171"/>
          </a:xfrm>
        </p:grpSpPr>
        <p:grpSp>
          <p:nvGrpSpPr>
            <p:cNvPr id="96" name="Group 52"/>
            <p:cNvGrpSpPr>
              <a:grpSpLocks/>
            </p:cNvGrpSpPr>
            <p:nvPr/>
          </p:nvGrpSpPr>
          <p:grpSpPr bwMode="auto">
            <a:xfrm>
              <a:off x="1692275" y="4280494"/>
              <a:ext cx="4271278" cy="1300163"/>
              <a:chOff x="1691680" y="4505045"/>
              <a:chExt cx="4272452" cy="1300219"/>
            </a:xfrm>
          </p:grpSpPr>
          <p:cxnSp>
            <p:nvCxnSpPr>
              <p:cNvPr id="101" name="Straight Arrow Connector 100"/>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97" name="Picture 9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98" name="Picture 97"/>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99" name="Picture 98"/>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100" name="Picture 99"/>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105" name="Group 104"/>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4"/>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7" name="Picture 10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108" name="Group 107"/>
          <p:cNvGrpSpPr/>
          <p:nvPr/>
        </p:nvGrpSpPr>
        <p:grpSpPr>
          <a:xfrm>
            <a:off x="19722" y="3372818"/>
            <a:ext cx="970604" cy="1129722"/>
            <a:chOff x="19722" y="3372818"/>
            <a:chExt cx="970604" cy="1129722"/>
          </a:xfrm>
        </p:grpSpPr>
        <p:pic>
          <p:nvPicPr>
            <p:cNvPr id="109" name="Picture 1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110"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10"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8"/>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 name="Slide Number Placeholder 3"/>
          <p:cNvSpPr>
            <a:spLocks noGrp="1"/>
          </p:cNvSpPr>
          <p:nvPr>
            <p:ph type="sldNum" sz="quarter" idx="12"/>
          </p:nvPr>
        </p:nvSpPr>
        <p:spPr/>
        <p:txBody>
          <a:bodyPr/>
          <a:lstStyle/>
          <a:p>
            <a:fld id="{435E84F3-9950-4816-8E70-4741F26888A2}" type="slidenum">
              <a:rPr lang="en-US" smtClean="0"/>
              <a:t>37</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7760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Content Placeholder 2"/>
              <p:cNvSpPr txBox="1">
                <a:spLocks/>
              </p:cNvSpPr>
              <p:nvPr/>
            </p:nvSpPr>
            <p:spPr>
              <a:xfrm>
                <a:off x="251520" y="1144637"/>
                <a:ext cx="8352928" cy="137472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800" b="0" i="1" smtClean="0">
                            <a:solidFill>
                              <a:schemeClr val="bg1">
                                <a:lumMod val="50000"/>
                              </a:schemeClr>
                            </a:solidFill>
                            <a:latin typeface="Cambria Math" panose="02040503050406030204" pitchFamily="18" charset="0"/>
                          </a:rPr>
                        </m:ctrlPr>
                      </m:sSubPr>
                      <m:e>
                        <m:r>
                          <a:rPr lang="en-US" sz="2800" b="0" i="1" smtClean="0">
                            <a:solidFill>
                              <a:schemeClr val="bg1">
                                <a:lumMod val="50000"/>
                              </a:schemeClr>
                            </a:solidFill>
                            <a:latin typeface="Cambria Math" panose="02040503050406030204" pitchFamily="18" charset="0"/>
                          </a:rPr>
                          <m:t>𝑞</m:t>
                        </m:r>
                      </m:e>
                      <m:sub>
                        <m:r>
                          <a:rPr lang="en-US" sz="2800" b="0" i="1" smtClean="0">
                            <a:solidFill>
                              <a:schemeClr val="bg1">
                                <a:lumMod val="50000"/>
                              </a:schemeClr>
                            </a:solidFill>
                            <a:latin typeface="Cambria Math" panose="02040503050406030204" pitchFamily="18" charset="0"/>
                          </a:rPr>
                          <m:t>𝑖</m:t>
                        </m:r>
                      </m:sub>
                    </m:sSub>
                  </m:oMath>
                </a14:m>
                <a:r>
                  <a:rPr lang="en-US" sz="2800" dirty="0">
                    <a:solidFill>
                      <a:schemeClr val="bg1">
                        <a:lumMod val="50000"/>
                      </a:schemeClr>
                    </a:solidFill>
                  </a:rPr>
                  <a:t> runs until about to write to an uncovered register along the solo run of </a:t>
                </a:r>
                <a14:m>
                  <m:oMath xmlns:m="http://schemas.openxmlformats.org/officeDocument/2006/math">
                    <m:r>
                      <a:rPr lang="en-US" sz="2800" b="0" i="1" smtClean="0">
                        <a:solidFill>
                          <a:schemeClr val="bg1">
                            <a:lumMod val="50000"/>
                          </a:schemeClr>
                        </a:solidFill>
                        <a:latin typeface="Cambria Math" panose="02040503050406030204" pitchFamily="18" charset="0"/>
                      </a:rPr>
                      <m:t>𝑝</m:t>
                    </m:r>
                  </m:oMath>
                </a14:m>
                <a:endParaRPr lang="en-US" sz="2800"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251520" y="1144637"/>
                <a:ext cx="8352928" cy="1374729"/>
              </a:xfrm>
              <a:prstGeom prst="rect">
                <a:avLst/>
              </a:prstGeom>
              <a:blipFill>
                <a:blip r:embed="rId3"/>
                <a:stretch>
                  <a:fillRect l="-1460" t="-4889"/>
                </a:stretch>
              </a:blipFill>
            </p:spPr>
            <p:txBody>
              <a:bodyPr/>
              <a:lstStyle/>
              <a:p>
                <a:r>
                  <a:rPr lang="en-US">
                    <a:noFill/>
                  </a:rPr>
                  <a:t> </a:t>
                </a:r>
              </a:p>
            </p:txBody>
          </p:sp>
        </mc:Fallback>
      </mc:AlternateContent>
      <p:sp>
        <p:nvSpPr>
          <p:cNvPr id="5" name="AutoShape 4"/>
          <p:cNvSpPr>
            <a:spLocks noChangeAspect="1" noChangeArrowheads="1" noTextEdit="1"/>
          </p:cNvSpPr>
          <p:nvPr/>
        </p:nvSpPr>
        <p:spPr bwMode="auto">
          <a:xfrm>
            <a:off x="600364" y="5337149"/>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3" name="TextBox 101"/>
          <p:cNvSpPr txBox="1">
            <a:spLocks noChangeArrowheads="1"/>
          </p:cNvSpPr>
          <p:nvPr/>
        </p:nvSpPr>
        <p:spPr bwMode="auto">
          <a:xfrm>
            <a:off x="795662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sp>
        <p:nvSpPr>
          <p:cNvPr id="72" name="Content Placeholder 2"/>
          <p:cNvSpPr txBox="1">
            <a:spLocks/>
          </p:cNvSpPr>
          <p:nvPr/>
        </p:nvSpPr>
        <p:spPr>
          <a:xfrm>
            <a:off x="251520" y="2117192"/>
            <a:ext cx="8352928" cy="137472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We may be unlucky…</a:t>
            </a:r>
          </a:p>
        </p:txBody>
      </p:sp>
      <p:cxnSp>
        <p:nvCxnSpPr>
          <p:cNvPr id="74" name="Straight Arrow Connector 73"/>
          <p:cNvCxnSpPr/>
          <p:nvPr/>
        </p:nvCxnSpPr>
        <p:spPr>
          <a:xfrm flipH="1">
            <a:off x="3084047" y="4149377"/>
            <a:ext cx="4080342" cy="1359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𝝓</m:t>
                          </m:r>
                        </m:e>
                        <m:sub>
                          <m:r>
                            <a:rPr lang="en-US" altLang="en-US" sz="2400" b="1" i="1" smtClean="0">
                              <a:solidFill>
                                <a:srgbClr val="0070C0"/>
                              </a:solidFill>
                              <a:latin typeface="Cambria Math" panose="02040503050406030204" pitchFamily="18" charset="0"/>
                            </a:rPr>
                            <m:t>𝒊</m:t>
                          </m:r>
                          <m:r>
                            <a:rPr lang="en-US" altLang="en-US" sz="2400" b="1" i="1" smtClean="0">
                              <a:solidFill>
                                <a:srgbClr val="0070C0"/>
                              </a:solidFill>
                              <a:latin typeface="Cambria Math" panose="02040503050406030204" pitchFamily="18" charset="0"/>
                            </a:rPr>
                            <m:t>+</m:t>
                          </m:r>
                          <m:r>
                            <a:rPr lang="en-US" altLang="en-US" sz="2400" b="1" i="1" smtClean="0">
                              <a:solidFill>
                                <a:srgbClr val="0070C0"/>
                              </a:solidFill>
                              <a:latin typeface="Cambria Math" panose="02040503050406030204" pitchFamily="18" charset="0"/>
                            </a:rPr>
                            <m:t>𝟏</m:t>
                          </m:r>
                        </m:sub>
                      </m:sSub>
                    </m:oMath>
                  </m:oMathPara>
                </a14:m>
                <a:endParaRPr lang="en-US" altLang="en-US" sz="2400" b="1"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9"/>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 Box 49"/>
              <p:cNvSpPr txBox="1">
                <a:spLocks noChangeArrowheads="1"/>
              </p:cNvSpPr>
              <p:nvPr/>
            </p:nvSpPr>
            <p:spPr bwMode="auto">
              <a:xfrm>
                <a:off x="5466716" y="4446170"/>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𝒆</m:t>
                          </m:r>
                        </m:e>
                        <m:sub>
                          <m:r>
                            <a:rPr lang="en-US" altLang="en-US" sz="2400" b="1" i="1" smtClean="0">
                              <a:solidFill>
                                <a:srgbClr val="0070C0"/>
                              </a:solidFill>
                              <a:latin typeface="Cambria Math" panose="02040503050406030204" pitchFamily="18" charset="0"/>
                            </a:rPr>
                            <m:t>𝒊</m:t>
                          </m:r>
                        </m:sub>
                      </m:sSub>
                    </m:oMath>
                  </m:oMathPara>
                </a14:m>
                <a:endParaRPr lang="en-US" altLang="en-US" sz="2400" b="1" dirty="0">
                  <a:solidFill>
                    <a:srgbClr val="0070C0"/>
                  </a:solidFill>
                </a:endParaRPr>
              </a:p>
            </p:txBody>
          </p:sp>
        </mc:Choice>
        <mc:Fallback xmlns="">
          <p:sp>
            <p:nvSpPr>
              <p:cNvPr id="77" name="Text Box 49"/>
              <p:cNvSpPr txBox="1">
                <a:spLocks noRot="1" noChangeAspect="1" noMove="1" noResize="1" noEditPoints="1" noAdjustHandles="1" noChangeArrowheads="1" noChangeShapeType="1" noTextEdit="1"/>
              </p:cNvSpPr>
              <p:nvPr/>
            </p:nvSpPr>
            <p:spPr bwMode="auto">
              <a:xfrm>
                <a:off x="5466716" y="4446170"/>
                <a:ext cx="912813" cy="461665"/>
              </a:xfrm>
              <a:prstGeom prst="rect">
                <a:avLst/>
              </a:prstGeom>
              <a:blipFill>
                <a:blip r:embed="rId10"/>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5" name="Right Brace 74"/>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6"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6"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1"/>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8"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79"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4</a:t>
            </a:r>
            <a:endParaRPr lang="he-IL" altLang="en-US" b="1" dirty="0">
              <a:solidFill>
                <a:schemeClr val="tx2"/>
              </a:solidFill>
            </a:endParaRPr>
          </a:p>
        </p:txBody>
      </p:sp>
      <p:sp>
        <p:nvSpPr>
          <p:cNvPr id="80"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81"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grpSp>
        <p:nvGrpSpPr>
          <p:cNvPr id="62" name="Group 61"/>
          <p:cNvGrpSpPr/>
          <p:nvPr/>
        </p:nvGrpSpPr>
        <p:grpSpPr>
          <a:xfrm>
            <a:off x="3612268" y="5877272"/>
            <a:ext cx="455676" cy="455676"/>
            <a:chOff x="5748361" y="2344416"/>
            <a:chExt cx="455676" cy="455676"/>
          </a:xfrm>
        </p:grpSpPr>
        <p:cxnSp>
          <p:nvCxnSpPr>
            <p:cNvPr id="61" name="Straight Connector 60"/>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3" name="Straight Connector 82"/>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4" name="Group 83"/>
          <p:cNvGrpSpPr/>
          <p:nvPr/>
        </p:nvGrpSpPr>
        <p:grpSpPr>
          <a:xfrm>
            <a:off x="4332348" y="5877272"/>
            <a:ext cx="455676" cy="455676"/>
            <a:chOff x="5748361" y="2344416"/>
            <a:chExt cx="455676" cy="455676"/>
          </a:xfrm>
        </p:grpSpPr>
        <p:cxnSp>
          <p:nvCxnSpPr>
            <p:cNvPr id="85" name="Straight Connector 84"/>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6" name="Straight Connector 85"/>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7" name="Group 86"/>
          <p:cNvGrpSpPr/>
          <p:nvPr/>
        </p:nvGrpSpPr>
        <p:grpSpPr>
          <a:xfrm>
            <a:off x="5004048" y="5877272"/>
            <a:ext cx="455676" cy="455676"/>
            <a:chOff x="5748361" y="2344416"/>
            <a:chExt cx="455676" cy="455676"/>
          </a:xfrm>
        </p:grpSpPr>
        <p:cxnSp>
          <p:nvCxnSpPr>
            <p:cNvPr id="88" name="Straight Connector 87"/>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9" name="Straight Connector 88"/>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90" name="Group 89"/>
          <p:cNvGrpSpPr/>
          <p:nvPr/>
        </p:nvGrpSpPr>
        <p:grpSpPr>
          <a:xfrm>
            <a:off x="6492588" y="5877272"/>
            <a:ext cx="455676" cy="455676"/>
            <a:chOff x="5748361" y="2344416"/>
            <a:chExt cx="455676" cy="455676"/>
          </a:xfrm>
        </p:grpSpPr>
        <p:cxnSp>
          <p:nvCxnSpPr>
            <p:cNvPr id="91" name="Straight Connector 90"/>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2" name="Straight Connector 91"/>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sp>
        <p:nvSpPr>
          <p:cNvPr id="94"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a:t>Time Lower Bound</a:t>
            </a:r>
            <a:endParaRPr lang="he-IL" dirty="0"/>
          </a:p>
        </p:txBody>
      </p:sp>
      <p:grpSp>
        <p:nvGrpSpPr>
          <p:cNvPr id="95" name="Group 94"/>
          <p:cNvGrpSpPr/>
          <p:nvPr/>
        </p:nvGrpSpPr>
        <p:grpSpPr>
          <a:xfrm>
            <a:off x="1692275" y="3716486"/>
            <a:ext cx="4271278" cy="1864171"/>
            <a:chOff x="1692275" y="3716486"/>
            <a:chExt cx="4271278" cy="1864171"/>
          </a:xfrm>
        </p:grpSpPr>
        <p:grpSp>
          <p:nvGrpSpPr>
            <p:cNvPr id="96" name="Group 52"/>
            <p:cNvGrpSpPr>
              <a:grpSpLocks/>
            </p:cNvGrpSpPr>
            <p:nvPr/>
          </p:nvGrpSpPr>
          <p:grpSpPr bwMode="auto">
            <a:xfrm>
              <a:off x="1692275" y="4280494"/>
              <a:ext cx="4271278" cy="1300163"/>
              <a:chOff x="1691680" y="4505045"/>
              <a:chExt cx="4272452" cy="1300219"/>
            </a:xfrm>
          </p:grpSpPr>
          <p:cxnSp>
            <p:nvCxnSpPr>
              <p:cNvPr id="101" name="Straight Arrow Connector 100"/>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97" name="Picture 9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98" name="Picture 97"/>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99" name="Picture 98"/>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100" name="Picture 99"/>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105" name="Group 104"/>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4"/>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7" name="Picture 10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108" name="Group 107"/>
          <p:cNvGrpSpPr/>
          <p:nvPr/>
        </p:nvGrpSpPr>
        <p:grpSpPr>
          <a:xfrm>
            <a:off x="19722" y="3372818"/>
            <a:ext cx="970604" cy="1129722"/>
            <a:chOff x="19722" y="3372818"/>
            <a:chExt cx="970604" cy="1129722"/>
          </a:xfrm>
        </p:grpSpPr>
        <p:pic>
          <p:nvPicPr>
            <p:cNvPr id="109" name="Picture 1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110"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10"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8"/>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 name="Rectangle 1"/>
          <p:cNvSpPr/>
          <p:nvPr/>
        </p:nvSpPr>
        <p:spPr>
          <a:xfrm rot="1408893">
            <a:off x="997380" y="2519698"/>
            <a:ext cx="7062768" cy="15572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Backtracking covering</a:t>
            </a:r>
          </a:p>
          <a:p>
            <a:pPr algn="ctr"/>
            <a:r>
              <a:rPr lang="en-US" dirty="0">
                <a:solidFill>
                  <a:schemeClr val="tx1"/>
                </a:solidFill>
                <a:latin typeface="Comic Sans MS" pitchFamily="66" charset="0"/>
              </a:rPr>
              <a:t>Ellen, </a:t>
            </a:r>
            <a:r>
              <a:rPr lang="en-US" dirty="0" err="1">
                <a:solidFill>
                  <a:schemeClr val="tx1"/>
                </a:solidFill>
                <a:latin typeface="Comic Sans MS" pitchFamily="66" charset="0"/>
              </a:rPr>
              <a:t>Hendler</a:t>
            </a:r>
            <a:r>
              <a:rPr lang="en-US" dirty="0">
                <a:solidFill>
                  <a:schemeClr val="tx1"/>
                </a:solidFill>
                <a:latin typeface="Comic Sans MS" pitchFamily="66" charset="0"/>
              </a:rPr>
              <a:t>, </a:t>
            </a:r>
            <a:r>
              <a:rPr lang="en-US" dirty="0" err="1">
                <a:solidFill>
                  <a:schemeClr val="tx1"/>
                </a:solidFill>
                <a:latin typeface="Comic Sans MS" pitchFamily="66" charset="0"/>
              </a:rPr>
              <a:t>Shavit</a:t>
            </a:r>
            <a:r>
              <a:rPr lang="en-US" dirty="0">
                <a:solidFill>
                  <a:schemeClr val="tx1"/>
                </a:solidFill>
                <a:latin typeface="Comic Sans MS" pitchFamily="66" charset="0"/>
              </a:rPr>
              <a:t>, FOCS '05</a:t>
            </a:r>
            <a:endParaRPr lang="he-IL" dirty="0">
              <a:solidFill>
                <a:schemeClr val="tx1"/>
              </a:solidFill>
            </a:endParaRPr>
          </a:p>
          <a:p>
            <a:pPr algn="ctr"/>
            <a:br>
              <a:rPr lang="en-US" dirty="0"/>
            </a:br>
            <a:endParaRPr lang="en-US" dirty="0"/>
          </a:p>
        </p:txBody>
      </p:sp>
      <p:sp>
        <p:nvSpPr>
          <p:cNvPr id="28" name="Slide Number Placeholder 27"/>
          <p:cNvSpPr>
            <a:spLocks noGrp="1"/>
          </p:cNvSpPr>
          <p:nvPr>
            <p:ph type="sldNum" sz="quarter" idx="12"/>
          </p:nvPr>
        </p:nvSpPr>
        <p:spPr/>
        <p:txBody>
          <a:bodyPr/>
          <a:lstStyle/>
          <a:p>
            <a:fld id="{435E84F3-9950-4816-8E70-4741F26888A2}" type="slidenum">
              <a:rPr lang="en-US" smtClean="0"/>
              <a:t>38</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4268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mc:AlternateContent xmlns:mc="http://schemas.openxmlformats.org/markup-compatibility/2006" xmlns:a14="http://schemas.microsoft.com/office/drawing/2010/main">
        <mc:Choice Requires="a14">
          <p:sp>
            <p:nvSpPr>
              <p:cNvPr id="95"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95"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3"/>
                <a:stretch>
                  <a:fillRect l="-1460" t="-4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8" name="Straight Arrow Connector 17"/>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435E84F3-9950-4816-8E70-4741F26888A2}" type="slidenum">
              <a:rPr lang="en-US" smtClean="0"/>
              <a:t>39</a:t>
            </a:fld>
            <a:endParaRPr lang="en-US"/>
          </a:p>
        </p:txBody>
      </p:sp>
      <p:grpSp>
        <p:nvGrpSpPr>
          <p:cNvPr id="25" name="Group 24"/>
          <p:cNvGrpSpPr/>
          <p:nvPr/>
        </p:nvGrpSpPr>
        <p:grpSpPr>
          <a:xfrm>
            <a:off x="251520" y="2708920"/>
            <a:ext cx="970604" cy="1129722"/>
            <a:chOff x="19722" y="3372818"/>
            <a:chExt cx="970604" cy="1129722"/>
          </a:xfrm>
        </p:grpSpPr>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27"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4"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2"/>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24146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a:t>What’s Known?</a:t>
            </a:r>
          </a:p>
        </p:txBody>
      </p:sp>
      <mc:AlternateContent xmlns:mc="http://schemas.openxmlformats.org/markup-compatibility/2006">
        <mc:Choice xmlns:a14="http://schemas.microsoft.com/office/drawing/2010/main" Requires="a14">
          <p:sp>
            <p:nvSpPr>
              <p:cNvPr id="10" name="Content Placeholder 2"/>
              <p:cNvSpPr>
                <a:spLocks noGrp="1"/>
              </p:cNvSpPr>
              <p:nvPr>
                <p:ph idx="1"/>
              </p:nvPr>
            </p:nvSpPr>
            <p:spPr>
              <a:xfrm>
                <a:off x="251520" y="1360661"/>
                <a:ext cx="8640960" cy="4876651"/>
              </a:xfrm>
            </p:spPr>
            <p:txBody>
              <a:bodyPr tIns="36000" bIns="36000">
                <a:noAutofit/>
              </a:bodyPr>
              <a:lstStyle/>
              <a:p>
                <a:r>
                  <a:rPr lang="en-US" sz="2800" dirty="0"/>
                  <a:t>Algorithms with </a:t>
                </a:r>
                <a:r>
                  <a:rPr lang="en-US" sz="2800" b="1" dirty="0">
                    <a:solidFill>
                      <a:srgbClr val="C00000"/>
                    </a:solidFill>
                  </a:rPr>
                  <a:t>linear space &amp; solo step complexity</a:t>
                </a:r>
              </a:p>
              <a:p>
                <a:pPr marL="0" lvl="0" indent="0" algn="r">
                  <a:spcBef>
                    <a:spcPts val="0"/>
                  </a:spcBef>
                  <a:buNone/>
                </a:pPr>
                <a:r>
                  <a:rPr lang="en-US" sz="1800" dirty="0">
                    <a:solidFill>
                      <a:srgbClr val="4BACC6">
                        <a:lumMod val="75000"/>
                      </a:srgbClr>
                    </a:solidFill>
                    <a:latin typeface="Comic Sans MS" pitchFamily="66" charset="0"/>
                  </a:rPr>
                  <a:t>e.g., Attiya, </a:t>
                </a:r>
                <a:r>
                  <a:rPr lang="en-US" sz="1800" dirty="0" err="1">
                    <a:solidFill>
                      <a:srgbClr val="4BACC6">
                        <a:lumMod val="75000"/>
                      </a:srgbClr>
                    </a:solidFill>
                    <a:latin typeface="Comic Sans MS" pitchFamily="66" charset="0"/>
                  </a:rPr>
                  <a:t>Guerraoui</a:t>
                </a:r>
                <a:r>
                  <a:rPr lang="en-US" sz="1800" dirty="0">
                    <a:solidFill>
                      <a:srgbClr val="4BACC6">
                        <a:lumMod val="75000"/>
                      </a:srgbClr>
                    </a:solidFill>
                    <a:latin typeface="Comic Sans MS" pitchFamily="66" charset="0"/>
                  </a:rPr>
                  <a:t>, </a:t>
                </a:r>
                <a:r>
                  <a:rPr lang="en-US" sz="1800" dirty="0" err="1">
                    <a:solidFill>
                      <a:srgbClr val="4BACC6">
                        <a:lumMod val="75000"/>
                      </a:srgbClr>
                    </a:solidFill>
                    <a:latin typeface="Comic Sans MS" pitchFamily="66" charset="0"/>
                  </a:rPr>
                  <a:t>Hendler</a:t>
                </a:r>
                <a:r>
                  <a:rPr lang="en-US" sz="1800" dirty="0">
                    <a:solidFill>
                      <a:srgbClr val="4BACC6">
                        <a:lumMod val="75000"/>
                      </a:srgbClr>
                    </a:solidFill>
                    <a:latin typeface="Comic Sans MS" pitchFamily="66" charset="0"/>
                  </a:rPr>
                  <a:t>, </a:t>
                </a:r>
                <a:r>
                  <a:rPr lang="en-US" sz="1800" dirty="0" err="1">
                    <a:solidFill>
                      <a:srgbClr val="4BACC6">
                        <a:lumMod val="75000"/>
                      </a:srgbClr>
                    </a:solidFill>
                    <a:latin typeface="Comic Sans MS" pitchFamily="66" charset="0"/>
                  </a:rPr>
                  <a:t>Kuznetsov</a:t>
                </a:r>
                <a:r>
                  <a:rPr lang="en-US" sz="1800" dirty="0">
                    <a:solidFill>
                      <a:srgbClr val="4BACC6">
                        <a:lumMod val="75000"/>
                      </a:srgbClr>
                    </a:solidFill>
                    <a:latin typeface="Comic Sans MS" pitchFamily="66" charset="0"/>
                  </a:rPr>
                  <a:t>, JACM '09</a:t>
                </a:r>
                <a:endParaRPr lang="en-US" sz="2800" dirty="0"/>
              </a:p>
              <a:p>
                <a:r>
                  <a:rPr lang="en-US" sz="2800" dirty="0"/>
                  <a:t>Recent </a:t>
                </a:r>
                <a:r>
                  <a:rPr lang="en-US" sz="2800" b="1" dirty="0">
                    <a:solidFill>
                      <a:srgbClr val="C00000"/>
                    </a:solidFill>
                  </a:rPr>
                  <a:t>linear space lower bound</a:t>
                </a:r>
              </a:p>
              <a:p>
                <a:pPr marL="0" lvl="0" indent="0" algn="r">
                  <a:spcBef>
                    <a:spcPts val="0"/>
                  </a:spcBef>
                  <a:buNone/>
                </a:pPr>
                <a:r>
                  <a:rPr lang="en-US" sz="1800" dirty="0">
                    <a:solidFill>
                      <a:srgbClr val="4BACC6">
                        <a:lumMod val="75000"/>
                      </a:srgbClr>
                    </a:solidFill>
                    <a:latin typeface="Comic Sans MS" pitchFamily="66" charset="0"/>
                  </a:rPr>
                  <a:t>Zhu, STOC '16</a:t>
                </a:r>
                <a:endParaRPr lang="en-US" sz="2800" dirty="0"/>
              </a:p>
              <a:p>
                <a14:m>
                  <m:oMath xmlns:m="http://schemas.openxmlformats.org/officeDocument/2006/math">
                    <m:r>
                      <a:rPr lang="el-GR" sz="2800" b="1" i="1" smtClean="0">
                        <a:solidFill>
                          <a:srgbClr val="C00000"/>
                        </a:solidFill>
                        <a:latin typeface="Cambria Math"/>
                      </a:rPr>
                      <m:t>𝜴</m:t>
                    </m:r>
                    <m:r>
                      <a:rPr lang="en-US" sz="2800" b="1" i="1" smtClean="0">
                        <a:solidFill>
                          <a:srgbClr val="C00000"/>
                        </a:solidFill>
                        <a:latin typeface="Cambria Math"/>
                      </a:rPr>
                      <m:t>(</m:t>
                    </m:r>
                    <m:r>
                      <a:rPr lang="en-US" sz="2800" b="1" i="0" smtClean="0">
                        <a:solidFill>
                          <a:srgbClr val="C00000"/>
                        </a:solidFill>
                        <a:latin typeface="Cambria Math"/>
                      </a:rPr>
                      <m:t>𝐦𝐢𝐧</m:t>
                    </m:r>
                    <m:r>
                      <a:rPr lang="en-US" sz="2800" b="1" i="1" smtClean="0">
                        <a:solidFill>
                          <a:srgbClr val="C00000"/>
                        </a:solidFill>
                        <a:latin typeface="Cambria Math"/>
                      </a:rPr>
                      <m:t>⁡(</m:t>
                    </m:r>
                    <m:r>
                      <a:rPr lang="en-US" sz="2800" b="1" i="1" smtClean="0">
                        <a:solidFill>
                          <a:srgbClr val="C00000"/>
                        </a:solidFill>
                        <a:latin typeface="Cambria Math" panose="02040503050406030204" pitchFamily="18" charset="0"/>
                      </a:rPr>
                      <m:t>𝒏</m:t>
                    </m:r>
                    <m:r>
                      <a:rPr lang="en-US" sz="2800" b="1" i="1" smtClean="0">
                        <a:solidFill>
                          <a:srgbClr val="C00000"/>
                        </a:solidFill>
                        <a:latin typeface="Cambria Math"/>
                      </a:rPr>
                      <m:t>,</m:t>
                    </m:r>
                    <m:r>
                      <a:rPr lang="en-US" sz="2800" b="1" i="1" smtClean="0">
                        <a:solidFill>
                          <a:srgbClr val="C00000"/>
                        </a:solidFill>
                        <a:latin typeface="Cambria Math"/>
                      </a:rPr>
                      <m:t> </m:t>
                    </m:r>
                    <m:f>
                      <m:fPr>
                        <m:ctrlPr>
                          <a:rPr lang="en-US" sz="2800" b="1" i="1" smtClean="0">
                            <a:solidFill>
                              <a:srgbClr val="C00000"/>
                            </a:solidFill>
                            <a:latin typeface="Cambria Math" panose="02040503050406030204" pitchFamily="18" charset="0"/>
                          </a:rPr>
                        </m:ctrlPr>
                      </m:fPr>
                      <m:num>
                        <m:func>
                          <m:funcPr>
                            <m:ctrlPr>
                              <a:rPr lang="en-US" sz="2800" b="1" i="1" smtClean="0">
                                <a:solidFill>
                                  <a:srgbClr val="C00000"/>
                                </a:solidFill>
                                <a:latin typeface="Cambria Math" panose="02040503050406030204" pitchFamily="18" charset="0"/>
                              </a:rPr>
                            </m:ctrlPr>
                          </m:funcPr>
                          <m:fName>
                            <m:r>
                              <a:rPr lang="en-US" sz="2800" b="1" i="0" smtClean="0">
                                <a:solidFill>
                                  <a:srgbClr val="C00000"/>
                                </a:solidFill>
                                <a:latin typeface="Cambria Math"/>
                              </a:rPr>
                              <m:t>𝐥𝐨𝐠</m:t>
                            </m:r>
                          </m:fName>
                          <m:e>
                            <m:r>
                              <a:rPr lang="en-US" sz="2800" b="1" i="1" smtClean="0">
                                <a:solidFill>
                                  <a:srgbClr val="C00000"/>
                                </a:solidFill>
                                <a:latin typeface="Cambria Math"/>
                              </a:rPr>
                              <m:t>𝒎</m:t>
                            </m:r>
                          </m:e>
                        </m:func>
                      </m:num>
                      <m:den>
                        <m:func>
                          <m:funcPr>
                            <m:ctrlPr>
                              <a:rPr lang="en-US" sz="2800" b="1" i="1" smtClean="0">
                                <a:solidFill>
                                  <a:srgbClr val="C00000"/>
                                </a:solidFill>
                                <a:latin typeface="Cambria Math" panose="02040503050406030204" pitchFamily="18" charset="0"/>
                              </a:rPr>
                            </m:ctrlPr>
                          </m:funcPr>
                          <m:fName>
                            <m:r>
                              <a:rPr lang="en-US" sz="2800" b="1" i="0" smtClean="0">
                                <a:solidFill>
                                  <a:srgbClr val="C00000"/>
                                </a:solidFill>
                                <a:latin typeface="Cambria Math"/>
                              </a:rPr>
                              <m:t>𝐥𝐨𝐠</m:t>
                            </m:r>
                          </m:fName>
                          <m:e>
                            <m:func>
                              <m:funcPr>
                                <m:ctrlPr>
                                  <a:rPr lang="en-US" sz="2800" b="1" i="1" smtClean="0">
                                    <a:solidFill>
                                      <a:srgbClr val="C00000"/>
                                    </a:solidFill>
                                    <a:latin typeface="Cambria Math" panose="02040503050406030204" pitchFamily="18" charset="0"/>
                                  </a:rPr>
                                </m:ctrlPr>
                              </m:funcPr>
                              <m:fName>
                                <m:r>
                                  <a:rPr lang="en-US" sz="2800" b="1" i="0" smtClean="0">
                                    <a:solidFill>
                                      <a:srgbClr val="C00000"/>
                                    </a:solidFill>
                                    <a:latin typeface="Cambria Math"/>
                                  </a:rPr>
                                  <m:t>𝐥𝐨𝐠</m:t>
                                </m:r>
                              </m:fName>
                              <m:e>
                                <m:r>
                                  <a:rPr lang="en-US" sz="2800" b="1" i="1" smtClean="0">
                                    <a:solidFill>
                                      <a:srgbClr val="C00000"/>
                                    </a:solidFill>
                                    <a:latin typeface="Cambria Math"/>
                                  </a:rPr>
                                  <m:t>𝒎</m:t>
                                </m:r>
                              </m:e>
                            </m:func>
                          </m:e>
                        </m:func>
                      </m:den>
                    </m:f>
                    <m:r>
                      <a:rPr lang="en-US" sz="2800" b="1" i="1" smtClean="0">
                        <a:solidFill>
                          <a:srgbClr val="C00000"/>
                        </a:solidFill>
                        <a:latin typeface="Cambria Math"/>
                      </a:rPr>
                      <m:t>))</m:t>
                    </m:r>
                  </m:oMath>
                </a14:m>
                <a:r>
                  <a:rPr lang="en-US" sz="2800" b="1" dirty="0">
                    <a:solidFill>
                      <a:srgbClr val="C00000"/>
                    </a:solidFill>
                  </a:rPr>
                  <a:t> solo step complexity</a:t>
                </a:r>
                <a:r>
                  <a:rPr lang="en-US" sz="2800" dirty="0"/>
                  <a:t> lower bound on anonymous </a:t>
                </a:r>
                <a:r>
                  <a:rPr lang="en-US" sz="2800" b="1" dirty="0">
                    <a:solidFill>
                      <a:srgbClr val="C00000"/>
                    </a:solidFill>
                  </a:rPr>
                  <a:t>m-valued </a:t>
                </a:r>
                <a:r>
                  <a:rPr lang="en-US" sz="2800" dirty="0"/>
                  <a:t>consensus</a:t>
                </a:r>
              </a:p>
              <a:p>
                <a:pPr marL="0" lvl="0" indent="0" algn="r">
                  <a:spcBef>
                    <a:spcPts val="0"/>
                  </a:spcBef>
                  <a:buNone/>
                </a:pPr>
                <a:r>
                  <a:rPr lang="en-US" sz="1800" dirty="0" err="1">
                    <a:solidFill>
                      <a:srgbClr val="4BACC6">
                        <a:lumMod val="75000"/>
                      </a:srgbClr>
                    </a:solidFill>
                    <a:latin typeface="Comic Sans MS" pitchFamily="66" charset="0"/>
                  </a:rPr>
                  <a:t>Aspnes</a:t>
                </a:r>
                <a:r>
                  <a:rPr lang="en-US" sz="1800" dirty="0">
                    <a:solidFill>
                      <a:srgbClr val="4BACC6">
                        <a:lumMod val="75000"/>
                      </a:srgbClr>
                    </a:solidFill>
                    <a:latin typeface="Comic Sans MS" pitchFamily="66" charset="0"/>
                  </a:rPr>
                  <a:t>, Ellen, TOC '14, </a:t>
                </a:r>
                <a:r>
                  <a:rPr lang="en-US" sz="1800" dirty="0" err="1">
                    <a:solidFill>
                      <a:srgbClr val="4BACC6">
                        <a:lumMod val="75000"/>
                      </a:srgbClr>
                    </a:solidFill>
                    <a:latin typeface="Comic Sans MS" pitchFamily="66" charset="0"/>
                  </a:rPr>
                  <a:t>Capdevielle</a:t>
                </a:r>
                <a:r>
                  <a:rPr lang="en-US" sz="1800" dirty="0">
                    <a:solidFill>
                      <a:srgbClr val="4BACC6">
                        <a:lumMod val="75000"/>
                      </a:srgbClr>
                    </a:solidFill>
                    <a:latin typeface="Comic Sans MS" pitchFamily="66" charset="0"/>
                  </a:rPr>
                  <a:t>, Johnsen, </a:t>
                </a:r>
                <a:r>
                  <a:rPr lang="en-US" sz="1800" dirty="0" err="1">
                    <a:solidFill>
                      <a:srgbClr val="4BACC6">
                        <a:lumMod val="75000"/>
                      </a:srgbClr>
                    </a:solidFill>
                    <a:latin typeface="Comic Sans MS" pitchFamily="66" charset="0"/>
                  </a:rPr>
                  <a:t>Kuznetsov</a:t>
                </a:r>
                <a:r>
                  <a:rPr lang="en-US" sz="1800" dirty="0">
                    <a:solidFill>
                      <a:srgbClr val="4BACC6">
                        <a:lumMod val="75000"/>
                      </a:srgbClr>
                    </a:solidFill>
                    <a:latin typeface="Comic Sans MS" pitchFamily="66" charset="0"/>
                  </a:rPr>
                  <a:t>, </a:t>
                </a:r>
                <a:r>
                  <a:rPr lang="en-US" sz="1800" dirty="0" err="1">
                    <a:solidFill>
                      <a:srgbClr val="4BACC6">
                        <a:lumMod val="75000"/>
                      </a:srgbClr>
                    </a:solidFill>
                    <a:latin typeface="Comic Sans MS" pitchFamily="66" charset="0"/>
                  </a:rPr>
                  <a:t>Milani</a:t>
                </a:r>
                <a:r>
                  <a:rPr lang="en-US" sz="1800" dirty="0">
                    <a:solidFill>
                      <a:srgbClr val="4BACC6">
                        <a:lumMod val="75000"/>
                      </a:srgbClr>
                    </a:solidFill>
                    <a:latin typeface="Comic Sans MS" pitchFamily="66" charset="0"/>
                  </a:rPr>
                  <a:t>, DISC '15</a:t>
                </a:r>
                <a:endParaRPr lang="he-IL" sz="1800" dirty="0">
                  <a:solidFill>
                    <a:prstClr val="black"/>
                  </a:solidFill>
                </a:endParaRPr>
              </a:p>
              <a:p>
                <a:pPr marL="0" indent="0">
                  <a:buNone/>
                </a:pPr>
                <a:endParaRPr lang="en-US" sz="2800" dirty="0"/>
              </a:p>
            </p:txBody>
          </p:sp>
        </mc:Choice>
        <mc:Fallback>
          <p:sp>
            <p:nvSpPr>
              <p:cNvPr id="10" name="Content Placeholder 2"/>
              <p:cNvSpPr>
                <a:spLocks noGrp="1" noRot="1" noChangeAspect="1" noMove="1" noResize="1" noEditPoints="1" noAdjustHandles="1" noChangeArrowheads="1" noChangeShapeType="1" noTextEdit="1"/>
              </p:cNvSpPr>
              <p:nvPr>
                <p:ph idx="1"/>
              </p:nvPr>
            </p:nvSpPr>
            <p:spPr>
              <a:xfrm>
                <a:off x="251520" y="1360661"/>
                <a:ext cx="8640960" cy="4876651"/>
              </a:xfrm>
              <a:blipFill>
                <a:blip r:embed="rId3"/>
                <a:stretch>
                  <a:fillRect l="-1269" t="-1375" r="-98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a:xfrm>
            <a:off x="6553200" y="6356350"/>
            <a:ext cx="2133600" cy="365125"/>
          </a:xfrm>
        </p:spPr>
        <p:txBody>
          <a:bodyPr/>
          <a:lstStyle/>
          <a:p>
            <a:fld id="{435E84F3-9950-4816-8E70-4741F26888A2}" type="slidenum">
              <a:rPr lang="en-US" smtClean="0"/>
              <a:t>4</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719080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8" name="Straight Arrow Connector 17"/>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Arrow: Right 18"/>
              <p:cNvSpPr/>
              <p:nvPr/>
            </p:nvSpPr>
            <p:spPr>
              <a:xfrm>
                <a:off x="1403648" y="3106356"/>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𝟏</m:t>
                          </m:r>
                        </m:sub>
                      </m:sSub>
                    </m:oMath>
                  </m:oMathPara>
                </a14:m>
                <a:endParaRPr lang="en-US" sz="2400" b="1" dirty="0">
                  <a:solidFill>
                    <a:srgbClr val="FF0000"/>
                  </a:solidFill>
                </a:endParaRPr>
              </a:p>
            </p:txBody>
          </p:sp>
        </mc:Choice>
        <mc:Fallback xmlns="">
          <p:sp>
            <p:nvSpPr>
              <p:cNvPr id="19" name="Arrow: Right 18"/>
              <p:cNvSpPr>
                <a:spLocks noRot="1" noChangeAspect="1" noMove="1" noResize="1" noEditPoints="1" noAdjustHandles="1" noChangeArrowheads="1" noChangeShapeType="1" noTextEdit="1"/>
              </p:cNvSpPr>
              <p:nvPr/>
            </p:nvSpPr>
            <p:spPr>
              <a:xfrm>
                <a:off x="1403648" y="3106356"/>
                <a:ext cx="792088" cy="576064"/>
              </a:xfrm>
              <a:prstGeom prst="rightArrow">
                <a:avLst/>
              </a:prstGeom>
              <a:blipFill>
                <a:blip r:embed="rId11"/>
                <a:stretch>
                  <a:fillRect/>
                </a:stretch>
              </a:blipFill>
              <a:ln>
                <a:solidFill>
                  <a:srgbClr val="FF0000"/>
                </a:solidFill>
              </a:ln>
            </p:spPr>
            <p:txBody>
              <a:bodyPr/>
              <a:lstStyle/>
              <a:p>
                <a:r>
                  <a:rPr lang="en-US">
                    <a:noFill/>
                  </a:rPr>
                  <a:t> </a:t>
                </a:r>
              </a:p>
            </p:txBody>
          </p:sp>
        </mc:Fallback>
      </mc:AlternateContent>
      <p:sp>
        <p:nvSpPr>
          <p:cNvPr id="20"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2" name="Group 21"/>
          <p:cNvGrpSpPr/>
          <p:nvPr/>
        </p:nvGrpSpPr>
        <p:grpSpPr>
          <a:xfrm>
            <a:off x="251520" y="2708920"/>
            <a:ext cx="970604" cy="1129722"/>
            <a:chOff x="19722" y="3372818"/>
            <a:chExt cx="970604" cy="1129722"/>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24"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4"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1"/>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3"/>
                <a:stretch>
                  <a:fillRect l="-1460" t="-49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35E84F3-9950-4816-8E70-4741F26888A2}" type="slidenum">
              <a:rPr lang="en-US" smtClean="0"/>
              <a:t>40</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478106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8" name="Group 17"/>
          <p:cNvGrpSpPr/>
          <p:nvPr/>
        </p:nvGrpSpPr>
        <p:grpSpPr>
          <a:xfrm>
            <a:off x="5347270" y="2937188"/>
            <a:ext cx="914400" cy="914400"/>
            <a:chOff x="5748361" y="2344416"/>
            <a:chExt cx="455676" cy="455676"/>
          </a:xfrm>
        </p:grpSpPr>
        <p:cxnSp>
          <p:nvCxnSpPr>
            <p:cNvPr id="19" name="Straight Connector 18"/>
            <p:cNvCxnSpPr/>
            <p:nvPr/>
          </p:nvCxnSpPr>
          <p:spPr>
            <a:xfrm rot="2700000">
              <a:off x="5963553" y="2348880"/>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rot="18900000">
              <a:off x="5950908" y="2344416"/>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1" name="Rectangle 20"/>
              <p:cNvSpPr/>
              <p:nvPr/>
            </p:nvSpPr>
            <p:spPr>
              <a:xfrm>
                <a:off x="5535528" y="3924476"/>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5535528" y="3924476"/>
                <a:ext cx="548640" cy="548640"/>
              </a:xfrm>
              <a:prstGeom prst="rect">
                <a:avLst/>
              </a:prstGeom>
              <a:blipFill>
                <a:blip r:embed="rId11"/>
                <a:stretch>
                  <a:fillRect l="-4301"/>
                </a:stretch>
              </a:blipFill>
              <a:ln w="19050"/>
            </p:spPr>
            <p:txBody>
              <a:bodyPr/>
              <a:lstStyle/>
              <a:p>
                <a:r>
                  <a:rPr lang="en-US">
                    <a:noFill/>
                  </a:rPr>
                  <a:t> </a:t>
                </a:r>
              </a:p>
            </p:txBody>
          </p:sp>
        </mc:Fallback>
      </mc:AlternateContent>
      <p:cxnSp>
        <p:nvCxnSpPr>
          <p:cNvPr id="24" name="Straight Arrow Connector 23"/>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Arrow: Right 24"/>
              <p:cNvSpPr/>
              <p:nvPr/>
            </p:nvSpPr>
            <p:spPr>
              <a:xfrm>
                <a:off x="1403648" y="3106356"/>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𝟏</m:t>
                          </m:r>
                        </m:sub>
                      </m:sSub>
                    </m:oMath>
                  </m:oMathPara>
                </a14:m>
                <a:endParaRPr lang="en-US" sz="2400" b="1" dirty="0">
                  <a:solidFill>
                    <a:srgbClr val="FF0000"/>
                  </a:solidFill>
                </a:endParaRPr>
              </a:p>
            </p:txBody>
          </p:sp>
        </mc:Choice>
        <mc:Fallback xmlns="">
          <p:sp>
            <p:nvSpPr>
              <p:cNvPr id="25" name="Arrow: Right 24"/>
              <p:cNvSpPr>
                <a:spLocks noRot="1" noChangeAspect="1" noMove="1" noResize="1" noEditPoints="1" noAdjustHandles="1" noChangeArrowheads="1" noChangeShapeType="1" noTextEdit="1"/>
              </p:cNvSpPr>
              <p:nvPr/>
            </p:nvSpPr>
            <p:spPr>
              <a:xfrm>
                <a:off x="1403648" y="3106356"/>
                <a:ext cx="792088" cy="576064"/>
              </a:xfrm>
              <a:prstGeom prst="rightArrow">
                <a:avLst/>
              </a:prstGeom>
              <a:blipFill>
                <a:blip r:embed="rId12"/>
                <a:stretch>
                  <a:fillRect/>
                </a:stretch>
              </a:blipFill>
              <a:ln>
                <a:solidFill>
                  <a:srgbClr val="FF0000"/>
                </a:solidFill>
              </a:ln>
            </p:spPr>
            <p:txBody>
              <a:bodyPr/>
              <a:lstStyle/>
              <a:p>
                <a:r>
                  <a:rPr lang="en-US">
                    <a:noFill/>
                  </a:rPr>
                  <a:t> </a:t>
                </a:r>
              </a:p>
            </p:txBody>
          </p:sp>
        </mc:Fallback>
      </mc:AlternateContent>
      <p:sp>
        <p:nvSpPr>
          <p:cNvPr id="22"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6" name="Group 25"/>
          <p:cNvGrpSpPr/>
          <p:nvPr/>
        </p:nvGrpSpPr>
        <p:grpSpPr>
          <a:xfrm>
            <a:off x="251520" y="2708920"/>
            <a:ext cx="970604" cy="1129722"/>
            <a:chOff x="19722" y="3372818"/>
            <a:chExt cx="970604" cy="1129722"/>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29"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9"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2"/>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4"/>
                <a:stretch>
                  <a:fillRect l="-1460" t="-49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35E84F3-9950-4816-8E70-4741F26888A2}" type="slidenum">
              <a:rPr lang="en-US" smtClean="0"/>
              <a:t>41</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454043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35528" y="3924476"/>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5535528" y="3924476"/>
                <a:ext cx="548640" cy="548640"/>
              </a:xfrm>
              <a:prstGeom prst="rect">
                <a:avLst/>
              </a:prstGeom>
              <a:blipFill>
                <a:blip r:embed="rId11"/>
                <a:stretch>
                  <a:fillRect l="-4301"/>
                </a:stretch>
              </a:blipFill>
              <a:ln w="19050"/>
            </p:spPr>
            <p:txBody>
              <a:bodyPr/>
              <a:lstStyle/>
              <a:p>
                <a:r>
                  <a:rPr lang="en-US">
                    <a:noFill/>
                  </a:rPr>
                  <a:t> </a:t>
                </a:r>
              </a:p>
            </p:txBody>
          </p:sp>
        </mc:Fallback>
      </mc:AlternateContent>
      <p:cxnSp>
        <p:nvCxnSpPr>
          <p:cNvPr id="24" name="Straight Arrow Connector 23"/>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Arrow: Right 24"/>
              <p:cNvSpPr/>
              <p:nvPr/>
            </p:nvSpPr>
            <p:spPr>
              <a:xfrm>
                <a:off x="1403648"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5" name="Arrow: Right 24"/>
              <p:cNvSpPr>
                <a:spLocks noRot="1" noChangeAspect="1" noMove="1" noResize="1" noEditPoints="1" noAdjustHandles="1" noChangeArrowheads="1" noChangeShapeType="1" noTextEdit="1"/>
              </p:cNvSpPr>
              <p:nvPr/>
            </p:nvSpPr>
            <p:spPr>
              <a:xfrm>
                <a:off x="1403648" y="3106356"/>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Arrow: Right 25"/>
              <p:cNvSpPr/>
              <p:nvPr/>
            </p:nvSpPr>
            <p:spPr>
              <a:xfrm>
                <a:off x="3059832" y="306896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𝟐</m:t>
                          </m:r>
                        </m:sub>
                      </m:sSub>
                    </m:oMath>
                  </m:oMathPara>
                </a14:m>
                <a:endParaRPr lang="en-US" sz="2400" b="1" dirty="0">
                  <a:solidFill>
                    <a:srgbClr val="FF0000"/>
                  </a:solidFill>
                </a:endParaRPr>
              </a:p>
            </p:txBody>
          </p:sp>
        </mc:Choice>
        <mc:Fallback xmlns="">
          <p:sp>
            <p:nvSpPr>
              <p:cNvPr id="26" name="Arrow: Right 25"/>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3"/>
                <a:stretch>
                  <a:fillRect/>
                </a:stretch>
              </a:blipFill>
              <a:ln>
                <a:solidFill>
                  <a:srgbClr val="FF0000"/>
                </a:solidFill>
              </a:ln>
            </p:spPr>
            <p:txBody>
              <a:bodyPr/>
              <a:lstStyle/>
              <a:p>
                <a:r>
                  <a:rPr lang="en-US">
                    <a:noFill/>
                  </a:rPr>
                  <a:t> </a:t>
                </a:r>
              </a:p>
            </p:txBody>
          </p:sp>
        </mc:Fallback>
      </mc:AlternateContent>
      <p:grpSp>
        <p:nvGrpSpPr>
          <p:cNvPr id="27" name="Group 26"/>
          <p:cNvGrpSpPr/>
          <p:nvPr/>
        </p:nvGrpSpPr>
        <p:grpSpPr>
          <a:xfrm>
            <a:off x="5347270" y="2937188"/>
            <a:ext cx="914400" cy="914400"/>
            <a:chOff x="5748361" y="2344416"/>
            <a:chExt cx="455676" cy="455676"/>
          </a:xfrm>
        </p:grpSpPr>
        <p:cxnSp>
          <p:nvCxnSpPr>
            <p:cNvPr id="29" name="Straight Connector 28"/>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sp>
        <p:nvSpPr>
          <p:cNvPr id="22"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30" name="Group 29"/>
          <p:cNvGrpSpPr/>
          <p:nvPr/>
        </p:nvGrpSpPr>
        <p:grpSpPr>
          <a:xfrm>
            <a:off x="251520" y="2708920"/>
            <a:ext cx="970604" cy="1129722"/>
            <a:chOff x="19722" y="3372818"/>
            <a:chExt cx="970604" cy="1129722"/>
          </a:xfrm>
        </p:grpSpPr>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33"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33"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5"/>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34"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6"/>
                <a:stretch>
                  <a:fillRect l="-1460" t="-49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35E84F3-9950-4816-8E70-4741F26888A2}" type="slidenum">
              <a:rPr lang="en-US" smtClean="0"/>
              <a:t>42</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03582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35528" y="3924476"/>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5535528" y="3924476"/>
                <a:ext cx="548640" cy="548640"/>
              </a:xfrm>
              <a:prstGeom prst="rect">
                <a:avLst/>
              </a:prstGeom>
              <a:blipFill>
                <a:blip r:embed="rId11"/>
                <a:stretch>
                  <a:fillRect l="-4301"/>
                </a:stretch>
              </a:blipFill>
              <a:ln w="19050"/>
            </p:spPr>
            <p:txBody>
              <a:bodyPr/>
              <a:lstStyle/>
              <a:p>
                <a:r>
                  <a:rPr lang="en-US">
                    <a:noFill/>
                  </a:rPr>
                  <a:t> </a:t>
                </a:r>
              </a:p>
            </p:txBody>
          </p:sp>
        </mc:Fallback>
      </mc:AlternateContent>
      <p:cxnSp>
        <p:nvCxnSpPr>
          <p:cNvPr id="24" name="Straight Arrow Connector 23"/>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Arrow: Right 24"/>
              <p:cNvSpPr/>
              <p:nvPr/>
            </p:nvSpPr>
            <p:spPr>
              <a:xfrm>
                <a:off x="1403648"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5" name="Arrow: Right 24"/>
              <p:cNvSpPr>
                <a:spLocks noRot="1" noChangeAspect="1" noMove="1" noResize="1" noEditPoints="1" noAdjustHandles="1" noChangeArrowheads="1" noChangeShapeType="1" noTextEdit="1"/>
              </p:cNvSpPr>
              <p:nvPr/>
            </p:nvSpPr>
            <p:spPr>
              <a:xfrm>
                <a:off x="1403648" y="3106356"/>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Arrow: Right 25"/>
              <p:cNvSpPr/>
              <p:nvPr/>
            </p:nvSpPr>
            <p:spPr>
              <a:xfrm>
                <a:off x="3059832" y="306896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𝟐</m:t>
                          </m:r>
                        </m:sub>
                      </m:sSub>
                    </m:oMath>
                  </m:oMathPara>
                </a14:m>
                <a:endParaRPr lang="en-US" sz="2400" b="1" dirty="0">
                  <a:solidFill>
                    <a:srgbClr val="FF0000"/>
                  </a:solidFill>
                </a:endParaRPr>
              </a:p>
            </p:txBody>
          </p:sp>
        </mc:Choice>
        <mc:Fallback xmlns="">
          <p:sp>
            <p:nvSpPr>
              <p:cNvPr id="26" name="Arrow: Right 25"/>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3"/>
                <a:stretch>
                  <a:fillRect/>
                </a:stretch>
              </a:blipFill>
              <a:ln>
                <a:solidFill>
                  <a:srgbClr val="FF0000"/>
                </a:solidFill>
              </a:ln>
            </p:spPr>
            <p:txBody>
              <a:bodyPr/>
              <a:lstStyle/>
              <a:p>
                <a:r>
                  <a:rPr lang="en-US">
                    <a:noFill/>
                  </a:rPr>
                  <a:t> </a:t>
                </a:r>
              </a:p>
            </p:txBody>
          </p:sp>
        </mc:Fallback>
      </mc:AlternateContent>
      <p:grpSp>
        <p:nvGrpSpPr>
          <p:cNvPr id="27" name="Group 26"/>
          <p:cNvGrpSpPr/>
          <p:nvPr/>
        </p:nvGrpSpPr>
        <p:grpSpPr>
          <a:xfrm>
            <a:off x="5347270" y="2937188"/>
            <a:ext cx="914400" cy="914400"/>
            <a:chOff x="5748361" y="2344416"/>
            <a:chExt cx="455676" cy="455676"/>
          </a:xfrm>
        </p:grpSpPr>
        <p:cxnSp>
          <p:nvCxnSpPr>
            <p:cNvPr id="29" name="Straight Connector 28"/>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22" name="Group 21"/>
          <p:cNvGrpSpPr/>
          <p:nvPr/>
        </p:nvGrpSpPr>
        <p:grpSpPr>
          <a:xfrm>
            <a:off x="5364088" y="3738736"/>
            <a:ext cx="914400" cy="914400"/>
            <a:chOff x="5748361" y="2344416"/>
            <a:chExt cx="455676" cy="455676"/>
          </a:xfrm>
        </p:grpSpPr>
        <p:cxnSp>
          <p:nvCxnSpPr>
            <p:cNvPr id="23" name="Straight Connector 22"/>
            <p:cNvCxnSpPr/>
            <p:nvPr/>
          </p:nvCxnSpPr>
          <p:spPr>
            <a:xfrm rot="2700000">
              <a:off x="5963553" y="2348880"/>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rot="18900000">
              <a:off x="5950908" y="2344416"/>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32" name="Rectangle 31"/>
              <p:cNvSpPr/>
              <p:nvPr/>
            </p:nvSpPr>
            <p:spPr>
              <a:xfrm>
                <a:off x="5535528" y="47251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5</m:t>
                          </m:r>
                        </m:sub>
                      </m:sSub>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5535528" y="4725144"/>
                <a:ext cx="548640" cy="548640"/>
              </a:xfrm>
              <a:prstGeom prst="rect">
                <a:avLst/>
              </a:prstGeom>
              <a:blipFill>
                <a:blip r:embed="rId14"/>
                <a:stretch>
                  <a:fillRect l="-4301"/>
                </a:stretch>
              </a:blipFill>
              <a:ln w="19050"/>
            </p:spPr>
            <p:txBody>
              <a:bodyPr/>
              <a:lstStyle/>
              <a:p>
                <a:r>
                  <a:rPr lang="en-US">
                    <a:noFill/>
                  </a:rPr>
                  <a:t> </a:t>
                </a:r>
              </a:p>
            </p:txBody>
          </p:sp>
        </mc:Fallback>
      </mc:AlternateContent>
      <p:sp>
        <p:nvSpPr>
          <p:cNvPr id="33"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35" name="Group 34"/>
          <p:cNvGrpSpPr/>
          <p:nvPr/>
        </p:nvGrpSpPr>
        <p:grpSpPr>
          <a:xfrm>
            <a:off x="251520" y="2708920"/>
            <a:ext cx="970604" cy="1129722"/>
            <a:chOff x="19722" y="3372818"/>
            <a:chExt cx="970604" cy="1129722"/>
          </a:xfrm>
        </p:grpSpPr>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37"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37"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6"/>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7"/>
                <a:stretch>
                  <a:fillRect l="-1460" t="-49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35E84F3-9950-4816-8E70-4741F26888A2}" type="slidenum">
              <a:rPr lang="en-US" smtClean="0"/>
              <a:t>43</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764892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35528" y="3924476"/>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5535528" y="3924476"/>
                <a:ext cx="548640" cy="548640"/>
              </a:xfrm>
              <a:prstGeom prst="rect">
                <a:avLst/>
              </a:prstGeom>
              <a:blipFill>
                <a:blip r:embed="rId11"/>
                <a:stretch>
                  <a:fillRect l="-4301"/>
                </a:stretch>
              </a:blipFill>
              <a:ln w="19050"/>
            </p:spPr>
            <p:txBody>
              <a:bodyPr/>
              <a:lstStyle/>
              <a:p>
                <a:r>
                  <a:rPr lang="en-US">
                    <a:noFill/>
                  </a:rPr>
                  <a:t> </a:t>
                </a:r>
              </a:p>
            </p:txBody>
          </p:sp>
        </mc:Fallback>
      </mc:AlternateContent>
      <p:cxnSp>
        <p:nvCxnSpPr>
          <p:cNvPr id="24" name="Straight Arrow Connector 23"/>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Arrow: Right 24"/>
              <p:cNvSpPr/>
              <p:nvPr/>
            </p:nvSpPr>
            <p:spPr>
              <a:xfrm>
                <a:off x="1403648"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5" name="Arrow: Right 24"/>
              <p:cNvSpPr>
                <a:spLocks noRot="1" noChangeAspect="1" noMove="1" noResize="1" noEditPoints="1" noAdjustHandles="1" noChangeArrowheads="1" noChangeShapeType="1" noTextEdit="1"/>
              </p:cNvSpPr>
              <p:nvPr/>
            </p:nvSpPr>
            <p:spPr>
              <a:xfrm>
                <a:off x="1403648" y="3106356"/>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Arrow: Right 25"/>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26" name="Arrow: Right 25"/>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3"/>
                <a:stretch>
                  <a:fillRect/>
                </a:stretch>
              </a:blipFill>
              <a:ln>
                <a:solidFill>
                  <a:schemeClr val="tx1"/>
                </a:solidFill>
              </a:ln>
            </p:spPr>
            <p:txBody>
              <a:bodyPr/>
              <a:lstStyle/>
              <a:p>
                <a:r>
                  <a:rPr lang="en-US">
                    <a:noFill/>
                  </a:rPr>
                  <a:t> </a:t>
                </a:r>
              </a:p>
            </p:txBody>
          </p:sp>
        </mc:Fallback>
      </mc:AlternateContent>
      <p:grpSp>
        <p:nvGrpSpPr>
          <p:cNvPr id="27" name="Group 26"/>
          <p:cNvGrpSpPr/>
          <p:nvPr/>
        </p:nvGrpSpPr>
        <p:grpSpPr>
          <a:xfrm>
            <a:off x="5347270" y="2937188"/>
            <a:ext cx="914400" cy="914400"/>
            <a:chOff x="5748361" y="2344416"/>
            <a:chExt cx="455676" cy="455676"/>
          </a:xfrm>
        </p:grpSpPr>
        <p:cxnSp>
          <p:nvCxnSpPr>
            <p:cNvPr id="29" name="Straight Connector 28"/>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22" name="Group 21"/>
          <p:cNvGrpSpPr/>
          <p:nvPr/>
        </p:nvGrpSpPr>
        <p:grpSpPr>
          <a:xfrm>
            <a:off x="5364088" y="3738736"/>
            <a:ext cx="914400" cy="914400"/>
            <a:chOff x="5748361" y="2344416"/>
            <a:chExt cx="455676" cy="455676"/>
          </a:xfrm>
        </p:grpSpPr>
        <p:cxnSp>
          <p:nvCxnSpPr>
            <p:cNvPr id="23" name="Straight Connector 22"/>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32" name="Rectangle 31"/>
              <p:cNvSpPr/>
              <p:nvPr/>
            </p:nvSpPr>
            <p:spPr>
              <a:xfrm>
                <a:off x="5535528" y="47251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5</m:t>
                          </m:r>
                        </m:sub>
                      </m:sSub>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5535528" y="4725144"/>
                <a:ext cx="548640" cy="548640"/>
              </a:xfrm>
              <a:prstGeom prst="rect">
                <a:avLst/>
              </a:prstGeom>
              <a:blipFill>
                <a:blip r:embed="rId1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Arrow: Right 32"/>
              <p:cNvSpPr/>
              <p:nvPr/>
            </p:nvSpPr>
            <p:spPr>
              <a:xfrm>
                <a:off x="4716016" y="4725144"/>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𝟑</m:t>
                          </m:r>
                        </m:sub>
                      </m:sSub>
                    </m:oMath>
                  </m:oMathPara>
                </a14:m>
                <a:endParaRPr lang="en-US" sz="2400" b="1" dirty="0">
                  <a:solidFill>
                    <a:srgbClr val="FF0000"/>
                  </a:solidFill>
                </a:endParaRPr>
              </a:p>
            </p:txBody>
          </p:sp>
        </mc:Choice>
        <mc:Fallback xmlns="">
          <p:sp>
            <p:nvSpPr>
              <p:cNvPr id="33" name="Arrow: Right 32"/>
              <p:cNvSpPr>
                <a:spLocks noRot="1" noChangeAspect="1" noMove="1" noResize="1" noEditPoints="1" noAdjustHandles="1" noChangeArrowheads="1" noChangeShapeType="1" noTextEdit="1"/>
              </p:cNvSpPr>
              <p:nvPr/>
            </p:nvSpPr>
            <p:spPr>
              <a:xfrm>
                <a:off x="4716016" y="4725144"/>
                <a:ext cx="792088" cy="576064"/>
              </a:xfrm>
              <a:prstGeom prst="rightArrow">
                <a:avLst/>
              </a:prstGeom>
              <a:blipFill>
                <a:blip r:embed="rId15"/>
                <a:stretch>
                  <a:fillRect/>
                </a:stretch>
              </a:blipFill>
              <a:ln>
                <a:solidFill>
                  <a:srgbClr val="FF0000"/>
                </a:solidFill>
              </a:ln>
            </p:spPr>
            <p:txBody>
              <a:bodyPr/>
              <a:lstStyle/>
              <a:p>
                <a:r>
                  <a:rPr lang="en-US">
                    <a:noFill/>
                  </a:rPr>
                  <a:t> </a:t>
                </a:r>
              </a:p>
            </p:txBody>
          </p:sp>
        </mc:Fallback>
      </mc:AlternateContent>
      <p:sp>
        <p:nvSpPr>
          <p:cNvPr id="34"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36" name="Group 35"/>
          <p:cNvGrpSpPr/>
          <p:nvPr/>
        </p:nvGrpSpPr>
        <p:grpSpPr>
          <a:xfrm>
            <a:off x="251520" y="2708920"/>
            <a:ext cx="970604" cy="1129722"/>
            <a:chOff x="19722" y="3372818"/>
            <a:chExt cx="970604" cy="1129722"/>
          </a:xfrm>
        </p:grpSpPr>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38"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38"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7"/>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9"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39"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8"/>
                <a:stretch>
                  <a:fillRect l="-1460" t="-49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35E84F3-9950-4816-8E70-4741F26888A2}" type="slidenum">
              <a:rPr lang="en-US" smtClean="0"/>
              <a:t>44</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437703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8" name="Straight Arrow Connector 17"/>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1" name="Group 20"/>
          <p:cNvGrpSpPr/>
          <p:nvPr/>
        </p:nvGrpSpPr>
        <p:grpSpPr>
          <a:xfrm>
            <a:off x="251520" y="2708920"/>
            <a:ext cx="970604" cy="1129722"/>
            <a:chOff x="19722" y="3372818"/>
            <a:chExt cx="970604" cy="1129722"/>
          </a:xfrm>
        </p:grpSpPr>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23"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3"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2"/>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3"/>
                <a:stretch>
                  <a:fillRect l="-1460" t="-49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35E84F3-9950-4816-8E70-4741F26888A2}" type="slidenum">
              <a:rPr lang="en-US" smtClean="0"/>
              <a:t>45</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544881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𝟏</m:t>
                          </m:r>
                        </m:sub>
                      </m:sSub>
                    </m:oMath>
                  </m:oMathPara>
                </a14:m>
                <a:endParaRPr lang="en-US" sz="2400" b="1" dirty="0">
                  <a:solidFill>
                    <a:srgbClr val="FF0000"/>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rgbClr val="FF0000"/>
                </a:solidFill>
              </a:ln>
            </p:spPr>
            <p:txBody>
              <a:bodyPr/>
              <a:lstStyle/>
              <a:p>
                <a:r>
                  <a:rPr lang="en-US">
                    <a:noFill/>
                  </a:rPr>
                  <a:t> </a:t>
                </a:r>
              </a:p>
            </p:txBody>
          </p:sp>
        </mc:Fallback>
      </mc:AlternateContent>
      <p:cxnSp>
        <p:nvCxnSpPr>
          <p:cNvPr id="18" name="Straight Arrow Connector 17"/>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1" name="Group 20"/>
          <p:cNvGrpSpPr/>
          <p:nvPr/>
        </p:nvGrpSpPr>
        <p:grpSpPr>
          <a:xfrm>
            <a:off x="251520" y="2708920"/>
            <a:ext cx="970604" cy="1129722"/>
            <a:chOff x="19722" y="3372818"/>
            <a:chExt cx="970604" cy="1129722"/>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23"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3"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3"/>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4"/>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46</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504630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𝟐</m:t>
                          </m:r>
                        </m:sub>
                      </m:sSub>
                    </m:oMath>
                  </m:oMathPara>
                </a14:m>
                <a:endParaRPr lang="en-US" sz="2400" b="1" dirty="0">
                  <a:solidFill>
                    <a:srgbClr val="FF0000"/>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rgbClr val="FF0000"/>
                </a:solidFill>
              </a:ln>
            </p:spPr>
            <p:txBody>
              <a:bodyPr/>
              <a:lstStyle/>
              <a:p>
                <a:r>
                  <a:rPr lang="en-US">
                    <a:noFill/>
                  </a:rPr>
                  <a:t> </a:t>
                </a:r>
              </a:p>
            </p:txBody>
          </p:sp>
        </mc:Fallback>
      </mc:AlternateContent>
      <p:cxnSp>
        <p:nvCxnSpPr>
          <p:cNvPr id="19" name="Straight Arrow Connector 18"/>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2" name="Group 21"/>
          <p:cNvGrpSpPr/>
          <p:nvPr/>
        </p:nvGrpSpPr>
        <p:grpSpPr>
          <a:xfrm>
            <a:off x="251520" y="2708920"/>
            <a:ext cx="970604" cy="1129722"/>
            <a:chOff x="19722" y="3372818"/>
            <a:chExt cx="970604" cy="1129722"/>
          </a:xfrm>
        </p:grpSpPr>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24"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4"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4"/>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5"/>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47</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98032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𝟐</m:t>
                          </m:r>
                        </m:sub>
                      </m:sSub>
                    </m:oMath>
                  </m:oMathPara>
                </a14:m>
                <a:endParaRPr lang="en-US" sz="2400" b="1" dirty="0">
                  <a:solidFill>
                    <a:srgbClr val="FF0000"/>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rgbClr val="FF0000"/>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p:cxnSp>
        <p:nvCxnSpPr>
          <p:cNvPr id="23" name="Straight Arrow Connector 22"/>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6" name="Group 25"/>
          <p:cNvGrpSpPr/>
          <p:nvPr/>
        </p:nvGrpSpPr>
        <p:grpSpPr>
          <a:xfrm>
            <a:off x="251520" y="2708920"/>
            <a:ext cx="970604" cy="1129722"/>
            <a:chOff x="19722" y="3372818"/>
            <a:chExt cx="970604" cy="1129722"/>
          </a:xfrm>
        </p:grpSpPr>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29"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9"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5"/>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6"/>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48</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48106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Arrow: Right 22"/>
              <p:cNvSpPr/>
              <p:nvPr/>
            </p:nvSpPr>
            <p:spPr>
              <a:xfrm>
                <a:off x="4716016" y="378904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𝟑</m:t>
                          </m:r>
                        </m:sub>
                      </m:sSub>
                    </m:oMath>
                  </m:oMathPara>
                </a14:m>
                <a:endParaRPr lang="en-US" sz="2400" b="1" dirty="0">
                  <a:solidFill>
                    <a:srgbClr val="FF0000"/>
                  </a:solidFill>
                </a:endParaRPr>
              </a:p>
            </p:txBody>
          </p:sp>
        </mc:Choice>
        <mc:Fallback xmlns="">
          <p:sp>
            <p:nvSpPr>
              <p:cNvPr id="23" name="Arrow: Right 22"/>
              <p:cNvSpPr>
                <a:spLocks noRot="1" noChangeAspect="1" noMove="1" noResize="1" noEditPoints="1" noAdjustHandles="1" noChangeArrowheads="1" noChangeShapeType="1" noTextEdit="1"/>
              </p:cNvSpPr>
              <p:nvPr/>
            </p:nvSpPr>
            <p:spPr>
              <a:xfrm>
                <a:off x="4716016" y="3789040"/>
                <a:ext cx="792088" cy="576064"/>
              </a:xfrm>
              <a:prstGeom prst="rightArrow">
                <a:avLst/>
              </a:prstGeom>
              <a:blipFill>
                <a:blip r:embed="rId14"/>
                <a:stretch>
                  <a:fillRect/>
                </a:stretch>
              </a:blipFill>
              <a:ln>
                <a:solidFill>
                  <a:srgbClr val="FF0000"/>
                </a:solidFill>
              </a:ln>
            </p:spPr>
            <p:txBody>
              <a:bodyPr/>
              <a:lstStyle/>
              <a:p>
                <a:r>
                  <a:rPr lang="en-US">
                    <a:noFill/>
                  </a:rPr>
                  <a:t> </a:t>
                </a:r>
              </a:p>
            </p:txBody>
          </p:sp>
        </mc:Fallback>
      </mc:AlternateContent>
      <p:cxnSp>
        <p:nvCxnSpPr>
          <p:cNvPr id="24" name="Straight Arrow Connector 23"/>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7" name="Group 26"/>
          <p:cNvGrpSpPr/>
          <p:nvPr/>
        </p:nvGrpSpPr>
        <p:grpSpPr>
          <a:xfrm>
            <a:off x="251520" y="2708920"/>
            <a:ext cx="970604" cy="1129722"/>
            <a:chOff x="19722" y="3372818"/>
            <a:chExt cx="970604" cy="1129722"/>
          </a:xfrm>
        </p:grpSpPr>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30"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30"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6"/>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31"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7"/>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49</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56917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r>
              <a:rPr lang="en-GB" altLang="en-US" dirty="0"/>
              <a:t>Our Contributions</a:t>
            </a:r>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251520" y="1360661"/>
                <a:ext cx="8640960" cy="4876651"/>
              </a:xfrm>
            </p:spPr>
            <p:txBody>
              <a:bodyPr tIns="36000" bIns="36000">
                <a:noAutofit/>
              </a:bodyPr>
              <a:lstStyle/>
              <a:p>
                <a:r>
                  <a:rPr lang="en-US" sz="2800" dirty="0">
                    <a:solidFill>
                      <a:schemeClr val="bg1">
                        <a:lumMod val="65000"/>
                      </a:schemeClr>
                    </a:solidFill>
                  </a:rPr>
                  <a:t>Algorithms with </a:t>
                </a:r>
                <a:r>
                  <a:rPr lang="en-US" sz="2800" b="1" dirty="0">
                    <a:solidFill>
                      <a:schemeClr val="bg1">
                        <a:lumMod val="65000"/>
                      </a:schemeClr>
                    </a:solidFill>
                  </a:rPr>
                  <a:t>linear space &amp; solo step complexity</a:t>
                </a:r>
              </a:p>
              <a:p>
                <a:pPr marL="0" lvl="0" indent="0" algn="r">
                  <a:spcBef>
                    <a:spcPts val="0"/>
                  </a:spcBef>
                  <a:buNone/>
                </a:pPr>
                <a:r>
                  <a:rPr lang="en-US" sz="1800" dirty="0">
                    <a:solidFill>
                      <a:schemeClr val="bg1">
                        <a:lumMod val="65000"/>
                      </a:schemeClr>
                    </a:solidFill>
                    <a:latin typeface="Comic Sans MS" pitchFamily="66" charset="0"/>
                  </a:rPr>
                  <a:t>e.g., Attiya, </a:t>
                </a:r>
                <a:r>
                  <a:rPr lang="en-US" sz="1800" dirty="0" err="1">
                    <a:solidFill>
                      <a:schemeClr val="bg1">
                        <a:lumMod val="65000"/>
                      </a:schemeClr>
                    </a:solidFill>
                    <a:latin typeface="Comic Sans MS" pitchFamily="66" charset="0"/>
                  </a:rPr>
                  <a:t>Guerraoui</a:t>
                </a:r>
                <a:r>
                  <a:rPr lang="en-US" sz="1800" dirty="0">
                    <a:solidFill>
                      <a:schemeClr val="bg1">
                        <a:lumMod val="65000"/>
                      </a:schemeClr>
                    </a:solidFill>
                    <a:latin typeface="Comic Sans MS" pitchFamily="66" charset="0"/>
                  </a:rPr>
                  <a:t>, </a:t>
                </a:r>
                <a:r>
                  <a:rPr lang="en-US" sz="1800" dirty="0" err="1">
                    <a:solidFill>
                      <a:schemeClr val="bg1">
                        <a:lumMod val="65000"/>
                      </a:schemeClr>
                    </a:solidFill>
                    <a:latin typeface="Comic Sans MS" pitchFamily="66" charset="0"/>
                  </a:rPr>
                  <a:t>Hendler</a:t>
                </a:r>
                <a:r>
                  <a:rPr lang="en-US" sz="1800" dirty="0">
                    <a:solidFill>
                      <a:schemeClr val="bg1">
                        <a:lumMod val="65000"/>
                      </a:schemeClr>
                    </a:solidFill>
                    <a:latin typeface="Comic Sans MS" pitchFamily="66" charset="0"/>
                  </a:rPr>
                  <a:t>, </a:t>
                </a:r>
                <a:r>
                  <a:rPr lang="en-US" sz="1800" dirty="0" err="1">
                    <a:solidFill>
                      <a:schemeClr val="bg1">
                        <a:lumMod val="65000"/>
                      </a:schemeClr>
                    </a:solidFill>
                    <a:latin typeface="Comic Sans MS" pitchFamily="66" charset="0"/>
                  </a:rPr>
                  <a:t>Kuznetsov</a:t>
                </a:r>
                <a:r>
                  <a:rPr lang="en-US" sz="1800" dirty="0">
                    <a:solidFill>
                      <a:schemeClr val="bg1">
                        <a:lumMod val="65000"/>
                      </a:schemeClr>
                    </a:solidFill>
                    <a:latin typeface="Comic Sans MS" pitchFamily="66" charset="0"/>
                  </a:rPr>
                  <a:t>, JACM '09</a:t>
                </a:r>
                <a:endParaRPr lang="en-US" sz="2800" dirty="0">
                  <a:solidFill>
                    <a:schemeClr val="bg1">
                      <a:lumMod val="65000"/>
                    </a:schemeClr>
                  </a:solidFill>
                </a:endParaRPr>
              </a:p>
              <a:p>
                <a:r>
                  <a:rPr lang="en-US" sz="2800" dirty="0">
                    <a:solidFill>
                      <a:schemeClr val="bg1">
                        <a:lumMod val="65000"/>
                      </a:schemeClr>
                    </a:solidFill>
                  </a:rPr>
                  <a:t>Recent </a:t>
                </a:r>
                <a:r>
                  <a:rPr lang="en-US" sz="2800" b="1" dirty="0">
                    <a:solidFill>
                      <a:schemeClr val="bg1">
                        <a:lumMod val="65000"/>
                      </a:schemeClr>
                    </a:solidFill>
                  </a:rPr>
                  <a:t>linear space lower bound</a:t>
                </a:r>
              </a:p>
              <a:p>
                <a:pPr marL="0" lvl="0" indent="0" algn="r">
                  <a:spcBef>
                    <a:spcPts val="0"/>
                  </a:spcBef>
                  <a:buNone/>
                </a:pPr>
                <a:r>
                  <a:rPr lang="en-US" sz="1800" dirty="0">
                    <a:solidFill>
                      <a:schemeClr val="bg1">
                        <a:lumMod val="65000"/>
                      </a:schemeClr>
                    </a:solidFill>
                    <a:latin typeface="Comic Sans MS" pitchFamily="66" charset="0"/>
                  </a:rPr>
                  <a:t>Zhu, STOC '16</a:t>
                </a:r>
                <a:endParaRPr lang="en-US" sz="2800" dirty="0">
                  <a:solidFill>
                    <a:schemeClr val="bg1">
                      <a:lumMod val="65000"/>
                    </a:schemeClr>
                  </a:solidFill>
                </a:endParaRPr>
              </a:p>
              <a:p>
                <a14:m>
                  <m:oMath xmlns:m="http://schemas.openxmlformats.org/officeDocument/2006/math">
                    <m:r>
                      <a:rPr lang="el-GR" sz="2800" b="1" i="1" smtClean="0">
                        <a:solidFill>
                          <a:schemeClr val="bg1">
                            <a:lumMod val="65000"/>
                          </a:schemeClr>
                        </a:solidFill>
                        <a:latin typeface="Cambria Math"/>
                      </a:rPr>
                      <m:t>𝜴</m:t>
                    </m:r>
                    <m:r>
                      <a:rPr lang="en-US" sz="2800" b="1" i="1" smtClean="0">
                        <a:solidFill>
                          <a:schemeClr val="bg1">
                            <a:lumMod val="65000"/>
                          </a:schemeClr>
                        </a:solidFill>
                        <a:latin typeface="Cambria Math"/>
                      </a:rPr>
                      <m:t>(</m:t>
                    </m:r>
                    <m:r>
                      <a:rPr lang="en-US" sz="2800" b="1" i="0" smtClean="0">
                        <a:solidFill>
                          <a:schemeClr val="bg1">
                            <a:lumMod val="65000"/>
                          </a:schemeClr>
                        </a:solidFill>
                        <a:latin typeface="Cambria Math"/>
                      </a:rPr>
                      <m:t>𝐦𝐢𝐧</m:t>
                    </m:r>
                    <m:r>
                      <a:rPr lang="en-US" sz="2800" b="1" i="1" smtClean="0">
                        <a:solidFill>
                          <a:schemeClr val="bg1">
                            <a:lumMod val="65000"/>
                          </a:schemeClr>
                        </a:solidFill>
                        <a:latin typeface="Cambria Math"/>
                      </a:rPr>
                      <m:t>⁡(</m:t>
                    </m:r>
                    <m:rad>
                      <m:radPr>
                        <m:degHide m:val="on"/>
                        <m:ctrlPr>
                          <a:rPr lang="en-US" sz="2800" b="1" i="1" smtClean="0">
                            <a:solidFill>
                              <a:schemeClr val="bg1">
                                <a:lumMod val="65000"/>
                              </a:schemeClr>
                            </a:solidFill>
                            <a:latin typeface="Cambria Math" panose="02040503050406030204" pitchFamily="18" charset="0"/>
                          </a:rPr>
                        </m:ctrlPr>
                      </m:radPr>
                      <m:deg/>
                      <m:e>
                        <m:r>
                          <a:rPr lang="en-US" sz="2800" b="1" i="1" smtClean="0">
                            <a:solidFill>
                              <a:schemeClr val="bg1">
                                <a:lumMod val="65000"/>
                              </a:schemeClr>
                            </a:solidFill>
                            <a:latin typeface="Cambria Math"/>
                          </a:rPr>
                          <m:t>𝒏</m:t>
                        </m:r>
                      </m:e>
                    </m:rad>
                    <m:r>
                      <a:rPr lang="en-US" sz="2800" b="1" i="1" smtClean="0">
                        <a:solidFill>
                          <a:schemeClr val="bg1">
                            <a:lumMod val="65000"/>
                          </a:schemeClr>
                        </a:solidFill>
                        <a:latin typeface="Cambria Math"/>
                      </a:rPr>
                      <m:t>, </m:t>
                    </m:r>
                    <m:f>
                      <m:fPr>
                        <m:ctrlPr>
                          <a:rPr lang="en-US" sz="2800" b="1" i="1" smtClean="0">
                            <a:solidFill>
                              <a:schemeClr val="bg1">
                                <a:lumMod val="65000"/>
                              </a:schemeClr>
                            </a:solidFill>
                            <a:latin typeface="Cambria Math" panose="02040503050406030204" pitchFamily="18" charset="0"/>
                          </a:rPr>
                        </m:ctrlPr>
                      </m:fPr>
                      <m:num>
                        <m:func>
                          <m:funcPr>
                            <m:ctrlPr>
                              <a:rPr lang="en-US" sz="2800" b="1" i="1" smtClean="0">
                                <a:solidFill>
                                  <a:schemeClr val="bg1">
                                    <a:lumMod val="65000"/>
                                  </a:schemeClr>
                                </a:solidFill>
                                <a:latin typeface="Cambria Math" panose="02040503050406030204" pitchFamily="18" charset="0"/>
                              </a:rPr>
                            </m:ctrlPr>
                          </m:funcPr>
                          <m:fName>
                            <m:r>
                              <a:rPr lang="en-US" sz="2800" b="1" i="0" smtClean="0">
                                <a:solidFill>
                                  <a:schemeClr val="bg1">
                                    <a:lumMod val="65000"/>
                                  </a:schemeClr>
                                </a:solidFill>
                                <a:latin typeface="Cambria Math"/>
                              </a:rPr>
                              <m:t>𝐥𝐨𝐠</m:t>
                            </m:r>
                          </m:fName>
                          <m:e>
                            <m:r>
                              <a:rPr lang="en-US" sz="2800" b="1" i="1" smtClean="0">
                                <a:solidFill>
                                  <a:schemeClr val="bg1">
                                    <a:lumMod val="65000"/>
                                  </a:schemeClr>
                                </a:solidFill>
                                <a:latin typeface="Cambria Math"/>
                              </a:rPr>
                              <m:t>𝒎</m:t>
                            </m:r>
                          </m:e>
                        </m:func>
                      </m:num>
                      <m:den>
                        <m:func>
                          <m:funcPr>
                            <m:ctrlPr>
                              <a:rPr lang="en-US" sz="2800" b="1" i="1" smtClean="0">
                                <a:solidFill>
                                  <a:schemeClr val="bg1">
                                    <a:lumMod val="65000"/>
                                  </a:schemeClr>
                                </a:solidFill>
                                <a:latin typeface="Cambria Math" panose="02040503050406030204" pitchFamily="18" charset="0"/>
                              </a:rPr>
                            </m:ctrlPr>
                          </m:funcPr>
                          <m:fName>
                            <m:r>
                              <a:rPr lang="en-US" sz="2800" b="1" i="0" smtClean="0">
                                <a:solidFill>
                                  <a:schemeClr val="bg1">
                                    <a:lumMod val="65000"/>
                                  </a:schemeClr>
                                </a:solidFill>
                                <a:latin typeface="Cambria Math"/>
                              </a:rPr>
                              <m:t>𝐥𝐨𝐠</m:t>
                            </m:r>
                          </m:fName>
                          <m:e>
                            <m:func>
                              <m:funcPr>
                                <m:ctrlPr>
                                  <a:rPr lang="en-US" sz="2800" b="1" i="1" smtClean="0">
                                    <a:solidFill>
                                      <a:schemeClr val="bg1">
                                        <a:lumMod val="65000"/>
                                      </a:schemeClr>
                                    </a:solidFill>
                                    <a:latin typeface="Cambria Math" panose="02040503050406030204" pitchFamily="18" charset="0"/>
                                  </a:rPr>
                                </m:ctrlPr>
                              </m:funcPr>
                              <m:fName>
                                <m:r>
                                  <a:rPr lang="en-US" sz="2800" b="1" i="0" smtClean="0">
                                    <a:solidFill>
                                      <a:schemeClr val="bg1">
                                        <a:lumMod val="65000"/>
                                      </a:schemeClr>
                                    </a:solidFill>
                                    <a:latin typeface="Cambria Math"/>
                                  </a:rPr>
                                  <m:t>𝐥𝐨𝐠</m:t>
                                </m:r>
                              </m:fName>
                              <m:e>
                                <m:r>
                                  <a:rPr lang="en-US" sz="2800" b="1" i="1" smtClean="0">
                                    <a:solidFill>
                                      <a:schemeClr val="bg1">
                                        <a:lumMod val="65000"/>
                                      </a:schemeClr>
                                    </a:solidFill>
                                    <a:latin typeface="Cambria Math"/>
                                  </a:rPr>
                                  <m:t>𝒎</m:t>
                                </m:r>
                              </m:e>
                            </m:func>
                          </m:e>
                        </m:func>
                      </m:den>
                    </m:f>
                    <m:r>
                      <a:rPr lang="en-US" sz="2800" b="1" i="1" smtClean="0">
                        <a:solidFill>
                          <a:schemeClr val="bg1">
                            <a:lumMod val="65000"/>
                          </a:schemeClr>
                        </a:solidFill>
                        <a:latin typeface="Cambria Math"/>
                      </a:rPr>
                      <m:t>))</m:t>
                    </m:r>
                  </m:oMath>
                </a14:m>
                <a:r>
                  <a:rPr lang="en-US" sz="2800" b="1" dirty="0">
                    <a:solidFill>
                      <a:schemeClr val="bg1">
                        <a:lumMod val="65000"/>
                      </a:schemeClr>
                    </a:solidFill>
                  </a:rPr>
                  <a:t> solo step complexity</a:t>
                </a:r>
                <a:r>
                  <a:rPr lang="en-US" sz="2800" dirty="0">
                    <a:solidFill>
                      <a:schemeClr val="bg1">
                        <a:lumMod val="65000"/>
                      </a:schemeClr>
                    </a:solidFill>
                  </a:rPr>
                  <a:t> lower bound on anonymous </a:t>
                </a:r>
                <a:r>
                  <a:rPr lang="en-US" sz="2800" b="1" dirty="0">
                    <a:solidFill>
                      <a:schemeClr val="bg1">
                        <a:lumMod val="65000"/>
                      </a:schemeClr>
                    </a:solidFill>
                  </a:rPr>
                  <a:t>m-valued </a:t>
                </a:r>
                <a:r>
                  <a:rPr lang="en-US" sz="2800" dirty="0">
                    <a:solidFill>
                      <a:schemeClr val="bg1">
                        <a:lumMod val="65000"/>
                      </a:schemeClr>
                    </a:solidFill>
                  </a:rPr>
                  <a:t>consensus</a:t>
                </a:r>
              </a:p>
              <a:p>
                <a:pPr marL="0" lvl="0" indent="0" algn="r">
                  <a:spcBef>
                    <a:spcPts val="0"/>
                  </a:spcBef>
                  <a:buNone/>
                </a:pPr>
                <a:r>
                  <a:rPr lang="en-US" sz="1800" dirty="0" err="1">
                    <a:solidFill>
                      <a:schemeClr val="bg1">
                        <a:lumMod val="65000"/>
                      </a:schemeClr>
                    </a:solidFill>
                    <a:latin typeface="Comic Sans MS" pitchFamily="66" charset="0"/>
                  </a:rPr>
                  <a:t>Aspnes</a:t>
                </a:r>
                <a:r>
                  <a:rPr lang="en-US" sz="1800" dirty="0">
                    <a:solidFill>
                      <a:schemeClr val="bg1">
                        <a:lumMod val="65000"/>
                      </a:schemeClr>
                    </a:solidFill>
                    <a:latin typeface="Comic Sans MS" pitchFamily="66" charset="0"/>
                  </a:rPr>
                  <a:t>, Ellen, TOC '14, </a:t>
                </a:r>
                <a:r>
                  <a:rPr lang="en-US" sz="1800" dirty="0" err="1">
                    <a:solidFill>
                      <a:schemeClr val="bg1">
                        <a:lumMod val="65000"/>
                      </a:schemeClr>
                    </a:solidFill>
                    <a:latin typeface="Comic Sans MS" pitchFamily="66" charset="0"/>
                  </a:rPr>
                  <a:t>Capdevielle</a:t>
                </a:r>
                <a:r>
                  <a:rPr lang="en-US" sz="1800" dirty="0">
                    <a:solidFill>
                      <a:schemeClr val="bg1">
                        <a:lumMod val="65000"/>
                      </a:schemeClr>
                    </a:solidFill>
                    <a:latin typeface="Comic Sans MS" pitchFamily="66" charset="0"/>
                  </a:rPr>
                  <a:t>, Johnsen, </a:t>
                </a:r>
                <a:r>
                  <a:rPr lang="en-US" sz="1800" dirty="0" err="1">
                    <a:solidFill>
                      <a:schemeClr val="bg1">
                        <a:lumMod val="65000"/>
                      </a:schemeClr>
                    </a:solidFill>
                    <a:latin typeface="Comic Sans MS" pitchFamily="66" charset="0"/>
                  </a:rPr>
                  <a:t>Kuznetsov</a:t>
                </a:r>
                <a:r>
                  <a:rPr lang="en-US" sz="1800" dirty="0">
                    <a:solidFill>
                      <a:schemeClr val="bg1">
                        <a:lumMod val="65000"/>
                      </a:schemeClr>
                    </a:solidFill>
                    <a:latin typeface="Comic Sans MS" pitchFamily="66" charset="0"/>
                  </a:rPr>
                  <a:t>, </a:t>
                </a:r>
                <a:r>
                  <a:rPr lang="en-US" sz="1800" dirty="0" err="1">
                    <a:solidFill>
                      <a:schemeClr val="bg1">
                        <a:lumMod val="65000"/>
                      </a:schemeClr>
                    </a:solidFill>
                    <a:latin typeface="Comic Sans MS" pitchFamily="66" charset="0"/>
                  </a:rPr>
                  <a:t>Milani</a:t>
                </a:r>
                <a:r>
                  <a:rPr lang="en-US" sz="1800" dirty="0">
                    <a:solidFill>
                      <a:schemeClr val="bg1">
                        <a:lumMod val="65000"/>
                      </a:schemeClr>
                    </a:solidFill>
                    <a:latin typeface="Comic Sans MS" pitchFamily="66" charset="0"/>
                  </a:rPr>
                  <a:t>, DISC '15</a:t>
                </a:r>
                <a:endParaRPr lang="en-US" sz="2800" dirty="0">
                  <a:solidFill>
                    <a:schemeClr val="bg1">
                      <a:lumMod val="65000"/>
                    </a:schemeClr>
                  </a:solidFill>
                  <a:latin typeface="Cambria Math" panose="02040503050406030204" pitchFamily="18" charset="0"/>
                </a:endParaRPr>
              </a:p>
              <a:p>
                <a:pPr>
                  <a:buFont typeface="Wingdings" panose="05000000000000000000" pitchFamily="2" charset="2"/>
                  <a:buChar char="ü"/>
                </a:pPr>
                <a:endParaRPr lang="en-US" sz="2800" b="1" i="1" dirty="0">
                  <a:solidFill>
                    <a:srgbClr val="C00000"/>
                  </a:solidFill>
                  <a:latin typeface="Cambria Math" panose="02040503050406030204" pitchFamily="18" charset="0"/>
                </a:endParaRPr>
              </a:p>
              <a:p>
                <a:pPr>
                  <a:buFont typeface="Wingdings" panose="05000000000000000000" pitchFamily="2" charset="2"/>
                  <a:buChar char="ü"/>
                </a:pPr>
                <a14:m>
                  <m:oMath xmlns:m="http://schemas.openxmlformats.org/officeDocument/2006/math">
                    <m:r>
                      <a:rPr lang="en-US" sz="2800" b="1" i="1" smtClean="0">
                        <a:solidFill>
                          <a:srgbClr val="C00000"/>
                        </a:solidFill>
                        <a:latin typeface="Cambria Math" panose="02040503050406030204" pitchFamily="18" charset="0"/>
                      </a:rPr>
                      <m:t>𝛀</m:t>
                    </m:r>
                    <m:r>
                      <a:rPr lang="en-US" sz="2800" b="1" i="1">
                        <a:solidFill>
                          <a:srgbClr val="C00000"/>
                        </a:solidFill>
                        <a:latin typeface="Cambria Math" panose="02040503050406030204" pitchFamily="18" charset="0"/>
                      </a:rPr>
                      <m:t>(</m:t>
                    </m:r>
                    <m:func>
                      <m:funcPr>
                        <m:ctrlPr>
                          <a:rPr lang="en-US" sz="2800" b="1" i="1">
                            <a:solidFill>
                              <a:srgbClr val="C00000"/>
                            </a:solidFill>
                            <a:latin typeface="Cambria Math" panose="02040503050406030204" pitchFamily="18" charset="0"/>
                          </a:rPr>
                        </m:ctrlPr>
                      </m:funcPr>
                      <m:fName>
                        <m:r>
                          <a:rPr lang="en-US" sz="2800" b="1" i="1">
                            <a:solidFill>
                              <a:srgbClr val="C00000"/>
                            </a:solidFill>
                            <a:latin typeface="Cambria Math"/>
                          </a:rPr>
                          <m:t>𝐥𝐨𝐠</m:t>
                        </m:r>
                      </m:fName>
                      <m:e>
                        <m:r>
                          <a:rPr lang="en-US" sz="2800" b="1" i="1">
                            <a:solidFill>
                              <a:srgbClr val="C00000"/>
                            </a:solidFill>
                            <a:latin typeface="Cambria Math"/>
                          </a:rPr>
                          <m:t>𝒏</m:t>
                        </m:r>
                      </m:e>
                    </m:func>
                    <m:r>
                      <a:rPr lang="en-US" sz="2800" b="1" i="1">
                        <a:solidFill>
                          <a:srgbClr val="C00000"/>
                        </a:solidFill>
                        <a:latin typeface="Cambria Math" panose="02040503050406030204" pitchFamily="18" charset="0"/>
                      </a:rPr>
                      <m:t>)</m:t>
                    </m:r>
                  </m:oMath>
                </a14:m>
                <a:r>
                  <a:rPr lang="en-US" sz="2800" b="1" dirty="0">
                    <a:solidFill>
                      <a:srgbClr val="C00000"/>
                    </a:solidFill>
                  </a:rPr>
                  <a:t> solo step complexity</a:t>
                </a:r>
                <a:r>
                  <a:rPr lang="en-US" sz="2800" dirty="0"/>
                  <a:t> lower bound on anonymous </a:t>
                </a:r>
                <a:r>
                  <a:rPr lang="en-US" sz="2800" b="1" dirty="0">
                    <a:solidFill>
                      <a:srgbClr val="C00000"/>
                    </a:solidFill>
                  </a:rPr>
                  <a:t>binary</a:t>
                </a:r>
                <a:r>
                  <a:rPr lang="en-US" sz="2800" dirty="0"/>
                  <a:t> consensus from read/write</a:t>
                </a:r>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251520" y="1360661"/>
                <a:ext cx="8640960" cy="4876651"/>
              </a:xfrm>
              <a:blipFill>
                <a:blip r:embed="rId3"/>
                <a:stretch>
                  <a:fillRect l="-1269" t="-1375" r="-564"/>
                </a:stretch>
              </a:blipFill>
            </p:spPr>
            <p:txBody>
              <a:bodyPr/>
              <a:lstStyle/>
              <a:p>
                <a:r>
                  <a:rPr lang="en-US">
                    <a:noFill/>
                  </a:rPr>
                  <a:t> </a:t>
                </a:r>
              </a:p>
            </p:txBody>
          </p:sp>
        </mc:Fallback>
      </mc:AlternateContent>
      <p:pic>
        <p:nvPicPr>
          <p:cNvPr id="9" name="Picture 2" descr="תוצאת תמונה עבור ‪new‬‏">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807" y="5229200"/>
            <a:ext cx="844786" cy="5760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553200" y="6356350"/>
            <a:ext cx="2133600" cy="365125"/>
          </a:xfrm>
        </p:spPr>
        <p:txBody>
          <a:bodyPr/>
          <a:lstStyle/>
          <a:p>
            <a:fld id="{435E84F3-9950-4816-8E70-4741F26888A2}" type="slidenum">
              <a:rPr lang="en-US" smtClean="0"/>
              <a:t>5</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088711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p:cxnSp>
        <p:nvCxnSpPr>
          <p:cNvPr id="30" name="Straight Arrow Connector 29"/>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Arrow: Right 22"/>
              <p:cNvSpPr/>
              <p:nvPr/>
            </p:nvSpPr>
            <p:spPr>
              <a:xfrm>
                <a:off x="4716016" y="378904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xmlns="">
          <p:sp>
            <p:nvSpPr>
              <p:cNvPr id="23" name="Arrow: Right 22"/>
              <p:cNvSpPr>
                <a:spLocks noRot="1" noChangeAspect="1" noMove="1" noResize="1" noEditPoints="1" noAdjustHandles="1" noChangeArrowheads="1" noChangeShapeType="1" noTextEdit="1"/>
              </p:cNvSpPr>
              <p:nvPr/>
            </p:nvSpPr>
            <p:spPr>
              <a:xfrm>
                <a:off x="4716016" y="3789040"/>
                <a:ext cx="792088" cy="576064"/>
              </a:xfrm>
              <a:prstGeom prst="rightArrow">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Arrow: Right 23"/>
              <p:cNvSpPr/>
              <p:nvPr/>
            </p:nvSpPr>
            <p:spPr>
              <a:xfrm>
                <a:off x="1389936" y="306896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𝟒</m:t>
                          </m:r>
                        </m:sub>
                      </m:sSub>
                    </m:oMath>
                  </m:oMathPara>
                </a14:m>
                <a:endParaRPr lang="en-US" sz="2400" b="1" dirty="0">
                  <a:solidFill>
                    <a:srgbClr val="FF0000"/>
                  </a:solidFill>
                </a:endParaRPr>
              </a:p>
            </p:txBody>
          </p:sp>
        </mc:Choice>
        <mc:Fallback xmlns="">
          <p:sp>
            <p:nvSpPr>
              <p:cNvPr id="24" name="Arrow: Right 23"/>
              <p:cNvSpPr>
                <a:spLocks noRot="1" noChangeAspect="1" noMove="1" noResize="1" noEditPoints="1" noAdjustHandles="1" noChangeArrowheads="1" noChangeShapeType="1" noTextEdit="1"/>
              </p:cNvSpPr>
              <p:nvPr/>
            </p:nvSpPr>
            <p:spPr>
              <a:xfrm>
                <a:off x="1389936" y="3068960"/>
                <a:ext cx="792088" cy="576064"/>
              </a:xfrm>
              <a:prstGeom prst="rightArrow">
                <a:avLst/>
              </a:prstGeom>
              <a:blipFill>
                <a:blip r:embed="rId15"/>
                <a:stretch>
                  <a:fillRect/>
                </a:stretch>
              </a:blipFill>
              <a:ln>
                <a:solidFill>
                  <a:srgbClr val="FF0000"/>
                </a:solidFill>
              </a:ln>
            </p:spPr>
            <p:txBody>
              <a:bodyPr/>
              <a:lstStyle/>
              <a:p>
                <a:r>
                  <a:rPr lang="en-US">
                    <a:noFill/>
                  </a:rPr>
                  <a:t> </a:t>
                </a:r>
              </a:p>
            </p:txBody>
          </p:sp>
        </mc:Fallback>
      </mc:AlternateContent>
      <p:sp>
        <p:nvSpPr>
          <p:cNvPr id="25"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27" name="Group 26"/>
          <p:cNvGrpSpPr/>
          <p:nvPr/>
        </p:nvGrpSpPr>
        <p:grpSpPr>
          <a:xfrm>
            <a:off x="251520" y="2708920"/>
            <a:ext cx="970604" cy="1129722"/>
            <a:chOff x="19722" y="3372818"/>
            <a:chExt cx="970604" cy="1129722"/>
          </a:xfrm>
        </p:grpSpPr>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31"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31"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7"/>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2"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32"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18"/>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50</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4119218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p:cxnSp>
        <p:nvCxnSpPr>
          <p:cNvPr id="30" name="Straight Arrow Connector 29"/>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Arrow: Right 22"/>
              <p:cNvSpPr/>
              <p:nvPr/>
            </p:nvSpPr>
            <p:spPr>
              <a:xfrm>
                <a:off x="4716016" y="378904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xmlns="">
          <p:sp>
            <p:nvSpPr>
              <p:cNvPr id="23" name="Arrow: Right 22"/>
              <p:cNvSpPr>
                <a:spLocks noRot="1" noChangeAspect="1" noMove="1" noResize="1" noEditPoints="1" noAdjustHandles="1" noChangeArrowheads="1" noChangeShapeType="1" noTextEdit="1"/>
              </p:cNvSpPr>
              <p:nvPr/>
            </p:nvSpPr>
            <p:spPr>
              <a:xfrm>
                <a:off x="4716016" y="3789040"/>
                <a:ext cx="792088" cy="576064"/>
              </a:xfrm>
              <a:prstGeom prst="rightArrow">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Arrow: Right 23"/>
              <p:cNvSpPr/>
              <p:nvPr/>
            </p:nvSpPr>
            <p:spPr>
              <a:xfrm>
                <a:off x="1389936" y="306896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𝟒</m:t>
                          </m:r>
                        </m:sub>
                      </m:sSub>
                    </m:oMath>
                  </m:oMathPara>
                </a14:m>
                <a:endParaRPr lang="en-US" sz="2400" b="1" dirty="0">
                  <a:solidFill>
                    <a:srgbClr val="FF0000"/>
                  </a:solidFill>
                </a:endParaRPr>
              </a:p>
            </p:txBody>
          </p:sp>
        </mc:Choice>
        <mc:Fallback xmlns="">
          <p:sp>
            <p:nvSpPr>
              <p:cNvPr id="24" name="Arrow: Right 23"/>
              <p:cNvSpPr>
                <a:spLocks noRot="1" noChangeAspect="1" noMove="1" noResize="1" noEditPoints="1" noAdjustHandles="1" noChangeArrowheads="1" noChangeShapeType="1" noTextEdit="1"/>
              </p:cNvSpPr>
              <p:nvPr/>
            </p:nvSpPr>
            <p:spPr>
              <a:xfrm>
                <a:off x="1389936" y="3068960"/>
                <a:ext cx="792088" cy="576064"/>
              </a:xfrm>
              <a:prstGeom prst="rightArrow">
                <a:avLst/>
              </a:prstGeom>
              <a:blipFill>
                <a:blip r:embed="rId15"/>
                <a:stretch>
                  <a:fillRect/>
                </a:stretch>
              </a:blipFill>
              <a:ln>
                <a:solidFill>
                  <a:srgbClr val="FF0000"/>
                </a:solidFill>
              </a:ln>
            </p:spPr>
            <p:txBody>
              <a:bodyPr/>
              <a:lstStyle/>
              <a:p>
                <a:r>
                  <a:rPr lang="en-US">
                    <a:noFill/>
                  </a:rPr>
                  <a:t> </a:t>
                </a:r>
              </a:p>
            </p:txBody>
          </p:sp>
        </mc:Fallback>
      </mc:AlternateContent>
      <p:grpSp>
        <p:nvGrpSpPr>
          <p:cNvPr id="25" name="Group 24"/>
          <p:cNvGrpSpPr/>
          <p:nvPr/>
        </p:nvGrpSpPr>
        <p:grpSpPr>
          <a:xfrm>
            <a:off x="3729608" y="2924944"/>
            <a:ext cx="914400" cy="914400"/>
            <a:chOff x="5748361" y="2344416"/>
            <a:chExt cx="455676" cy="455676"/>
          </a:xfrm>
        </p:grpSpPr>
        <p:cxnSp>
          <p:nvCxnSpPr>
            <p:cNvPr id="26" name="Straight Connector 25"/>
            <p:cNvCxnSpPr/>
            <p:nvPr/>
          </p:nvCxnSpPr>
          <p:spPr>
            <a:xfrm rot="2700000">
              <a:off x="5963553" y="2348880"/>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rot="18900000">
              <a:off x="5950908" y="2344416"/>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29" name="Group 28"/>
          <p:cNvGrpSpPr/>
          <p:nvPr/>
        </p:nvGrpSpPr>
        <p:grpSpPr>
          <a:xfrm>
            <a:off x="5364088" y="3645024"/>
            <a:ext cx="914400" cy="914400"/>
            <a:chOff x="5748361" y="2344416"/>
            <a:chExt cx="455676" cy="455676"/>
          </a:xfrm>
        </p:grpSpPr>
        <p:cxnSp>
          <p:nvCxnSpPr>
            <p:cNvPr id="31" name="Straight Connector 30"/>
            <p:cNvCxnSpPr/>
            <p:nvPr/>
          </p:nvCxnSpPr>
          <p:spPr>
            <a:xfrm rot="2700000">
              <a:off x="5963553" y="2348880"/>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18900000">
              <a:off x="5950908" y="2344416"/>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34" name="Rectangle 33"/>
              <p:cNvSpPr/>
              <p:nvPr/>
            </p:nvSpPr>
            <p:spPr>
              <a:xfrm>
                <a:off x="5535528"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6</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535528" y="4536544"/>
                <a:ext cx="548640" cy="548640"/>
              </a:xfrm>
              <a:prstGeom prst="rect">
                <a:avLst/>
              </a:prstGeom>
              <a:blipFill>
                <a:blip r:embed="rId1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912486"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5</m:t>
                          </m:r>
                        </m:sub>
                      </m:sSub>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912486" y="4536544"/>
                <a:ext cx="548640" cy="548640"/>
              </a:xfrm>
              <a:prstGeom prst="rect">
                <a:avLst/>
              </a:prstGeom>
              <a:blipFill>
                <a:blip r:embed="rId17"/>
                <a:stretch>
                  <a:fillRect l="-4301"/>
                </a:stretch>
              </a:blipFill>
              <a:ln w="19050"/>
            </p:spPr>
            <p:txBody>
              <a:bodyPr/>
              <a:lstStyle/>
              <a:p>
                <a:r>
                  <a:rPr lang="en-US">
                    <a:noFill/>
                  </a:rPr>
                  <a:t> </a:t>
                </a:r>
              </a:p>
            </p:txBody>
          </p:sp>
        </mc:Fallback>
      </mc:AlternateContent>
      <p:sp>
        <p:nvSpPr>
          <p:cNvPr id="33"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37" name="Group 36"/>
          <p:cNvGrpSpPr/>
          <p:nvPr/>
        </p:nvGrpSpPr>
        <p:grpSpPr>
          <a:xfrm>
            <a:off x="251520" y="2708920"/>
            <a:ext cx="970604" cy="1129722"/>
            <a:chOff x="19722" y="3372818"/>
            <a:chExt cx="970604" cy="1129722"/>
          </a:xfrm>
        </p:grpSpPr>
        <p:pic>
          <p:nvPicPr>
            <p:cNvPr id="38" name="Picture 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9"/>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0"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40"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20"/>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51</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678467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p:cxnSp>
        <p:nvCxnSpPr>
          <p:cNvPr id="30" name="Straight Arrow Connector 29"/>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Arrow: Right 22"/>
              <p:cNvSpPr/>
              <p:nvPr/>
            </p:nvSpPr>
            <p:spPr>
              <a:xfrm>
                <a:off x="4716016" y="378904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xmlns="">
          <p:sp>
            <p:nvSpPr>
              <p:cNvPr id="23" name="Arrow: Right 22"/>
              <p:cNvSpPr>
                <a:spLocks noRot="1" noChangeAspect="1" noMove="1" noResize="1" noEditPoints="1" noAdjustHandles="1" noChangeArrowheads="1" noChangeShapeType="1" noTextEdit="1"/>
              </p:cNvSpPr>
              <p:nvPr/>
            </p:nvSpPr>
            <p:spPr>
              <a:xfrm>
                <a:off x="4716016" y="3789040"/>
                <a:ext cx="792088" cy="576064"/>
              </a:xfrm>
              <a:prstGeom prst="rightArrow">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Arrow: Right 23"/>
              <p:cNvSpPr/>
              <p:nvPr/>
            </p:nvSpPr>
            <p:spPr>
              <a:xfrm>
                <a:off x="1389936"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4</m:t>
                          </m:r>
                        </m:sub>
                      </m:sSub>
                    </m:oMath>
                  </m:oMathPara>
                </a14:m>
                <a:endParaRPr lang="en-US" sz="2400" dirty="0">
                  <a:solidFill>
                    <a:schemeClr val="tx1"/>
                  </a:solidFill>
                </a:endParaRPr>
              </a:p>
            </p:txBody>
          </p:sp>
        </mc:Choice>
        <mc:Fallback xmlns="">
          <p:sp>
            <p:nvSpPr>
              <p:cNvPr id="24" name="Arrow: Right 23"/>
              <p:cNvSpPr>
                <a:spLocks noRot="1" noChangeAspect="1" noMove="1" noResize="1" noEditPoints="1" noAdjustHandles="1" noChangeArrowheads="1" noChangeShapeType="1" noTextEdit="1"/>
              </p:cNvSpPr>
              <p:nvPr/>
            </p:nvSpPr>
            <p:spPr>
              <a:xfrm>
                <a:off x="1389936" y="3068960"/>
                <a:ext cx="792088" cy="576064"/>
              </a:xfrm>
              <a:prstGeom prst="rightArrow">
                <a:avLst/>
              </a:prstGeom>
              <a:blipFill>
                <a:blip r:embed="rId15"/>
                <a:stretch>
                  <a:fillRect/>
                </a:stretch>
              </a:blipFill>
              <a:ln>
                <a:solidFill>
                  <a:schemeClr val="tx1"/>
                </a:solidFill>
              </a:ln>
            </p:spPr>
            <p:txBody>
              <a:bodyPr/>
              <a:lstStyle/>
              <a:p>
                <a:r>
                  <a:rPr lang="en-US">
                    <a:noFill/>
                  </a:rPr>
                  <a:t> </a:t>
                </a:r>
              </a:p>
            </p:txBody>
          </p:sp>
        </mc:Fallback>
      </mc:AlternateContent>
      <p:grpSp>
        <p:nvGrpSpPr>
          <p:cNvPr id="25" name="Group 24"/>
          <p:cNvGrpSpPr/>
          <p:nvPr/>
        </p:nvGrpSpPr>
        <p:grpSpPr>
          <a:xfrm>
            <a:off x="3729608" y="2924944"/>
            <a:ext cx="914400" cy="914400"/>
            <a:chOff x="5748361" y="2344416"/>
            <a:chExt cx="455676" cy="455676"/>
          </a:xfrm>
        </p:grpSpPr>
        <p:cxnSp>
          <p:nvCxnSpPr>
            <p:cNvPr id="26" name="Straight Connector 25"/>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29" name="Group 28"/>
          <p:cNvGrpSpPr/>
          <p:nvPr/>
        </p:nvGrpSpPr>
        <p:grpSpPr>
          <a:xfrm>
            <a:off x="5364088" y="3645024"/>
            <a:ext cx="914400" cy="914400"/>
            <a:chOff x="5748361" y="2344416"/>
            <a:chExt cx="455676" cy="455676"/>
          </a:xfrm>
        </p:grpSpPr>
        <p:cxnSp>
          <p:nvCxnSpPr>
            <p:cNvPr id="31" name="Straight Connector 30"/>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33" name="Rectangle 32"/>
              <p:cNvSpPr/>
              <p:nvPr/>
            </p:nvSpPr>
            <p:spPr>
              <a:xfrm>
                <a:off x="3912486"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5</m:t>
                          </m:r>
                        </m:sub>
                      </m:sSub>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3912486" y="4536544"/>
                <a:ext cx="548640" cy="548640"/>
              </a:xfrm>
              <a:prstGeom prst="rect">
                <a:avLst/>
              </a:prstGeom>
              <a:blipFill>
                <a:blip r:embed="rId1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535528"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6</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535528" y="4536544"/>
                <a:ext cx="548640" cy="548640"/>
              </a:xfrm>
              <a:prstGeom prst="rect">
                <a:avLst/>
              </a:prstGeom>
              <a:blipFill>
                <a:blip r:embed="rId17"/>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Arrow: Right 34"/>
              <p:cNvSpPr/>
              <p:nvPr/>
            </p:nvSpPr>
            <p:spPr>
              <a:xfrm>
                <a:off x="4716016" y="450912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𝟓</m:t>
                          </m:r>
                        </m:sub>
                      </m:sSub>
                    </m:oMath>
                  </m:oMathPara>
                </a14:m>
                <a:endParaRPr lang="en-US" sz="2400" b="1" dirty="0">
                  <a:solidFill>
                    <a:srgbClr val="FF0000"/>
                  </a:solidFill>
                </a:endParaRPr>
              </a:p>
            </p:txBody>
          </p:sp>
        </mc:Choice>
        <mc:Fallback xmlns="">
          <p:sp>
            <p:nvSpPr>
              <p:cNvPr id="35" name="Arrow: Right 34"/>
              <p:cNvSpPr>
                <a:spLocks noRot="1" noChangeAspect="1" noMove="1" noResize="1" noEditPoints="1" noAdjustHandles="1" noChangeArrowheads="1" noChangeShapeType="1" noTextEdit="1"/>
              </p:cNvSpPr>
              <p:nvPr/>
            </p:nvSpPr>
            <p:spPr>
              <a:xfrm>
                <a:off x="4716016" y="4509120"/>
                <a:ext cx="792088" cy="576064"/>
              </a:xfrm>
              <a:prstGeom prst="rightArrow">
                <a:avLst/>
              </a:prstGeom>
              <a:blipFill>
                <a:blip r:embed="rId18"/>
                <a:stretch>
                  <a:fillRect/>
                </a:stretch>
              </a:blipFill>
              <a:ln>
                <a:solidFill>
                  <a:srgbClr val="FF0000"/>
                </a:solidFill>
              </a:ln>
            </p:spPr>
            <p:txBody>
              <a:bodyPr/>
              <a:lstStyle/>
              <a:p>
                <a:r>
                  <a:rPr lang="en-US">
                    <a:noFill/>
                  </a:rPr>
                  <a:t> </a:t>
                </a:r>
              </a:p>
            </p:txBody>
          </p:sp>
        </mc:Fallback>
      </mc:AlternateContent>
      <p:sp>
        <p:nvSpPr>
          <p:cNvPr id="36"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38" name="Group 37"/>
          <p:cNvGrpSpPr/>
          <p:nvPr/>
        </p:nvGrpSpPr>
        <p:grpSpPr>
          <a:xfrm>
            <a:off x="251520" y="2708920"/>
            <a:ext cx="970604" cy="1129722"/>
            <a:chOff x="19722" y="3372818"/>
            <a:chExt cx="970604" cy="1129722"/>
          </a:xfrm>
        </p:grpSpPr>
        <p:pic>
          <p:nvPicPr>
            <p:cNvPr id="39" name="Picture 3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0"/>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41"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21"/>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52</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535978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p:cxnSp>
        <p:nvCxnSpPr>
          <p:cNvPr id="30" name="Straight Arrow Connector 29"/>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Arrow: Right 22"/>
              <p:cNvSpPr/>
              <p:nvPr/>
            </p:nvSpPr>
            <p:spPr>
              <a:xfrm>
                <a:off x="4716016" y="378904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xmlns="">
          <p:sp>
            <p:nvSpPr>
              <p:cNvPr id="23" name="Arrow: Right 22"/>
              <p:cNvSpPr>
                <a:spLocks noRot="1" noChangeAspect="1" noMove="1" noResize="1" noEditPoints="1" noAdjustHandles="1" noChangeArrowheads="1" noChangeShapeType="1" noTextEdit="1"/>
              </p:cNvSpPr>
              <p:nvPr/>
            </p:nvSpPr>
            <p:spPr>
              <a:xfrm>
                <a:off x="4716016" y="3789040"/>
                <a:ext cx="792088" cy="576064"/>
              </a:xfrm>
              <a:prstGeom prst="rightArrow">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Arrow: Right 23"/>
              <p:cNvSpPr/>
              <p:nvPr/>
            </p:nvSpPr>
            <p:spPr>
              <a:xfrm>
                <a:off x="1389936"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4</m:t>
                          </m:r>
                        </m:sub>
                      </m:sSub>
                    </m:oMath>
                  </m:oMathPara>
                </a14:m>
                <a:endParaRPr lang="en-US" sz="2400" dirty="0">
                  <a:solidFill>
                    <a:schemeClr val="tx1"/>
                  </a:solidFill>
                </a:endParaRPr>
              </a:p>
            </p:txBody>
          </p:sp>
        </mc:Choice>
        <mc:Fallback xmlns="">
          <p:sp>
            <p:nvSpPr>
              <p:cNvPr id="24" name="Arrow: Right 23"/>
              <p:cNvSpPr>
                <a:spLocks noRot="1" noChangeAspect="1" noMove="1" noResize="1" noEditPoints="1" noAdjustHandles="1" noChangeArrowheads="1" noChangeShapeType="1" noTextEdit="1"/>
              </p:cNvSpPr>
              <p:nvPr/>
            </p:nvSpPr>
            <p:spPr>
              <a:xfrm>
                <a:off x="1389936" y="3068960"/>
                <a:ext cx="792088" cy="576064"/>
              </a:xfrm>
              <a:prstGeom prst="rightArrow">
                <a:avLst/>
              </a:prstGeom>
              <a:blipFill>
                <a:blip r:embed="rId15"/>
                <a:stretch>
                  <a:fillRect/>
                </a:stretch>
              </a:blipFill>
              <a:ln>
                <a:solidFill>
                  <a:schemeClr val="tx1"/>
                </a:solidFill>
              </a:ln>
            </p:spPr>
            <p:txBody>
              <a:bodyPr/>
              <a:lstStyle/>
              <a:p>
                <a:r>
                  <a:rPr lang="en-US">
                    <a:noFill/>
                  </a:rPr>
                  <a:t> </a:t>
                </a:r>
              </a:p>
            </p:txBody>
          </p:sp>
        </mc:Fallback>
      </mc:AlternateContent>
      <p:grpSp>
        <p:nvGrpSpPr>
          <p:cNvPr id="25" name="Group 24"/>
          <p:cNvGrpSpPr/>
          <p:nvPr/>
        </p:nvGrpSpPr>
        <p:grpSpPr>
          <a:xfrm>
            <a:off x="3729608" y="2924944"/>
            <a:ext cx="914400" cy="914400"/>
            <a:chOff x="5748361" y="2344416"/>
            <a:chExt cx="455676" cy="455676"/>
          </a:xfrm>
        </p:grpSpPr>
        <p:cxnSp>
          <p:nvCxnSpPr>
            <p:cNvPr id="26" name="Straight Connector 25"/>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29" name="Group 28"/>
          <p:cNvGrpSpPr/>
          <p:nvPr/>
        </p:nvGrpSpPr>
        <p:grpSpPr>
          <a:xfrm>
            <a:off x="5364088" y="3645024"/>
            <a:ext cx="914400" cy="914400"/>
            <a:chOff x="5748361" y="2344416"/>
            <a:chExt cx="455676" cy="455676"/>
          </a:xfrm>
        </p:grpSpPr>
        <p:cxnSp>
          <p:nvCxnSpPr>
            <p:cNvPr id="31" name="Straight Connector 30"/>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33" name="Rectangle 32"/>
              <p:cNvSpPr/>
              <p:nvPr/>
            </p:nvSpPr>
            <p:spPr>
              <a:xfrm>
                <a:off x="3912486"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5</m:t>
                          </m:r>
                        </m:sub>
                      </m:sSub>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3912486" y="4536544"/>
                <a:ext cx="548640" cy="548640"/>
              </a:xfrm>
              <a:prstGeom prst="rect">
                <a:avLst/>
              </a:prstGeom>
              <a:blipFill>
                <a:blip r:embed="rId1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535528"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6</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535528" y="4536544"/>
                <a:ext cx="548640" cy="548640"/>
              </a:xfrm>
              <a:prstGeom prst="rect">
                <a:avLst/>
              </a:prstGeom>
              <a:blipFill>
                <a:blip r:embed="rId17"/>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Arrow: Right 34"/>
              <p:cNvSpPr/>
              <p:nvPr/>
            </p:nvSpPr>
            <p:spPr>
              <a:xfrm>
                <a:off x="4716016" y="450912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5</m:t>
                          </m:r>
                        </m:sub>
                      </m:sSub>
                    </m:oMath>
                  </m:oMathPara>
                </a14:m>
                <a:endParaRPr lang="en-US" sz="2400" dirty="0">
                  <a:solidFill>
                    <a:schemeClr val="tx1"/>
                  </a:solidFill>
                </a:endParaRPr>
              </a:p>
            </p:txBody>
          </p:sp>
        </mc:Choice>
        <mc:Fallback xmlns="">
          <p:sp>
            <p:nvSpPr>
              <p:cNvPr id="35" name="Arrow: Right 34"/>
              <p:cNvSpPr>
                <a:spLocks noRot="1" noChangeAspect="1" noMove="1" noResize="1" noEditPoints="1" noAdjustHandles="1" noChangeArrowheads="1" noChangeShapeType="1" noTextEdit="1"/>
              </p:cNvSpPr>
              <p:nvPr/>
            </p:nvSpPr>
            <p:spPr>
              <a:xfrm>
                <a:off x="4716016" y="4509120"/>
                <a:ext cx="792088" cy="576064"/>
              </a:xfrm>
              <a:prstGeom prst="rightArrow">
                <a:avLst/>
              </a:prstGeom>
              <a:blipFill>
                <a:blip r:embed="rId1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Arrow: Right 35"/>
              <p:cNvSpPr/>
              <p:nvPr/>
            </p:nvSpPr>
            <p:spPr>
              <a:xfrm>
                <a:off x="3059832" y="4523127"/>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𝟔</m:t>
                          </m:r>
                        </m:sub>
                      </m:sSub>
                    </m:oMath>
                  </m:oMathPara>
                </a14:m>
                <a:endParaRPr lang="en-US" sz="2400" b="1" dirty="0">
                  <a:solidFill>
                    <a:srgbClr val="FF0000"/>
                  </a:solidFill>
                </a:endParaRPr>
              </a:p>
            </p:txBody>
          </p:sp>
        </mc:Choice>
        <mc:Fallback xmlns="">
          <p:sp>
            <p:nvSpPr>
              <p:cNvPr id="36" name="Arrow: Right 35"/>
              <p:cNvSpPr>
                <a:spLocks noRot="1" noChangeAspect="1" noMove="1" noResize="1" noEditPoints="1" noAdjustHandles="1" noChangeArrowheads="1" noChangeShapeType="1" noTextEdit="1"/>
              </p:cNvSpPr>
              <p:nvPr/>
            </p:nvSpPr>
            <p:spPr>
              <a:xfrm>
                <a:off x="3059832" y="4523127"/>
                <a:ext cx="792088" cy="576064"/>
              </a:xfrm>
              <a:prstGeom prst="rightArrow">
                <a:avLst/>
              </a:prstGeom>
              <a:blipFill>
                <a:blip r:embed="rId19"/>
                <a:stretch>
                  <a:fillRect/>
                </a:stretch>
              </a:blipFill>
              <a:ln>
                <a:solidFill>
                  <a:srgbClr val="FF0000"/>
                </a:solidFill>
              </a:ln>
            </p:spPr>
            <p:txBody>
              <a:bodyPr/>
              <a:lstStyle/>
              <a:p>
                <a:r>
                  <a:rPr lang="en-US">
                    <a:noFill/>
                  </a:rPr>
                  <a:t> </a:t>
                </a:r>
              </a:p>
            </p:txBody>
          </p:sp>
        </mc:Fallback>
      </mc:AlternateContent>
      <p:sp>
        <p:nvSpPr>
          <p:cNvPr id="37"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39" name="Group 38"/>
          <p:cNvGrpSpPr/>
          <p:nvPr/>
        </p:nvGrpSpPr>
        <p:grpSpPr>
          <a:xfrm>
            <a:off x="251520" y="2708920"/>
            <a:ext cx="970604" cy="1129722"/>
            <a:chOff x="19722" y="3372818"/>
            <a:chExt cx="970604" cy="1129722"/>
          </a:xfrm>
        </p:grpSpPr>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41"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1"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1"/>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42"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22"/>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53</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643806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p:cxnSp>
        <p:nvCxnSpPr>
          <p:cNvPr id="30" name="Straight Arrow Connector 29"/>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Arrow: Right 22"/>
              <p:cNvSpPr/>
              <p:nvPr/>
            </p:nvSpPr>
            <p:spPr>
              <a:xfrm>
                <a:off x="4716016" y="378904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xmlns="">
          <p:sp>
            <p:nvSpPr>
              <p:cNvPr id="23" name="Arrow: Right 22"/>
              <p:cNvSpPr>
                <a:spLocks noRot="1" noChangeAspect="1" noMove="1" noResize="1" noEditPoints="1" noAdjustHandles="1" noChangeArrowheads="1" noChangeShapeType="1" noTextEdit="1"/>
              </p:cNvSpPr>
              <p:nvPr/>
            </p:nvSpPr>
            <p:spPr>
              <a:xfrm>
                <a:off x="4716016" y="3789040"/>
                <a:ext cx="792088" cy="576064"/>
              </a:xfrm>
              <a:prstGeom prst="rightArrow">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Arrow: Right 23"/>
              <p:cNvSpPr/>
              <p:nvPr/>
            </p:nvSpPr>
            <p:spPr>
              <a:xfrm>
                <a:off x="1389936"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4</m:t>
                          </m:r>
                        </m:sub>
                      </m:sSub>
                    </m:oMath>
                  </m:oMathPara>
                </a14:m>
                <a:endParaRPr lang="en-US" sz="2400" dirty="0">
                  <a:solidFill>
                    <a:schemeClr val="tx1"/>
                  </a:solidFill>
                </a:endParaRPr>
              </a:p>
            </p:txBody>
          </p:sp>
        </mc:Choice>
        <mc:Fallback xmlns="">
          <p:sp>
            <p:nvSpPr>
              <p:cNvPr id="24" name="Arrow: Right 23"/>
              <p:cNvSpPr>
                <a:spLocks noRot="1" noChangeAspect="1" noMove="1" noResize="1" noEditPoints="1" noAdjustHandles="1" noChangeArrowheads="1" noChangeShapeType="1" noTextEdit="1"/>
              </p:cNvSpPr>
              <p:nvPr/>
            </p:nvSpPr>
            <p:spPr>
              <a:xfrm>
                <a:off x="1389936" y="3068960"/>
                <a:ext cx="792088" cy="576064"/>
              </a:xfrm>
              <a:prstGeom prst="rightArrow">
                <a:avLst/>
              </a:prstGeom>
              <a:blipFill>
                <a:blip r:embed="rId15"/>
                <a:stretch>
                  <a:fillRect/>
                </a:stretch>
              </a:blipFill>
              <a:ln>
                <a:solidFill>
                  <a:schemeClr val="tx1"/>
                </a:solidFill>
              </a:ln>
            </p:spPr>
            <p:txBody>
              <a:bodyPr/>
              <a:lstStyle/>
              <a:p>
                <a:r>
                  <a:rPr lang="en-US">
                    <a:noFill/>
                  </a:rPr>
                  <a:t> </a:t>
                </a:r>
              </a:p>
            </p:txBody>
          </p:sp>
        </mc:Fallback>
      </mc:AlternateContent>
      <p:grpSp>
        <p:nvGrpSpPr>
          <p:cNvPr id="25" name="Group 24"/>
          <p:cNvGrpSpPr/>
          <p:nvPr/>
        </p:nvGrpSpPr>
        <p:grpSpPr>
          <a:xfrm>
            <a:off x="3729608" y="2924944"/>
            <a:ext cx="914400" cy="914400"/>
            <a:chOff x="5748361" y="2344416"/>
            <a:chExt cx="455676" cy="455676"/>
          </a:xfrm>
        </p:grpSpPr>
        <p:cxnSp>
          <p:nvCxnSpPr>
            <p:cNvPr id="26" name="Straight Connector 25"/>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29" name="Group 28"/>
          <p:cNvGrpSpPr/>
          <p:nvPr/>
        </p:nvGrpSpPr>
        <p:grpSpPr>
          <a:xfrm>
            <a:off x="5364088" y="3645024"/>
            <a:ext cx="914400" cy="914400"/>
            <a:chOff x="5748361" y="2344416"/>
            <a:chExt cx="455676" cy="455676"/>
          </a:xfrm>
        </p:grpSpPr>
        <p:cxnSp>
          <p:nvCxnSpPr>
            <p:cNvPr id="31" name="Straight Connector 30"/>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33" name="Rectangle 32"/>
              <p:cNvSpPr/>
              <p:nvPr/>
            </p:nvSpPr>
            <p:spPr>
              <a:xfrm>
                <a:off x="3912486"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5</m:t>
                          </m:r>
                        </m:sub>
                      </m:sSub>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3912486" y="4536544"/>
                <a:ext cx="548640" cy="548640"/>
              </a:xfrm>
              <a:prstGeom prst="rect">
                <a:avLst/>
              </a:prstGeom>
              <a:blipFill>
                <a:blip r:embed="rId1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535528"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6</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535528" y="4536544"/>
                <a:ext cx="548640" cy="548640"/>
              </a:xfrm>
              <a:prstGeom prst="rect">
                <a:avLst/>
              </a:prstGeom>
              <a:blipFill>
                <a:blip r:embed="rId17"/>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Arrow: Right 34"/>
              <p:cNvSpPr/>
              <p:nvPr/>
            </p:nvSpPr>
            <p:spPr>
              <a:xfrm>
                <a:off x="4716016" y="450912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5</m:t>
                          </m:r>
                        </m:sub>
                      </m:sSub>
                    </m:oMath>
                  </m:oMathPara>
                </a14:m>
                <a:endParaRPr lang="en-US" sz="2400" dirty="0">
                  <a:solidFill>
                    <a:schemeClr val="tx1"/>
                  </a:solidFill>
                </a:endParaRPr>
              </a:p>
            </p:txBody>
          </p:sp>
        </mc:Choice>
        <mc:Fallback xmlns="">
          <p:sp>
            <p:nvSpPr>
              <p:cNvPr id="35" name="Arrow: Right 34"/>
              <p:cNvSpPr>
                <a:spLocks noRot="1" noChangeAspect="1" noMove="1" noResize="1" noEditPoints="1" noAdjustHandles="1" noChangeArrowheads="1" noChangeShapeType="1" noTextEdit="1"/>
              </p:cNvSpPr>
              <p:nvPr/>
            </p:nvSpPr>
            <p:spPr>
              <a:xfrm>
                <a:off x="4716016" y="4509120"/>
                <a:ext cx="792088" cy="576064"/>
              </a:xfrm>
              <a:prstGeom prst="rightArrow">
                <a:avLst/>
              </a:prstGeom>
              <a:blipFill>
                <a:blip r:embed="rId1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Arrow: Right 35"/>
              <p:cNvSpPr/>
              <p:nvPr/>
            </p:nvSpPr>
            <p:spPr>
              <a:xfrm>
                <a:off x="3059832" y="4523127"/>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𝟔</m:t>
                          </m:r>
                        </m:sub>
                      </m:sSub>
                    </m:oMath>
                  </m:oMathPara>
                </a14:m>
                <a:endParaRPr lang="en-US" sz="2400" b="1" dirty="0">
                  <a:solidFill>
                    <a:srgbClr val="FF0000"/>
                  </a:solidFill>
                </a:endParaRPr>
              </a:p>
            </p:txBody>
          </p:sp>
        </mc:Choice>
        <mc:Fallback xmlns="">
          <p:sp>
            <p:nvSpPr>
              <p:cNvPr id="36" name="Arrow: Right 35"/>
              <p:cNvSpPr>
                <a:spLocks noRot="1" noChangeAspect="1" noMove="1" noResize="1" noEditPoints="1" noAdjustHandles="1" noChangeArrowheads="1" noChangeShapeType="1" noTextEdit="1"/>
              </p:cNvSpPr>
              <p:nvPr/>
            </p:nvSpPr>
            <p:spPr>
              <a:xfrm>
                <a:off x="3059832" y="4523127"/>
                <a:ext cx="792088" cy="576064"/>
              </a:xfrm>
              <a:prstGeom prst="rightArrow">
                <a:avLst/>
              </a:prstGeom>
              <a:blipFill>
                <a:blip r:embed="rId19"/>
                <a:stretch>
                  <a:fillRect/>
                </a:stretch>
              </a:blipFill>
              <a:ln>
                <a:solidFill>
                  <a:srgbClr val="FF0000"/>
                </a:solidFill>
              </a:ln>
            </p:spPr>
            <p:txBody>
              <a:bodyPr/>
              <a:lstStyle/>
              <a:p>
                <a:r>
                  <a:rPr lang="en-US">
                    <a:noFill/>
                  </a:rPr>
                  <a:t> </a:t>
                </a:r>
              </a:p>
            </p:txBody>
          </p:sp>
        </mc:Fallback>
      </mc:AlternateContent>
      <p:grpSp>
        <p:nvGrpSpPr>
          <p:cNvPr id="37" name="Group 36"/>
          <p:cNvGrpSpPr/>
          <p:nvPr/>
        </p:nvGrpSpPr>
        <p:grpSpPr>
          <a:xfrm>
            <a:off x="5385792" y="4365104"/>
            <a:ext cx="914400" cy="914400"/>
            <a:chOff x="5748361" y="2344416"/>
            <a:chExt cx="455676" cy="455676"/>
          </a:xfrm>
        </p:grpSpPr>
        <p:cxnSp>
          <p:nvCxnSpPr>
            <p:cNvPr id="38" name="Straight Connector 37"/>
            <p:cNvCxnSpPr/>
            <p:nvPr/>
          </p:nvCxnSpPr>
          <p:spPr>
            <a:xfrm rot="2700000">
              <a:off x="5963553" y="2348880"/>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rot="18900000">
              <a:off x="5950908" y="2344416"/>
              <a:ext cx="25291" cy="455676"/>
            </a:xfrm>
            <a:prstGeom prst="line">
              <a:avLst/>
            </a:prstGeom>
            <a:ln w="3810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40" name="Rectangle 39"/>
              <p:cNvSpPr/>
              <p:nvPr/>
            </p:nvSpPr>
            <p:spPr>
              <a:xfrm>
                <a:off x="5535528" y="525662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7</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5535528" y="5256624"/>
                <a:ext cx="548640" cy="548640"/>
              </a:xfrm>
              <a:prstGeom prst="rect">
                <a:avLst/>
              </a:prstGeom>
              <a:blipFill>
                <a:blip r:embed="rId20"/>
                <a:stretch>
                  <a:fillRect l="-4301"/>
                </a:stretch>
              </a:blipFill>
              <a:ln w="19050"/>
            </p:spPr>
            <p:txBody>
              <a:bodyPr/>
              <a:lstStyle/>
              <a:p>
                <a:r>
                  <a:rPr lang="en-US">
                    <a:noFill/>
                  </a:rPr>
                  <a:t> </a:t>
                </a:r>
              </a:p>
            </p:txBody>
          </p:sp>
        </mc:Fallback>
      </mc:AlternateContent>
      <p:sp>
        <p:nvSpPr>
          <p:cNvPr id="41"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43" name="Group 42"/>
          <p:cNvGrpSpPr/>
          <p:nvPr/>
        </p:nvGrpSpPr>
        <p:grpSpPr>
          <a:xfrm>
            <a:off x="251520" y="2708920"/>
            <a:ext cx="970604" cy="1129722"/>
            <a:chOff x="19722" y="3372818"/>
            <a:chExt cx="970604" cy="1129722"/>
          </a:xfrm>
        </p:grpSpPr>
        <p:pic>
          <p:nvPicPr>
            <p:cNvPr id="44" name="Picture 4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45"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5"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2"/>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46"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23"/>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54</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152672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p:cNvSpPr/>
              <p:nvPr/>
            </p:nvSpPr>
            <p:spPr>
              <a:xfrm>
                <a:off x="2195736" y="313044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1</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195736" y="3130448"/>
                <a:ext cx="548640" cy="548640"/>
              </a:xfrm>
              <a:prstGeom prst="rect">
                <a:avLst/>
              </a:prstGeom>
              <a:blipFill>
                <a:blip r:embed="rId4"/>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3879344"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2</m:t>
                          </m:r>
                        </m:sub>
                      </m:sSub>
                    </m:oMath>
                  </m:oMathPara>
                </a14:m>
                <a:endParaRPr lang="en-US" sz="2400" dirty="0"/>
              </a:p>
            </p:txBody>
          </p:sp>
        </mc:Choice>
        <mc:Fallback xmlns="">
          <p:sp>
            <p:nvSpPr>
              <p:cNvPr id="103" name="Rectangle 102"/>
              <p:cNvSpPr>
                <a:spLocks noRot="1" noChangeAspect="1" noMove="1" noResize="1" noEditPoints="1" noAdjustHandles="1" noChangeArrowheads="1" noChangeShapeType="1" noTextEdit="1"/>
              </p:cNvSpPr>
              <p:nvPr/>
            </p:nvSpPr>
            <p:spPr>
              <a:xfrm>
                <a:off x="3879344" y="3120068"/>
                <a:ext cx="548640" cy="548640"/>
              </a:xfrm>
              <a:prstGeom prst="rect">
                <a:avLst/>
              </a:prstGeom>
              <a:blipFill>
                <a:blip r:embed="rId5"/>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5535528" y="3120068"/>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3</m:t>
                          </m:r>
                        </m:sub>
                      </m:sSub>
                    </m:oMath>
                  </m:oMathPara>
                </a14:m>
                <a:endParaRPr lang="en-US" sz="2400" dirty="0"/>
              </a:p>
            </p:txBody>
          </p:sp>
        </mc:Choice>
        <mc:Fallback xmlns="">
          <p:sp>
            <p:nvSpPr>
              <p:cNvPr id="104" name="Rectangle 103"/>
              <p:cNvSpPr>
                <a:spLocks noRot="1" noChangeAspect="1" noMove="1" noResize="1" noEditPoints="1" noAdjustHandles="1" noChangeArrowheads="1" noChangeShapeType="1" noTextEdit="1"/>
              </p:cNvSpPr>
              <p:nvPr/>
            </p:nvSpPr>
            <p:spPr>
              <a:xfrm>
                <a:off x="5535528" y="3120068"/>
                <a:ext cx="548640" cy="548640"/>
              </a:xfrm>
              <a:prstGeom prst="rect">
                <a:avLst/>
              </a:prstGeom>
              <a:blipFill>
                <a:blip r:embed="rId6"/>
                <a:stretch>
                  <a:fillRect l="-4301"/>
                </a:stretch>
              </a:blipFill>
              <a:ln w="19050"/>
            </p:spPr>
            <p:txBody>
              <a:bodyPr/>
              <a:lstStyle/>
              <a:p>
                <a:r>
                  <a:rPr lang="en-US">
                    <a:noFill/>
                  </a:rPr>
                  <a:t> </a:t>
                </a:r>
              </a:p>
            </p:txBody>
          </p:sp>
        </mc:Fallback>
      </mc:AlternateContent>
      <p:cxnSp>
        <p:nvCxnSpPr>
          <p:cNvPr id="30" name="Straight Arrow Connector 29"/>
          <p:cNvCxnSpPr/>
          <p:nvPr/>
        </p:nvCxnSpPr>
        <p:spPr>
          <a:xfrm flipV="1">
            <a:off x="323528" y="3885868"/>
            <a:ext cx="914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 Box 49"/>
              <p:cNvSpPr txBox="1">
                <a:spLocks noChangeArrowheads="1"/>
              </p:cNvSpPr>
              <p:nvPr/>
            </p:nvSpPr>
            <p:spPr bwMode="auto">
              <a:xfrm>
                <a:off x="1965557"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1</m:t>
                      </m:r>
                    </m:oMath>
                  </m:oMathPara>
                </a14:m>
                <a:endParaRPr lang="en-US" altLang="en-US" sz="2400" dirty="0">
                  <a:solidFill>
                    <a:srgbClr val="0070C0"/>
                  </a:solidFill>
                </a:endParaRPr>
              </a:p>
            </p:txBody>
          </p:sp>
        </mc:Choice>
        <mc:Fallback xmlns="">
          <p:sp>
            <p:nvSpPr>
              <p:cNvPr id="15" name="Text Box 49"/>
              <p:cNvSpPr txBox="1">
                <a:spLocks noRot="1" noChangeAspect="1" noMove="1" noResize="1" noEditPoints="1" noAdjustHandles="1" noChangeArrowheads="1" noChangeShapeType="1" noTextEdit="1"/>
              </p:cNvSpPr>
              <p:nvPr/>
            </p:nvSpPr>
            <p:spPr bwMode="auto">
              <a:xfrm>
                <a:off x="1965557" y="2213445"/>
                <a:ext cx="912813"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49"/>
              <p:cNvSpPr txBox="1">
                <a:spLocks noChangeArrowheads="1"/>
              </p:cNvSpPr>
              <p:nvPr/>
            </p:nvSpPr>
            <p:spPr bwMode="auto">
              <a:xfrm>
                <a:off x="3679594" y="221344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2</m:t>
                      </m:r>
                    </m:oMath>
                  </m:oMathPara>
                </a14:m>
                <a:endParaRPr lang="en-US" altLang="en-US" sz="2400" dirty="0">
                  <a:solidFill>
                    <a:srgbClr val="0070C0"/>
                  </a:solidFill>
                </a:endParaRPr>
              </a:p>
            </p:txBody>
          </p:sp>
        </mc:Choice>
        <mc:Fallback xmlns="">
          <p:sp>
            <p:nvSpPr>
              <p:cNvPr id="16" name="Text Box 49"/>
              <p:cNvSpPr txBox="1">
                <a:spLocks noRot="1" noChangeAspect="1" noMove="1" noResize="1" noEditPoints="1" noAdjustHandles="1" noChangeArrowheads="1" noChangeShapeType="1" noTextEdit="1"/>
              </p:cNvSpPr>
              <p:nvPr/>
            </p:nvSpPr>
            <p:spPr bwMode="auto">
              <a:xfrm>
                <a:off x="3679594" y="2213445"/>
                <a:ext cx="912813"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49"/>
              <p:cNvSpPr txBox="1">
                <a:spLocks noChangeArrowheads="1"/>
              </p:cNvSpPr>
              <p:nvPr/>
            </p:nvSpPr>
            <p:spPr bwMode="auto">
              <a:xfrm>
                <a:off x="5353441" y="22400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3</m:t>
                      </m:r>
                    </m:oMath>
                  </m:oMathPara>
                </a14:m>
                <a:endParaRPr lang="en-US" altLang="en-US" sz="2400" dirty="0">
                  <a:solidFill>
                    <a:srgbClr val="0070C0"/>
                  </a:solidFill>
                </a:endParaRPr>
              </a:p>
            </p:txBody>
          </p:sp>
        </mc:Choice>
        <mc:Fallback xmlns="">
          <p:sp>
            <p:nvSpPr>
              <p:cNvPr id="17" name="Text Box 49"/>
              <p:cNvSpPr txBox="1">
                <a:spLocks noRot="1" noChangeAspect="1" noMove="1" noResize="1" noEditPoints="1" noAdjustHandles="1" noChangeArrowheads="1" noChangeShapeType="1" noTextEdit="1"/>
              </p:cNvSpPr>
              <p:nvPr/>
            </p:nvSpPr>
            <p:spPr bwMode="auto">
              <a:xfrm>
                <a:off x="5353441" y="2240012"/>
                <a:ext cx="91281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Arrow: Right 1"/>
              <p:cNvSpPr/>
              <p:nvPr/>
            </p:nvSpPr>
            <p:spPr>
              <a:xfrm>
                <a:off x="4743440" y="3106356"/>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1</m:t>
                          </m:r>
                        </m:sub>
                      </m:sSub>
                    </m:oMath>
                  </m:oMathPara>
                </a14:m>
                <a:endParaRPr lang="en-US" sz="2400" dirty="0">
                  <a:solidFill>
                    <a:schemeClr val="tx1"/>
                  </a:solidFill>
                </a:endParaRPr>
              </a:p>
            </p:txBody>
          </p:sp>
        </mc:Choice>
        <mc:Fallback xmlns="">
          <p:sp>
            <p:nvSpPr>
              <p:cNvPr id="2" name="Arrow: Right 1"/>
              <p:cNvSpPr>
                <a:spLocks noRot="1" noChangeAspect="1" noMove="1" noResize="1" noEditPoints="1" noAdjustHandles="1" noChangeArrowheads="1" noChangeShapeType="1" noTextEdit="1"/>
              </p:cNvSpPr>
              <p:nvPr/>
            </p:nvSpPr>
            <p:spPr>
              <a:xfrm>
                <a:off x="4743440" y="3106356"/>
                <a:ext cx="792088" cy="576064"/>
              </a:xfrm>
              <a:prstGeom prst="rightArrow">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rrow: Right 17"/>
              <p:cNvSpPr/>
              <p:nvPr/>
            </p:nvSpPr>
            <p:spPr>
              <a:xfrm>
                <a:off x="3059832"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endParaRPr>
              </a:p>
            </p:txBody>
          </p:sp>
        </mc:Choice>
        <mc:Fallback xmlns="">
          <p:sp>
            <p:nvSpPr>
              <p:cNvPr id="18" name="Arrow: Right 17"/>
              <p:cNvSpPr>
                <a:spLocks noRot="1" noChangeAspect="1" noMove="1" noResize="1" noEditPoints="1" noAdjustHandles="1" noChangeArrowheads="1" noChangeShapeType="1" noTextEdit="1"/>
              </p:cNvSpPr>
              <p:nvPr/>
            </p:nvSpPr>
            <p:spPr>
              <a:xfrm>
                <a:off x="3059832" y="3068960"/>
                <a:ext cx="792088" cy="576064"/>
              </a:xfrm>
              <a:prstGeom prst="rightArrow">
                <a:avLst/>
              </a:prstGeom>
              <a:blipFill>
                <a:blip r:embed="rId12"/>
                <a:stretch>
                  <a:fillRect/>
                </a:stretch>
              </a:blipFill>
              <a:ln>
                <a:solidFill>
                  <a:schemeClr val="tx1"/>
                </a:solidFill>
              </a:ln>
            </p:spPr>
            <p:txBody>
              <a:bodyPr/>
              <a:lstStyle/>
              <a:p>
                <a:r>
                  <a:rPr lang="en-US">
                    <a:noFill/>
                  </a:rPr>
                  <a:t> </a:t>
                </a:r>
              </a:p>
            </p:txBody>
          </p:sp>
        </mc:Fallback>
      </mc:AlternateContent>
      <p:grpSp>
        <p:nvGrpSpPr>
          <p:cNvPr id="19" name="Group 18"/>
          <p:cNvGrpSpPr/>
          <p:nvPr/>
        </p:nvGrpSpPr>
        <p:grpSpPr>
          <a:xfrm>
            <a:off x="5364088" y="2924944"/>
            <a:ext cx="914400" cy="914400"/>
            <a:chOff x="5748361" y="2344416"/>
            <a:chExt cx="455676" cy="455676"/>
          </a:xfrm>
        </p:grpSpPr>
        <p:cxnSp>
          <p:nvCxnSpPr>
            <p:cNvPr id="20" name="Straight Connector 19"/>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2" name="Rectangle 21"/>
              <p:cNvSpPr/>
              <p:nvPr/>
            </p:nvSpPr>
            <p:spPr>
              <a:xfrm>
                <a:off x="5508104" y="381646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4</m:t>
                          </m:r>
                        </m:sub>
                      </m:sSub>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508104" y="3816464"/>
                <a:ext cx="548640" cy="548640"/>
              </a:xfrm>
              <a:prstGeom prst="rect">
                <a:avLst/>
              </a:prstGeom>
              <a:blipFill>
                <a:blip r:embed="rId13"/>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Arrow: Right 22"/>
              <p:cNvSpPr/>
              <p:nvPr/>
            </p:nvSpPr>
            <p:spPr>
              <a:xfrm>
                <a:off x="4716016" y="378904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xmlns="">
          <p:sp>
            <p:nvSpPr>
              <p:cNvPr id="23" name="Arrow: Right 22"/>
              <p:cNvSpPr>
                <a:spLocks noRot="1" noChangeAspect="1" noMove="1" noResize="1" noEditPoints="1" noAdjustHandles="1" noChangeArrowheads="1" noChangeShapeType="1" noTextEdit="1"/>
              </p:cNvSpPr>
              <p:nvPr/>
            </p:nvSpPr>
            <p:spPr>
              <a:xfrm>
                <a:off x="4716016" y="3789040"/>
                <a:ext cx="792088" cy="576064"/>
              </a:xfrm>
              <a:prstGeom prst="rightArrow">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Arrow: Right 23"/>
              <p:cNvSpPr/>
              <p:nvPr/>
            </p:nvSpPr>
            <p:spPr>
              <a:xfrm>
                <a:off x="1389936" y="306896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4</m:t>
                          </m:r>
                        </m:sub>
                      </m:sSub>
                    </m:oMath>
                  </m:oMathPara>
                </a14:m>
                <a:endParaRPr lang="en-US" sz="2400" dirty="0">
                  <a:solidFill>
                    <a:schemeClr val="tx1"/>
                  </a:solidFill>
                </a:endParaRPr>
              </a:p>
            </p:txBody>
          </p:sp>
        </mc:Choice>
        <mc:Fallback xmlns="">
          <p:sp>
            <p:nvSpPr>
              <p:cNvPr id="24" name="Arrow: Right 23"/>
              <p:cNvSpPr>
                <a:spLocks noRot="1" noChangeAspect="1" noMove="1" noResize="1" noEditPoints="1" noAdjustHandles="1" noChangeArrowheads="1" noChangeShapeType="1" noTextEdit="1"/>
              </p:cNvSpPr>
              <p:nvPr/>
            </p:nvSpPr>
            <p:spPr>
              <a:xfrm>
                <a:off x="1389936" y="3068960"/>
                <a:ext cx="792088" cy="576064"/>
              </a:xfrm>
              <a:prstGeom prst="rightArrow">
                <a:avLst/>
              </a:prstGeom>
              <a:blipFill>
                <a:blip r:embed="rId15"/>
                <a:stretch>
                  <a:fillRect/>
                </a:stretch>
              </a:blipFill>
              <a:ln>
                <a:solidFill>
                  <a:schemeClr val="tx1"/>
                </a:solidFill>
              </a:ln>
            </p:spPr>
            <p:txBody>
              <a:bodyPr/>
              <a:lstStyle/>
              <a:p>
                <a:r>
                  <a:rPr lang="en-US">
                    <a:noFill/>
                  </a:rPr>
                  <a:t> </a:t>
                </a:r>
              </a:p>
            </p:txBody>
          </p:sp>
        </mc:Fallback>
      </mc:AlternateContent>
      <p:grpSp>
        <p:nvGrpSpPr>
          <p:cNvPr id="25" name="Group 24"/>
          <p:cNvGrpSpPr/>
          <p:nvPr/>
        </p:nvGrpSpPr>
        <p:grpSpPr>
          <a:xfrm>
            <a:off x="3729608" y="2924944"/>
            <a:ext cx="914400" cy="914400"/>
            <a:chOff x="5748361" y="2344416"/>
            <a:chExt cx="455676" cy="455676"/>
          </a:xfrm>
        </p:grpSpPr>
        <p:cxnSp>
          <p:nvCxnSpPr>
            <p:cNvPr id="26" name="Straight Connector 25"/>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29" name="Group 28"/>
          <p:cNvGrpSpPr/>
          <p:nvPr/>
        </p:nvGrpSpPr>
        <p:grpSpPr>
          <a:xfrm>
            <a:off x="5364088" y="3645024"/>
            <a:ext cx="914400" cy="914400"/>
            <a:chOff x="5748361" y="2344416"/>
            <a:chExt cx="455676" cy="455676"/>
          </a:xfrm>
        </p:grpSpPr>
        <p:cxnSp>
          <p:nvCxnSpPr>
            <p:cNvPr id="31" name="Straight Connector 30"/>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33" name="Rectangle 32"/>
              <p:cNvSpPr/>
              <p:nvPr/>
            </p:nvSpPr>
            <p:spPr>
              <a:xfrm>
                <a:off x="3912486"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5</m:t>
                          </m:r>
                        </m:sub>
                      </m:sSub>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3912486" y="4536544"/>
                <a:ext cx="548640" cy="548640"/>
              </a:xfrm>
              <a:prstGeom prst="rect">
                <a:avLst/>
              </a:prstGeom>
              <a:blipFill>
                <a:blip r:embed="rId16"/>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535528" y="453654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6</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535528" y="4536544"/>
                <a:ext cx="548640" cy="548640"/>
              </a:xfrm>
              <a:prstGeom prst="rect">
                <a:avLst/>
              </a:prstGeom>
              <a:blipFill>
                <a:blip r:embed="rId17"/>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Arrow: Right 34"/>
              <p:cNvSpPr/>
              <p:nvPr/>
            </p:nvSpPr>
            <p:spPr>
              <a:xfrm>
                <a:off x="4716016" y="4509120"/>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5</m:t>
                          </m:r>
                        </m:sub>
                      </m:sSub>
                    </m:oMath>
                  </m:oMathPara>
                </a14:m>
                <a:endParaRPr lang="en-US" sz="2400" dirty="0">
                  <a:solidFill>
                    <a:schemeClr val="tx1"/>
                  </a:solidFill>
                </a:endParaRPr>
              </a:p>
            </p:txBody>
          </p:sp>
        </mc:Choice>
        <mc:Fallback xmlns="">
          <p:sp>
            <p:nvSpPr>
              <p:cNvPr id="35" name="Arrow: Right 34"/>
              <p:cNvSpPr>
                <a:spLocks noRot="1" noChangeAspect="1" noMove="1" noResize="1" noEditPoints="1" noAdjustHandles="1" noChangeArrowheads="1" noChangeShapeType="1" noTextEdit="1"/>
              </p:cNvSpPr>
              <p:nvPr/>
            </p:nvSpPr>
            <p:spPr>
              <a:xfrm>
                <a:off x="4716016" y="4509120"/>
                <a:ext cx="792088" cy="576064"/>
              </a:xfrm>
              <a:prstGeom prst="rightArrow">
                <a:avLst/>
              </a:prstGeom>
              <a:blipFill>
                <a:blip r:embed="rId1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Arrow: Right 35"/>
              <p:cNvSpPr/>
              <p:nvPr/>
            </p:nvSpPr>
            <p:spPr>
              <a:xfrm>
                <a:off x="3059832" y="4523127"/>
                <a:ext cx="792088" cy="57606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6</m:t>
                          </m:r>
                        </m:sub>
                      </m:sSub>
                    </m:oMath>
                  </m:oMathPara>
                </a14:m>
                <a:endParaRPr lang="en-US" sz="2400" dirty="0">
                  <a:solidFill>
                    <a:schemeClr val="tx1"/>
                  </a:solidFill>
                </a:endParaRPr>
              </a:p>
            </p:txBody>
          </p:sp>
        </mc:Choice>
        <mc:Fallback xmlns="">
          <p:sp>
            <p:nvSpPr>
              <p:cNvPr id="36" name="Arrow: Right 35"/>
              <p:cNvSpPr>
                <a:spLocks noRot="1" noChangeAspect="1" noMove="1" noResize="1" noEditPoints="1" noAdjustHandles="1" noChangeArrowheads="1" noChangeShapeType="1" noTextEdit="1"/>
              </p:cNvSpPr>
              <p:nvPr/>
            </p:nvSpPr>
            <p:spPr>
              <a:xfrm>
                <a:off x="3059832" y="4523127"/>
                <a:ext cx="792088" cy="576064"/>
              </a:xfrm>
              <a:prstGeom prst="rightArrow">
                <a:avLst/>
              </a:prstGeom>
              <a:blipFill>
                <a:blip r:embed="rId19"/>
                <a:stretch>
                  <a:fillRect/>
                </a:stretch>
              </a:blipFill>
              <a:ln>
                <a:solidFill>
                  <a:schemeClr val="tx1"/>
                </a:solidFill>
              </a:ln>
            </p:spPr>
            <p:txBody>
              <a:bodyPr/>
              <a:lstStyle/>
              <a:p>
                <a:r>
                  <a:rPr lang="en-US">
                    <a:noFill/>
                  </a:rPr>
                  <a:t> </a:t>
                </a:r>
              </a:p>
            </p:txBody>
          </p:sp>
        </mc:Fallback>
      </mc:AlternateContent>
      <p:grpSp>
        <p:nvGrpSpPr>
          <p:cNvPr id="37" name="Group 36"/>
          <p:cNvGrpSpPr/>
          <p:nvPr/>
        </p:nvGrpSpPr>
        <p:grpSpPr>
          <a:xfrm>
            <a:off x="5385792" y="4365104"/>
            <a:ext cx="914400" cy="914400"/>
            <a:chOff x="5748361" y="2344416"/>
            <a:chExt cx="455676" cy="455676"/>
          </a:xfrm>
        </p:grpSpPr>
        <p:cxnSp>
          <p:nvCxnSpPr>
            <p:cNvPr id="38" name="Straight Connector 37"/>
            <p:cNvCxnSpPr/>
            <p:nvPr/>
          </p:nvCxnSpPr>
          <p:spPr>
            <a:xfrm rot="2700000">
              <a:off x="5963553" y="2348880"/>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rot="18900000">
              <a:off x="5950908" y="2344416"/>
              <a:ext cx="25291" cy="45567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40" name="Rectangle 39"/>
              <p:cNvSpPr/>
              <p:nvPr/>
            </p:nvSpPr>
            <p:spPr>
              <a:xfrm>
                <a:off x="5535528" y="5256624"/>
                <a:ext cx="548640" cy="5486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7</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5535528" y="5256624"/>
                <a:ext cx="548640" cy="548640"/>
              </a:xfrm>
              <a:prstGeom prst="rect">
                <a:avLst/>
              </a:prstGeom>
              <a:blipFill>
                <a:blip r:embed="rId20"/>
                <a:stretch>
                  <a:fillRect l="-4301"/>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Arrow: Right 40"/>
              <p:cNvSpPr/>
              <p:nvPr/>
            </p:nvSpPr>
            <p:spPr>
              <a:xfrm>
                <a:off x="4716016" y="5229200"/>
                <a:ext cx="792088" cy="57606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𝒆</m:t>
                          </m:r>
                        </m:e>
                        <m:sub>
                          <m:r>
                            <a:rPr lang="en-US" sz="2400" b="1" i="1" smtClean="0">
                              <a:solidFill>
                                <a:srgbClr val="FF0000"/>
                              </a:solidFill>
                              <a:latin typeface="Cambria Math" panose="02040503050406030204" pitchFamily="18" charset="0"/>
                            </a:rPr>
                            <m:t>𝟕</m:t>
                          </m:r>
                        </m:sub>
                      </m:sSub>
                    </m:oMath>
                  </m:oMathPara>
                </a14:m>
                <a:endParaRPr lang="en-US" sz="2400" b="1" dirty="0">
                  <a:solidFill>
                    <a:srgbClr val="FF0000"/>
                  </a:solidFill>
                </a:endParaRPr>
              </a:p>
            </p:txBody>
          </p:sp>
        </mc:Choice>
        <mc:Fallback xmlns="">
          <p:sp>
            <p:nvSpPr>
              <p:cNvPr id="41" name="Arrow: Right 40"/>
              <p:cNvSpPr>
                <a:spLocks noRot="1" noChangeAspect="1" noMove="1" noResize="1" noEditPoints="1" noAdjustHandles="1" noChangeArrowheads="1" noChangeShapeType="1" noTextEdit="1"/>
              </p:cNvSpPr>
              <p:nvPr/>
            </p:nvSpPr>
            <p:spPr>
              <a:xfrm>
                <a:off x="4716016" y="5229200"/>
                <a:ext cx="792088" cy="576064"/>
              </a:xfrm>
              <a:prstGeom prst="rightArrow">
                <a:avLst/>
              </a:prstGeom>
              <a:blipFill>
                <a:blip r:embed="rId21"/>
                <a:stretch>
                  <a:fillRect/>
                </a:stretch>
              </a:blipFill>
              <a:ln>
                <a:solidFill>
                  <a:srgbClr val="FF0000"/>
                </a:solidFill>
              </a:ln>
            </p:spPr>
            <p:txBody>
              <a:bodyPr/>
              <a:lstStyle/>
              <a:p>
                <a:r>
                  <a:rPr lang="en-US">
                    <a:noFill/>
                  </a:rPr>
                  <a:t> </a:t>
                </a:r>
              </a:p>
            </p:txBody>
          </p:sp>
        </mc:Fallback>
      </mc:AlternateContent>
      <p:sp>
        <p:nvSpPr>
          <p:cNvPr id="42" name="Title 1"/>
          <p:cNvSpPr txBox="1">
            <a:spLocks/>
          </p:cNvSpPr>
          <p:nvPr/>
        </p:nvSpPr>
        <p:spPr>
          <a:xfrm>
            <a:off x="457200" y="274638"/>
            <a:ext cx="7715200" cy="1095375"/>
          </a:xfrm>
          <a:prstGeom prst="rect">
            <a:avLst/>
          </a:prstGeom>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Example</a:t>
            </a:r>
            <a:endParaRPr lang="he-IL" dirty="0"/>
          </a:p>
        </p:txBody>
      </p:sp>
      <p:grpSp>
        <p:nvGrpSpPr>
          <p:cNvPr id="44" name="Group 43"/>
          <p:cNvGrpSpPr/>
          <p:nvPr/>
        </p:nvGrpSpPr>
        <p:grpSpPr>
          <a:xfrm>
            <a:off x="251520" y="2708920"/>
            <a:ext cx="970604" cy="1129722"/>
            <a:chOff x="19722" y="3372818"/>
            <a:chExt cx="970604" cy="1129722"/>
          </a:xfrm>
        </p:grpSpPr>
        <p:pic>
          <p:nvPicPr>
            <p:cNvPr id="45" name="Picture 4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46"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6"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3"/>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Content Placeholder 2"/>
              <p:cNvSpPr txBox="1">
                <a:spLocks/>
              </p:cNvSpPr>
              <p:nvPr/>
            </p:nvSpPr>
            <p:spPr>
              <a:xfrm>
                <a:off x="251520" y="1144637"/>
                <a:ext cx="8352928" cy="1348259"/>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 accesses only 3 variables.</a:t>
                </a:r>
              </a:p>
              <a:p>
                <a:pPr marL="0" indent="0">
                  <a:buNone/>
                </a:pPr>
                <a:r>
                  <a:rPr lang="en-US" sz="2800" dirty="0"/>
                  <a:t>How many executions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𝛼</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𝑖</m:t>
                        </m:r>
                      </m:sub>
                    </m:sSub>
                  </m:oMath>
                </a14:m>
                <a:r>
                  <a:rPr lang="en-US" sz="2800" dirty="0"/>
                  <a:t> can we have?!</a:t>
                </a:r>
              </a:p>
            </p:txBody>
          </p:sp>
        </mc:Choice>
        <mc:Fallback xmlns="">
          <p:sp>
            <p:nvSpPr>
              <p:cNvPr id="47" name="Content Placeholder 2"/>
              <p:cNvSpPr txBox="1">
                <a:spLocks noRot="1" noChangeAspect="1" noMove="1" noResize="1" noEditPoints="1" noAdjustHandles="1" noChangeArrowheads="1" noChangeShapeType="1" noTextEdit="1"/>
              </p:cNvSpPr>
              <p:nvPr/>
            </p:nvSpPr>
            <p:spPr>
              <a:xfrm>
                <a:off x="251520" y="1144637"/>
                <a:ext cx="8352928" cy="1348259"/>
              </a:xfrm>
              <a:prstGeom prst="rect">
                <a:avLst/>
              </a:prstGeom>
              <a:blipFill>
                <a:blip r:embed="rId24"/>
                <a:stretch>
                  <a:fillRect l="-1460" t="-497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35E84F3-9950-4816-8E70-4741F26888A2}" type="slidenum">
              <a:rPr lang="en-US" smtClean="0"/>
              <a:t>55</a:t>
            </a:fld>
            <a:endParaRPr lang="en-US"/>
          </a:p>
        </p:txBody>
      </p:sp>
      <p:sp>
        <p:nvSpPr>
          <p:cNvPr id="3" name="Footer Placeholder 2"/>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512145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Covering</a:t>
            </a:r>
          </a:p>
        </p:txBody>
      </p:sp>
      <p:sp>
        <p:nvSpPr>
          <p:cNvPr id="27" name="Content Placeholder 2"/>
          <p:cNvSpPr txBox="1">
            <a:spLocks/>
          </p:cNvSpPr>
          <p:nvPr/>
        </p:nvSpPr>
        <p:spPr>
          <a:xfrm>
            <a:off x="251520" y="1144638"/>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A</a:t>
            </a:r>
            <a:r>
              <a:rPr lang="en-US" sz="2800" dirty="0">
                <a:latin typeface="+mj-lt"/>
              </a:rPr>
              <a:t>ssociate </a:t>
            </a:r>
            <a:r>
              <a:rPr lang="en-US" altLang="en-US" sz="2800" dirty="0">
                <a:latin typeface="+mj-lt"/>
              </a:rPr>
              <a:t>a potential function with each solo run:</a:t>
            </a:r>
            <a:endParaRPr lang="en-US" sz="2800" dirty="0">
              <a:latin typeface="+mj-lt"/>
            </a:endParaRPr>
          </a:p>
        </p:txBody>
      </p:sp>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en-US" dirty="0"/>
              <a:t>1</a:t>
            </a:r>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1</a:t>
            </a:r>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1</a:t>
            </a:r>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Content Placeholder 2"/>
              <p:cNvSpPr txBox="1">
                <a:spLocks/>
              </p:cNvSpPr>
              <p:nvPr/>
            </p:nvSpPr>
            <p:spPr>
              <a:xfrm>
                <a:off x="323528" y="1911066"/>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panose="02040503050406030204" pitchFamily="18" charset="0"/>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r>
                            <a:rPr lang="en-US" sz="3800" b="0" i="1" smtClean="0">
                              <a:solidFill>
                                <a:schemeClr val="bg1"/>
                              </a:solidFill>
                              <a:latin typeface="Cambria Math" panose="02040503050406030204" pitchFamily="18" charset="0"/>
                            </a:rPr>
                            <m:t>𝐿</m:t>
                          </m:r>
                        </m:sup>
                        <m:e>
                          <m:sSup>
                            <m:sSupPr>
                              <m:ctrlPr>
                                <a:rPr lang="en-US" sz="3800" b="0" i="1" smtClean="0">
                                  <a:solidFill>
                                    <a:schemeClr val="bg1"/>
                                  </a:solidFill>
                                  <a:latin typeface="Cambria Math" panose="02040503050406030204" pitchFamily="18" charset="0"/>
                                </a:rPr>
                              </m:ctrlPr>
                            </m:sSupPr>
                            <m:e>
                              <m:r>
                                <a:rPr lang="en-US" sz="3800" b="0" i="1" smtClean="0">
                                  <a:solidFill>
                                    <a:schemeClr val="bg1"/>
                                  </a:solidFill>
                                  <a:latin typeface="Cambria Math" panose="02040503050406030204" pitchFamily="18" charset="0"/>
                                </a:rPr>
                                <m:t>2</m:t>
                              </m:r>
                            </m:e>
                            <m:sup>
                              <m:r>
                                <a:rPr lang="en-US" sz="3800" b="0" i="1" smtClean="0">
                                  <a:solidFill>
                                    <a:schemeClr val="bg1"/>
                                  </a:solidFill>
                                  <a:latin typeface="Cambria Math" panose="02040503050406030204" pitchFamily="18" charset="0"/>
                                </a:rPr>
                                <m:t>𝐿</m:t>
                              </m:r>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81" name="Content Placeholder 2"/>
              <p:cNvSpPr txBox="1">
                <a:spLocks noRot="1" noChangeAspect="1" noMove="1" noResize="1" noEditPoints="1" noAdjustHandles="1" noChangeArrowheads="1" noChangeShapeType="1" noTextEdit="1"/>
              </p:cNvSpPr>
              <p:nvPr/>
            </p:nvSpPr>
            <p:spPr>
              <a:xfrm>
                <a:off x="323528" y="1911066"/>
                <a:ext cx="3635569" cy="125679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Content Placeholder 2"/>
              <p:cNvSpPr txBox="1">
                <a:spLocks/>
              </p:cNvSpPr>
              <p:nvPr/>
            </p:nvSpPr>
            <p:spPr>
              <a:xfrm>
                <a:off x="4031105" y="1923010"/>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83" name="Content Placeholder 2"/>
              <p:cNvSpPr txBox="1">
                <a:spLocks noRot="1" noChangeAspect="1" noMove="1" noResize="1" noEditPoints="1" noAdjustHandles="1" noChangeArrowheads="1" noChangeShapeType="1" noTextEdit="1"/>
              </p:cNvSpPr>
              <p:nvPr/>
            </p:nvSpPr>
            <p:spPr>
              <a:xfrm>
                <a:off x="4031105" y="1923010"/>
                <a:ext cx="4624390" cy="1244847"/>
              </a:xfrm>
              <a:prstGeom prst="rect">
                <a:avLst/>
              </a:prstGeom>
              <a:blipFill rotWithShape="0">
                <a:blip r:embed="rId10"/>
                <a:stretch>
                  <a:fillRect/>
                </a:stretch>
              </a:blipFill>
              <a:ln/>
            </p:spPr>
            <p:txBody>
              <a:bodyPr/>
              <a:lstStyle/>
              <a:p>
                <a:r>
                  <a:rPr lang="he-IL">
                    <a:noFill/>
                  </a:rPr>
                  <a:t> </a:t>
                </a:r>
              </a:p>
            </p:txBody>
          </p:sp>
        </mc:Fallback>
      </mc:AlternateContent>
      <p:sp>
        <p:nvSpPr>
          <p:cNvPr id="70" name="Right Brace 69"/>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2"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2"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1"/>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9" name="Group 68"/>
          <p:cNvGrpSpPr/>
          <p:nvPr/>
        </p:nvGrpSpPr>
        <p:grpSpPr>
          <a:xfrm>
            <a:off x="1692275" y="3716486"/>
            <a:ext cx="4271278" cy="1864171"/>
            <a:chOff x="1692275" y="3716486"/>
            <a:chExt cx="4271278" cy="1864171"/>
          </a:xfrm>
        </p:grpSpPr>
        <p:grpSp>
          <p:nvGrpSpPr>
            <p:cNvPr id="74" name="Group 52"/>
            <p:cNvGrpSpPr>
              <a:grpSpLocks/>
            </p:cNvGrpSpPr>
            <p:nvPr/>
          </p:nvGrpSpPr>
          <p:grpSpPr bwMode="auto">
            <a:xfrm>
              <a:off x="1692275" y="4280494"/>
              <a:ext cx="4271278" cy="1300163"/>
              <a:chOff x="1691680" y="4505045"/>
              <a:chExt cx="4272452" cy="1300219"/>
            </a:xfrm>
          </p:grpSpPr>
          <p:cxnSp>
            <p:nvCxnSpPr>
              <p:cNvPr id="79" name="Straight Arrow Connector 78"/>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76" name="Picture 75"/>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77" name="Picture 76"/>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78" name="Picture 77"/>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85" name="Group 84"/>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86"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86"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4"/>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7" name="Picture 86"/>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88" name="Group 87"/>
          <p:cNvGrpSpPr/>
          <p:nvPr/>
        </p:nvGrpSpPr>
        <p:grpSpPr>
          <a:xfrm>
            <a:off x="19722" y="3372818"/>
            <a:ext cx="970604" cy="1129722"/>
            <a:chOff x="19722" y="3372818"/>
            <a:chExt cx="970604" cy="1129722"/>
          </a:xfrm>
        </p:grpSpPr>
        <p:pic>
          <p:nvPicPr>
            <p:cNvPr id="89" name="Picture 8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90"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90"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18"/>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8" name="Slide Number Placeholder 27"/>
          <p:cNvSpPr>
            <a:spLocks noGrp="1"/>
          </p:cNvSpPr>
          <p:nvPr>
            <p:ph type="sldNum" sz="quarter" idx="12"/>
          </p:nvPr>
        </p:nvSpPr>
        <p:spPr/>
        <p:txBody>
          <a:bodyPr/>
          <a:lstStyle/>
          <a:p>
            <a:fld id="{435E84F3-9950-4816-8E70-4741F26888A2}" type="slidenum">
              <a:rPr lang="en-US" smtClean="0"/>
              <a:t>56</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813056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Covering</a:t>
            </a:r>
          </a:p>
        </p:txBody>
      </p:sp>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en-US" dirty="0"/>
              <a:t>1</a:t>
            </a:r>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1</a:t>
            </a:r>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1</a:t>
            </a:r>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dirty="0"/>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p:cNvSpPr txBox="1">
                <a:spLocks/>
              </p:cNvSpPr>
              <p:nvPr/>
            </p:nvSpPr>
            <p:spPr>
              <a:xfrm>
                <a:off x="323528" y="1144638"/>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m:rPr>
                        <m:sty m:val="p"/>
                      </m:rPr>
                      <a:rPr lang="en-US" sz="2800" smtClean="0">
                        <a:latin typeface="Cambria Math" panose="02040503050406030204" pitchFamily="18" charset="0"/>
                      </a:rPr>
                      <m:t>Ψ</m:t>
                    </m:r>
                  </m:oMath>
                </a14:m>
                <a:r>
                  <a:rPr lang="en-US" sz="2800" dirty="0"/>
                  <a:t> increases with </a:t>
                </a:r>
                <a14:m>
                  <m:oMath xmlns:m="http://schemas.openxmlformats.org/officeDocument/2006/math">
                    <m:r>
                      <a:rPr lang="en-US" sz="2800" b="0" i="1" smtClean="0">
                        <a:latin typeface="Cambria Math" panose="02040503050406030204" pitchFamily="18" charset="0"/>
                      </a:rPr>
                      <m:t>𝑖</m:t>
                    </m:r>
                  </m:oMath>
                </a14:m>
                <a:endParaRPr lang="en-US" sz="2800" dirty="0"/>
              </a:p>
            </p:txBody>
          </p:sp>
        </mc:Choice>
        <mc:Fallback xmlns="">
          <p:sp>
            <p:nvSpPr>
              <p:cNvPr id="70" name="Content Placeholder 2"/>
              <p:cNvSpPr txBox="1">
                <a:spLocks noRot="1" noChangeAspect="1" noMove="1" noResize="1" noEditPoints="1" noAdjustHandles="1" noChangeArrowheads="1" noChangeShapeType="1" noTextEdit="1"/>
              </p:cNvSpPr>
              <p:nvPr/>
            </p:nvSpPr>
            <p:spPr>
              <a:xfrm>
                <a:off x="323528" y="1144638"/>
                <a:ext cx="8352928" cy="731342"/>
              </a:xfrm>
              <a:prstGeom prst="rect">
                <a:avLst/>
              </a:prstGeom>
              <a:blipFill>
                <a:blip r:embed="rId9"/>
                <a:stretch>
                  <a:fillRect t="-9167"/>
                </a:stretch>
              </a:blipFill>
            </p:spPr>
            <p:txBody>
              <a:bodyPr/>
              <a:lstStyle/>
              <a:p>
                <a:r>
                  <a:rPr lang="en-US">
                    <a:noFill/>
                  </a:rPr>
                  <a:t> </a:t>
                </a:r>
              </a:p>
            </p:txBody>
          </p:sp>
        </mc:Fallback>
      </mc:AlternateContent>
      <p:cxnSp>
        <p:nvCxnSpPr>
          <p:cNvPr id="72" name="Straight Arrow Connector 71"/>
          <p:cNvCxnSpPr/>
          <p:nvPr/>
        </p:nvCxnSpPr>
        <p:spPr>
          <a:xfrm flipH="1">
            <a:off x="3084047" y="4149377"/>
            <a:ext cx="4080342" cy="1359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5466716" y="4446170"/>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1" i="1" smtClean="0">
                              <a:solidFill>
                                <a:srgbClr val="0070C0"/>
                              </a:solidFill>
                              <a:latin typeface="Cambria Math" panose="02040503050406030204" pitchFamily="18" charset="0"/>
                            </a:rPr>
                          </m:ctrlPr>
                        </m:sSubPr>
                        <m:e>
                          <m:r>
                            <a:rPr lang="en-US" altLang="en-US" sz="2400" b="1" i="1" smtClean="0">
                              <a:solidFill>
                                <a:srgbClr val="0070C0"/>
                              </a:solidFill>
                              <a:latin typeface="Cambria Math" panose="02040503050406030204" pitchFamily="18" charset="0"/>
                            </a:rPr>
                            <m:t>𝒆</m:t>
                          </m:r>
                        </m:e>
                        <m:sub>
                          <m:r>
                            <a:rPr lang="en-US" altLang="en-US" sz="2400" b="1" i="1" smtClean="0">
                              <a:solidFill>
                                <a:srgbClr val="0070C0"/>
                              </a:solidFill>
                              <a:latin typeface="Cambria Math" panose="02040503050406030204" pitchFamily="18" charset="0"/>
                            </a:rPr>
                            <m:t>𝒊</m:t>
                          </m:r>
                        </m:sub>
                      </m:sSub>
                    </m:oMath>
                  </m:oMathPara>
                </a14:m>
                <a:endParaRPr lang="en-US" altLang="en-US" sz="2400" b="1"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5466716" y="4446170"/>
                <a:ext cx="912813" cy="461665"/>
              </a:xfrm>
              <a:prstGeom prst="rect">
                <a:avLst/>
              </a:prstGeom>
              <a:blipFill>
                <a:blip r:embed="rId10"/>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p:cNvSpPr txBox="1">
                <a:spLocks/>
              </p:cNvSpPr>
              <p:nvPr/>
            </p:nvSpPr>
            <p:spPr>
              <a:xfrm>
                <a:off x="323528" y="1911066"/>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panose="02040503050406030204" pitchFamily="18" charset="0"/>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r>
                            <a:rPr lang="en-US" sz="3800" b="0" i="1" smtClean="0">
                              <a:solidFill>
                                <a:schemeClr val="bg1"/>
                              </a:solidFill>
                              <a:latin typeface="Cambria Math" panose="02040503050406030204" pitchFamily="18" charset="0"/>
                            </a:rPr>
                            <m:t>𝐿</m:t>
                          </m:r>
                        </m:sup>
                        <m:e>
                          <m:sSup>
                            <m:sSupPr>
                              <m:ctrlPr>
                                <a:rPr lang="en-US" sz="3800" b="0" i="1" smtClean="0">
                                  <a:solidFill>
                                    <a:schemeClr val="bg1"/>
                                  </a:solidFill>
                                  <a:latin typeface="Cambria Math" panose="02040503050406030204" pitchFamily="18" charset="0"/>
                                </a:rPr>
                              </m:ctrlPr>
                            </m:sSupPr>
                            <m:e>
                              <m:r>
                                <a:rPr lang="en-US" sz="3800" b="0" i="1" smtClean="0">
                                  <a:solidFill>
                                    <a:schemeClr val="bg1"/>
                                  </a:solidFill>
                                  <a:latin typeface="Cambria Math" panose="02040503050406030204" pitchFamily="18" charset="0"/>
                                </a:rPr>
                                <m:t>2</m:t>
                              </m:r>
                            </m:e>
                            <m:sup>
                              <m:r>
                                <a:rPr lang="en-US" sz="3800" b="0" i="1" smtClean="0">
                                  <a:solidFill>
                                    <a:schemeClr val="bg1"/>
                                  </a:solidFill>
                                  <a:latin typeface="Cambria Math" panose="02040503050406030204" pitchFamily="18" charset="0"/>
                                </a:rPr>
                                <m:t>𝐿</m:t>
                              </m:r>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74" name="Content Placeholder 2"/>
              <p:cNvSpPr txBox="1">
                <a:spLocks noRot="1" noChangeAspect="1" noMove="1" noResize="1" noEditPoints="1" noAdjustHandles="1" noChangeArrowheads="1" noChangeShapeType="1" noTextEdit="1"/>
              </p:cNvSpPr>
              <p:nvPr/>
            </p:nvSpPr>
            <p:spPr>
              <a:xfrm>
                <a:off x="323528" y="1911066"/>
                <a:ext cx="3635569" cy="1256791"/>
              </a:xfrm>
              <a:prstGeom prst="rect">
                <a:avLst/>
              </a:prstGeom>
              <a:blipFill rotWithShape="0">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6" name="Content Placeholder 2"/>
              <p:cNvSpPr txBox="1">
                <a:spLocks/>
              </p:cNvSpPr>
              <p:nvPr/>
            </p:nvSpPr>
            <p:spPr>
              <a:xfrm>
                <a:off x="4031105" y="1923010"/>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76" name="Content Placeholder 2"/>
              <p:cNvSpPr txBox="1">
                <a:spLocks noRot="1" noChangeAspect="1" noMove="1" noResize="1" noEditPoints="1" noAdjustHandles="1" noChangeArrowheads="1" noChangeShapeType="1" noTextEdit="1"/>
              </p:cNvSpPr>
              <p:nvPr/>
            </p:nvSpPr>
            <p:spPr>
              <a:xfrm>
                <a:off x="4031105" y="1923010"/>
                <a:ext cx="4624390" cy="1244847"/>
              </a:xfrm>
              <a:prstGeom prst="rect">
                <a:avLst/>
              </a:prstGeom>
              <a:blipFill rotWithShape="0">
                <a:blip r:embed="rId15"/>
                <a:stretch>
                  <a:fillRect/>
                </a:stretch>
              </a:blipFill>
              <a:ln/>
            </p:spPr>
            <p:txBody>
              <a:bodyPr/>
              <a:lstStyle/>
              <a:p>
                <a:r>
                  <a:rPr lang="he-IL">
                    <a:noFill/>
                  </a:rPr>
                  <a:t> </a:t>
                </a:r>
              </a:p>
            </p:txBody>
          </p:sp>
        </mc:Fallback>
      </mc:AlternateContent>
      <p:sp>
        <p:nvSpPr>
          <p:cNvPr id="78" name="Right Brace 77"/>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6"/>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7" name="Group 76"/>
          <p:cNvGrpSpPr/>
          <p:nvPr/>
        </p:nvGrpSpPr>
        <p:grpSpPr>
          <a:xfrm>
            <a:off x="1692275" y="3716486"/>
            <a:ext cx="4271278" cy="1864171"/>
            <a:chOff x="1692275" y="3716486"/>
            <a:chExt cx="4271278" cy="1864171"/>
          </a:xfrm>
        </p:grpSpPr>
        <p:grpSp>
          <p:nvGrpSpPr>
            <p:cNvPr id="80" name="Group 52"/>
            <p:cNvGrpSpPr>
              <a:grpSpLocks/>
            </p:cNvGrpSpPr>
            <p:nvPr/>
          </p:nvGrpSpPr>
          <p:grpSpPr bwMode="auto">
            <a:xfrm>
              <a:off x="1692275" y="4280494"/>
              <a:ext cx="4271278" cy="1300163"/>
              <a:chOff x="1691680" y="4505045"/>
              <a:chExt cx="4272452" cy="1300219"/>
            </a:xfrm>
          </p:grpSpPr>
          <p:cxnSp>
            <p:nvCxnSpPr>
              <p:cNvPr id="85" name="Straight Arrow Connector 84"/>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81" name="Picture 80"/>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82" name="Picture 81"/>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83" name="Picture 82"/>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84" name="Picture 83"/>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89" name="Group 88"/>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90"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90"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9"/>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91" name="Picture 90"/>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92" name="Group 91"/>
          <p:cNvGrpSpPr/>
          <p:nvPr/>
        </p:nvGrpSpPr>
        <p:grpSpPr>
          <a:xfrm>
            <a:off x="19722" y="3372818"/>
            <a:ext cx="970604" cy="1129722"/>
            <a:chOff x="19722" y="3372818"/>
            <a:chExt cx="970604" cy="1129722"/>
          </a:xfrm>
        </p:grpSpPr>
        <p:pic>
          <p:nvPicPr>
            <p:cNvPr id="93" name="Picture 9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94"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94"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3"/>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7" name="Slide Number Placeholder 26"/>
          <p:cNvSpPr>
            <a:spLocks noGrp="1"/>
          </p:cNvSpPr>
          <p:nvPr>
            <p:ph type="sldNum" sz="quarter" idx="12"/>
          </p:nvPr>
        </p:nvSpPr>
        <p:spPr/>
        <p:txBody>
          <a:bodyPr/>
          <a:lstStyle/>
          <a:p>
            <a:fld id="{435E84F3-9950-4816-8E70-4741F26888A2}" type="slidenum">
              <a:rPr lang="en-US" smtClean="0"/>
              <a:t>57</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4038494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Covering</a:t>
            </a:r>
          </a:p>
        </p:txBody>
      </p:sp>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en-US" dirty="0"/>
              <a:t>1</a:t>
            </a:r>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1</a:t>
            </a:r>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1</a:t>
            </a:r>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dirty="0"/>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r>
                            <a:rPr lang="en-US" altLang="en-US" sz="2400" b="0" i="1" smtClean="0">
                              <a:solidFill>
                                <a:srgbClr val="0070C0"/>
                              </a:solidFill>
                              <a:latin typeface="Cambria Math" panose="02040503050406030204" pitchFamily="18" charset="0"/>
                            </a:rPr>
                            <m:t>+</m:t>
                          </m:r>
                          <m:r>
                            <a:rPr lang="en-US" altLang="en-US" sz="2400" b="0" i="1" smtClean="0">
                              <a:solidFill>
                                <a:srgbClr val="0070C0"/>
                              </a:solidFill>
                              <a:latin typeface="Cambria Math" panose="02040503050406030204" pitchFamily="18" charset="0"/>
                            </a:rPr>
                            <m:t>1</m:t>
                          </m:r>
                        </m:sub>
                      </m:sSub>
                    </m:oMath>
                  </m:oMathPara>
                </a14:m>
                <a:endParaRPr lang="en-US" altLang="en-US" sz="2400" dirty="0">
                  <a:solidFill>
                    <a:srgbClr val="0070C0"/>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p:cNvSpPr txBox="1">
                <a:spLocks/>
              </p:cNvSpPr>
              <p:nvPr/>
            </p:nvSpPr>
            <p:spPr>
              <a:xfrm>
                <a:off x="323528" y="1144638"/>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m:rPr>
                        <m:sty m:val="p"/>
                      </m:rPr>
                      <a:rPr lang="en-US" sz="2800" smtClean="0">
                        <a:latin typeface="Cambria Math" panose="02040503050406030204" pitchFamily="18" charset="0"/>
                      </a:rPr>
                      <m:t>Ψ</m:t>
                    </m:r>
                  </m:oMath>
                </a14:m>
                <a:r>
                  <a:rPr lang="en-US" sz="2800" dirty="0"/>
                  <a:t> increases with </a:t>
                </a:r>
                <a14:m>
                  <m:oMath xmlns:m="http://schemas.openxmlformats.org/officeDocument/2006/math">
                    <m:r>
                      <a:rPr lang="en-US" sz="2800" b="0" i="1" smtClean="0">
                        <a:latin typeface="Cambria Math" panose="02040503050406030204" pitchFamily="18" charset="0"/>
                      </a:rPr>
                      <m:t>𝑖</m:t>
                    </m:r>
                  </m:oMath>
                </a14:m>
                <a:endParaRPr lang="en-US" sz="2800" dirty="0"/>
              </a:p>
            </p:txBody>
          </p:sp>
        </mc:Choice>
        <mc:Fallback xmlns="">
          <p:sp>
            <p:nvSpPr>
              <p:cNvPr id="70" name="Content Placeholder 2"/>
              <p:cNvSpPr txBox="1">
                <a:spLocks noRot="1" noChangeAspect="1" noMove="1" noResize="1" noEditPoints="1" noAdjustHandles="1" noChangeArrowheads="1" noChangeShapeType="1" noTextEdit="1"/>
              </p:cNvSpPr>
              <p:nvPr/>
            </p:nvSpPr>
            <p:spPr>
              <a:xfrm>
                <a:off x="323528" y="1144638"/>
                <a:ext cx="8352928" cy="731342"/>
              </a:xfrm>
              <a:prstGeom prst="rect">
                <a:avLst/>
              </a:prstGeom>
              <a:blipFill>
                <a:blip r:embed="rId9"/>
                <a:stretch>
                  <a:fillRect t="-9167"/>
                </a:stretch>
              </a:blipFill>
            </p:spPr>
            <p:txBody>
              <a:bodyPr/>
              <a:lstStyle/>
              <a:p>
                <a:r>
                  <a:rPr lang="en-US">
                    <a:noFill/>
                  </a:rPr>
                  <a:t> </a:t>
                </a:r>
              </a:p>
            </p:txBody>
          </p:sp>
        </mc:Fallback>
      </mc:AlternateContent>
      <p:cxnSp>
        <p:nvCxnSpPr>
          <p:cNvPr id="72" name="Straight Arrow Connector 71"/>
          <p:cNvCxnSpPr/>
          <p:nvPr/>
        </p:nvCxnSpPr>
        <p:spPr>
          <a:xfrm flipH="1">
            <a:off x="3084047" y="4149377"/>
            <a:ext cx="4080342" cy="135984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5466716" y="4446170"/>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𝑒</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5466716" y="4446170"/>
                <a:ext cx="912813" cy="461665"/>
              </a:xfrm>
              <a:prstGeom prst="rect">
                <a:avLst/>
              </a:prstGeom>
              <a:blipFill>
                <a:blip r:embed="rId10"/>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7" name="TextBox 101"/>
          <p:cNvSpPr txBox="1">
            <a:spLocks noChangeArrowheads="1"/>
          </p:cNvSpPr>
          <p:nvPr/>
        </p:nvSpPr>
        <p:spPr bwMode="auto">
          <a:xfrm>
            <a:off x="795662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74" name="Content Placeholder 2"/>
              <p:cNvSpPr txBox="1">
                <a:spLocks/>
              </p:cNvSpPr>
              <p:nvPr/>
            </p:nvSpPr>
            <p:spPr>
              <a:xfrm>
                <a:off x="323528" y="1911066"/>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panose="02040503050406030204" pitchFamily="18" charset="0"/>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r>
                            <a:rPr lang="en-US" sz="3800" b="0" i="1" smtClean="0">
                              <a:solidFill>
                                <a:schemeClr val="bg1"/>
                              </a:solidFill>
                              <a:latin typeface="Cambria Math" panose="02040503050406030204" pitchFamily="18" charset="0"/>
                            </a:rPr>
                            <m:t>𝐿</m:t>
                          </m:r>
                        </m:sup>
                        <m:e>
                          <m:sSup>
                            <m:sSupPr>
                              <m:ctrlPr>
                                <a:rPr lang="en-US" sz="3800" b="0" i="1" smtClean="0">
                                  <a:solidFill>
                                    <a:schemeClr val="bg1"/>
                                  </a:solidFill>
                                  <a:latin typeface="Cambria Math" panose="02040503050406030204" pitchFamily="18" charset="0"/>
                                </a:rPr>
                              </m:ctrlPr>
                            </m:sSupPr>
                            <m:e>
                              <m:r>
                                <a:rPr lang="en-US" sz="3800" b="0" i="1" smtClean="0">
                                  <a:solidFill>
                                    <a:schemeClr val="bg1"/>
                                  </a:solidFill>
                                  <a:latin typeface="Cambria Math" panose="02040503050406030204" pitchFamily="18" charset="0"/>
                                </a:rPr>
                                <m:t>2</m:t>
                              </m:r>
                            </m:e>
                            <m:sup>
                              <m:r>
                                <a:rPr lang="en-US" sz="3800" b="0" i="1" smtClean="0">
                                  <a:solidFill>
                                    <a:schemeClr val="bg1"/>
                                  </a:solidFill>
                                  <a:latin typeface="Cambria Math" panose="02040503050406030204" pitchFamily="18" charset="0"/>
                                </a:rPr>
                                <m:t>𝐿</m:t>
                              </m:r>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74" name="Content Placeholder 2"/>
              <p:cNvSpPr txBox="1">
                <a:spLocks noRot="1" noChangeAspect="1" noMove="1" noResize="1" noEditPoints="1" noAdjustHandles="1" noChangeArrowheads="1" noChangeShapeType="1" noTextEdit="1"/>
              </p:cNvSpPr>
              <p:nvPr/>
            </p:nvSpPr>
            <p:spPr>
              <a:xfrm>
                <a:off x="323528" y="1911066"/>
                <a:ext cx="3635569" cy="1256791"/>
              </a:xfrm>
              <a:prstGeom prst="rect">
                <a:avLst/>
              </a:prstGeom>
              <a:blipFill rotWithShape="0">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6" name="Content Placeholder 2"/>
              <p:cNvSpPr txBox="1">
                <a:spLocks/>
              </p:cNvSpPr>
              <p:nvPr/>
            </p:nvSpPr>
            <p:spPr>
              <a:xfrm>
                <a:off x="4031105" y="1923010"/>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76" name="Content Placeholder 2"/>
              <p:cNvSpPr txBox="1">
                <a:spLocks noRot="1" noChangeAspect="1" noMove="1" noResize="1" noEditPoints="1" noAdjustHandles="1" noChangeArrowheads="1" noChangeShapeType="1" noTextEdit="1"/>
              </p:cNvSpPr>
              <p:nvPr/>
            </p:nvSpPr>
            <p:spPr>
              <a:xfrm>
                <a:off x="4031105" y="1923010"/>
                <a:ext cx="4624390" cy="1244847"/>
              </a:xfrm>
              <a:prstGeom prst="rect">
                <a:avLst/>
              </a:prstGeom>
              <a:blipFill rotWithShape="0">
                <a:blip r:embed="rId15"/>
                <a:stretch>
                  <a:fillRect/>
                </a:stretch>
              </a:blipFill>
              <a:ln/>
            </p:spPr>
            <p:txBody>
              <a:bodyPr/>
              <a:lstStyle/>
              <a:p>
                <a:r>
                  <a:rPr lang="he-IL">
                    <a:noFill/>
                  </a:rPr>
                  <a:t> </a:t>
                </a:r>
              </a:p>
            </p:txBody>
          </p:sp>
        </mc:Fallback>
      </mc:AlternateContent>
      <p:sp>
        <p:nvSpPr>
          <p:cNvPr id="78" name="Right Brace 77"/>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6"/>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5" name="Group 74"/>
          <p:cNvGrpSpPr/>
          <p:nvPr/>
        </p:nvGrpSpPr>
        <p:grpSpPr>
          <a:xfrm>
            <a:off x="3612268" y="5877272"/>
            <a:ext cx="455676" cy="455676"/>
            <a:chOff x="5748361" y="2344416"/>
            <a:chExt cx="455676" cy="455676"/>
          </a:xfrm>
        </p:grpSpPr>
        <p:cxnSp>
          <p:nvCxnSpPr>
            <p:cNvPr id="80" name="Straight Connector 79"/>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2" name="Group 81"/>
          <p:cNvGrpSpPr/>
          <p:nvPr/>
        </p:nvGrpSpPr>
        <p:grpSpPr>
          <a:xfrm>
            <a:off x="4332348" y="5877272"/>
            <a:ext cx="455676" cy="455676"/>
            <a:chOff x="5748361" y="2344416"/>
            <a:chExt cx="455676" cy="455676"/>
          </a:xfrm>
        </p:grpSpPr>
        <p:cxnSp>
          <p:nvCxnSpPr>
            <p:cNvPr id="83" name="Straight Connector 82"/>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5" name="Group 84"/>
          <p:cNvGrpSpPr/>
          <p:nvPr/>
        </p:nvGrpSpPr>
        <p:grpSpPr>
          <a:xfrm>
            <a:off x="5004048" y="5877272"/>
            <a:ext cx="455676" cy="455676"/>
            <a:chOff x="5748361" y="2344416"/>
            <a:chExt cx="455676" cy="455676"/>
          </a:xfrm>
        </p:grpSpPr>
        <p:cxnSp>
          <p:nvCxnSpPr>
            <p:cNvPr id="86" name="Straight Connector 85"/>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7" name="Straight Connector 86"/>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8" name="Group 87"/>
          <p:cNvGrpSpPr/>
          <p:nvPr/>
        </p:nvGrpSpPr>
        <p:grpSpPr>
          <a:xfrm>
            <a:off x="6492588" y="5877272"/>
            <a:ext cx="455676" cy="455676"/>
            <a:chOff x="5748361" y="2344416"/>
            <a:chExt cx="455676" cy="455676"/>
          </a:xfrm>
        </p:grpSpPr>
        <p:cxnSp>
          <p:nvCxnSpPr>
            <p:cNvPr id="89" name="Straight Connector 88"/>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0" name="Straight Connector 89"/>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92" name="Group 91"/>
          <p:cNvGrpSpPr/>
          <p:nvPr/>
        </p:nvGrpSpPr>
        <p:grpSpPr>
          <a:xfrm>
            <a:off x="1692275" y="3716486"/>
            <a:ext cx="4271278" cy="1864171"/>
            <a:chOff x="1692275" y="3716486"/>
            <a:chExt cx="4271278" cy="1864171"/>
          </a:xfrm>
        </p:grpSpPr>
        <p:grpSp>
          <p:nvGrpSpPr>
            <p:cNvPr id="93" name="Group 52"/>
            <p:cNvGrpSpPr>
              <a:grpSpLocks/>
            </p:cNvGrpSpPr>
            <p:nvPr/>
          </p:nvGrpSpPr>
          <p:grpSpPr bwMode="auto">
            <a:xfrm>
              <a:off x="1692275" y="4280494"/>
              <a:ext cx="4271278" cy="1300163"/>
              <a:chOff x="1691680" y="4505045"/>
              <a:chExt cx="4272452" cy="1300219"/>
            </a:xfrm>
          </p:grpSpPr>
          <p:cxnSp>
            <p:nvCxnSpPr>
              <p:cNvPr id="98" name="Straight Arrow Connector 97"/>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94" name="Picture 93"/>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95" name="Picture 94"/>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96" name="Picture 95"/>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97" name="Picture 96"/>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102" name="Group 101"/>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9"/>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4" name="Picture 103"/>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105" name="Group 104"/>
          <p:cNvGrpSpPr/>
          <p:nvPr/>
        </p:nvGrpSpPr>
        <p:grpSpPr>
          <a:xfrm>
            <a:off x="19722" y="3372818"/>
            <a:ext cx="970604" cy="1129722"/>
            <a:chOff x="19722" y="3372818"/>
            <a:chExt cx="970604" cy="1129722"/>
          </a:xfrm>
        </p:grpSpPr>
        <p:pic>
          <p:nvPicPr>
            <p:cNvPr id="106" name="Picture 10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107"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07"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3"/>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7" name="Slide Number Placeholder 26"/>
          <p:cNvSpPr>
            <a:spLocks noGrp="1"/>
          </p:cNvSpPr>
          <p:nvPr>
            <p:ph type="sldNum" sz="quarter" idx="12"/>
          </p:nvPr>
        </p:nvSpPr>
        <p:spPr/>
        <p:txBody>
          <a:bodyPr/>
          <a:lstStyle/>
          <a:p>
            <a:fld id="{435E84F3-9950-4816-8E70-4741F26888A2}" type="slidenum">
              <a:rPr lang="en-US" smtClean="0"/>
              <a:t>58</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681938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Covering</a:t>
            </a:r>
          </a:p>
        </p:txBody>
      </p:sp>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en-US" dirty="0"/>
              <a:t>1</a:t>
            </a:r>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strike="sngStrike" dirty="0"/>
              <a:t>1</a:t>
            </a:r>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strike="sngStrike" dirty="0"/>
              <a:t>0</a:t>
            </a:r>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strike="sngStrike" dirty="0"/>
              <a:t>1</a:t>
            </a:r>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strike="sngStrike" dirty="0"/>
              <a:t>0</a:t>
            </a:r>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dirty="0"/>
              <a:t>0</a:t>
            </a:r>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r>
                            <a:rPr lang="en-US" altLang="en-US" sz="2400" b="0" i="1" smtClean="0">
                              <a:solidFill>
                                <a:srgbClr val="0070C0"/>
                              </a:solidFill>
                              <a:latin typeface="Cambria Math" panose="02040503050406030204" pitchFamily="18" charset="0"/>
                            </a:rPr>
                            <m:t>+</m:t>
                          </m:r>
                          <m:r>
                            <a:rPr lang="en-US" altLang="en-US" sz="2400" b="0" i="1" smtClean="0">
                              <a:solidFill>
                                <a:srgbClr val="0070C0"/>
                              </a:solidFill>
                              <a:latin typeface="Cambria Math" panose="02040503050406030204" pitchFamily="18" charset="0"/>
                            </a:rPr>
                            <m:t>1</m:t>
                          </m:r>
                        </m:sub>
                      </m:sSub>
                    </m:oMath>
                  </m:oMathPara>
                </a14:m>
                <a:endParaRPr lang="en-US" altLang="en-US" sz="2400" dirty="0">
                  <a:solidFill>
                    <a:srgbClr val="0070C0"/>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p:cNvSpPr txBox="1">
                <a:spLocks/>
              </p:cNvSpPr>
              <p:nvPr/>
            </p:nvSpPr>
            <p:spPr>
              <a:xfrm>
                <a:off x="323528" y="1144638"/>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m:rPr>
                        <m:sty m:val="p"/>
                      </m:rPr>
                      <a:rPr lang="en-US" sz="2800" smtClean="0">
                        <a:latin typeface="Cambria Math" panose="02040503050406030204" pitchFamily="18" charset="0"/>
                      </a:rPr>
                      <m:t>Ψ</m:t>
                    </m:r>
                  </m:oMath>
                </a14:m>
                <a:r>
                  <a:rPr lang="en-US" sz="2800" dirty="0"/>
                  <a:t> increases with </a:t>
                </a:r>
                <a14:m>
                  <m:oMath xmlns:m="http://schemas.openxmlformats.org/officeDocument/2006/math">
                    <m:r>
                      <a:rPr lang="en-US" sz="2800" b="0" i="1" smtClean="0">
                        <a:latin typeface="Cambria Math" panose="02040503050406030204" pitchFamily="18" charset="0"/>
                      </a:rPr>
                      <m:t>𝑖</m:t>
                    </m:r>
                  </m:oMath>
                </a14:m>
                <a:endParaRPr lang="en-US" sz="2800" dirty="0"/>
              </a:p>
            </p:txBody>
          </p:sp>
        </mc:Choice>
        <mc:Fallback xmlns="">
          <p:sp>
            <p:nvSpPr>
              <p:cNvPr id="70" name="Content Placeholder 2"/>
              <p:cNvSpPr txBox="1">
                <a:spLocks noRot="1" noChangeAspect="1" noMove="1" noResize="1" noEditPoints="1" noAdjustHandles="1" noChangeArrowheads="1" noChangeShapeType="1" noTextEdit="1"/>
              </p:cNvSpPr>
              <p:nvPr/>
            </p:nvSpPr>
            <p:spPr>
              <a:xfrm>
                <a:off x="323528" y="1144638"/>
                <a:ext cx="8352928" cy="731342"/>
              </a:xfrm>
              <a:prstGeom prst="rect">
                <a:avLst/>
              </a:prstGeom>
              <a:blipFill>
                <a:blip r:embed="rId9"/>
                <a:stretch>
                  <a:fillRect t="-9167"/>
                </a:stretch>
              </a:blipFill>
            </p:spPr>
            <p:txBody>
              <a:bodyPr/>
              <a:lstStyle/>
              <a:p>
                <a:r>
                  <a:rPr lang="en-US">
                    <a:noFill/>
                  </a:rPr>
                  <a:t> </a:t>
                </a:r>
              </a:p>
            </p:txBody>
          </p:sp>
        </mc:Fallback>
      </mc:AlternateContent>
      <p:cxnSp>
        <p:nvCxnSpPr>
          <p:cNvPr id="72" name="Straight Arrow Connector 71"/>
          <p:cNvCxnSpPr/>
          <p:nvPr/>
        </p:nvCxnSpPr>
        <p:spPr>
          <a:xfrm flipH="1">
            <a:off x="3084047" y="4149377"/>
            <a:ext cx="4080342" cy="135984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5466716" y="4446170"/>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𝑒</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5466716" y="4446170"/>
                <a:ext cx="912813" cy="461665"/>
              </a:xfrm>
              <a:prstGeom prst="rect">
                <a:avLst/>
              </a:prstGeom>
              <a:blipFill>
                <a:blip r:embed="rId10"/>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7" name="TextBox 101"/>
          <p:cNvSpPr txBox="1">
            <a:spLocks noChangeArrowheads="1"/>
          </p:cNvSpPr>
          <p:nvPr/>
        </p:nvSpPr>
        <p:spPr bwMode="auto">
          <a:xfrm>
            <a:off x="795662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74" name="Content Placeholder 2"/>
              <p:cNvSpPr txBox="1">
                <a:spLocks/>
              </p:cNvSpPr>
              <p:nvPr/>
            </p:nvSpPr>
            <p:spPr>
              <a:xfrm>
                <a:off x="323528" y="1911066"/>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panose="02040503050406030204" pitchFamily="18" charset="0"/>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r>
                            <a:rPr lang="en-US" sz="3800" b="0" i="1" smtClean="0">
                              <a:solidFill>
                                <a:schemeClr val="bg1"/>
                              </a:solidFill>
                              <a:latin typeface="Cambria Math" panose="02040503050406030204" pitchFamily="18" charset="0"/>
                            </a:rPr>
                            <m:t>𝐿</m:t>
                          </m:r>
                        </m:sup>
                        <m:e>
                          <m:sSup>
                            <m:sSupPr>
                              <m:ctrlPr>
                                <a:rPr lang="en-US" sz="3800" b="0" i="1" smtClean="0">
                                  <a:solidFill>
                                    <a:schemeClr val="bg1"/>
                                  </a:solidFill>
                                  <a:latin typeface="Cambria Math" panose="02040503050406030204" pitchFamily="18" charset="0"/>
                                </a:rPr>
                              </m:ctrlPr>
                            </m:sSupPr>
                            <m:e>
                              <m:r>
                                <a:rPr lang="en-US" sz="3800" b="0" i="1" smtClean="0">
                                  <a:solidFill>
                                    <a:schemeClr val="bg1"/>
                                  </a:solidFill>
                                  <a:latin typeface="Cambria Math" panose="02040503050406030204" pitchFamily="18" charset="0"/>
                                </a:rPr>
                                <m:t>2</m:t>
                              </m:r>
                            </m:e>
                            <m:sup>
                              <m:r>
                                <a:rPr lang="en-US" sz="3800" b="0" i="1" smtClean="0">
                                  <a:solidFill>
                                    <a:schemeClr val="bg1"/>
                                  </a:solidFill>
                                  <a:latin typeface="Cambria Math" panose="02040503050406030204" pitchFamily="18" charset="0"/>
                                </a:rPr>
                                <m:t>𝐿</m:t>
                              </m:r>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74" name="Content Placeholder 2"/>
              <p:cNvSpPr txBox="1">
                <a:spLocks noRot="1" noChangeAspect="1" noMove="1" noResize="1" noEditPoints="1" noAdjustHandles="1" noChangeArrowheads="1" noChangeShapeType="1" noTextEdit="1"/>
              </p:cNvSpPr>
              <p:nvPr/>
            </p:nvSpPr>
            <p:spPr>
              <a:xfrm>
                <a:off x="323528" y="1911066"/>
                <a:ext cx="3635569" cy="1256791"/>
              </a:xfrm>
              <a:prstGeom prst="rect">
                <a:avLst/>
              </a:prstGeom>
              <a:blipFill rotWithShape="0">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6" name="Content Placeholder 2"/>
              <p:cNvSpPr txBox="1">
                <a:spLocks/>
              </p:cNvSpPr>
              <p:nvPr/>
            </p:nvSpPr>
            <p:spPr>
              <a:xfrm>
                <a:off x="4031105" y="1923010"/>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76" name="Content Placeholder 2"/>
              <p:cNvSpPr txBox="1">
                <a:spLocks noRot="1" noChangeAspect="1" noMove="1" noResize="1" noEditPoints="1" noAdjustHandles="1" noChangeArrowheads="1" noChangeShapeType="1" noTextEdit="1"/>
              </p:cNvSpPr>
              <p:nvPr/>
            </p:nvSpPr>
            <p:spPr>
              <a:xfrm>
                <a:off x="4031105" y="1923010"/>
                <a:ext cx="4624390" cy="1244847"/>
              </a:xfrm>
              <a:prstGeom prst="rect">
                <a:avLst/>
              </a:prstGeom>
              <a:blipFill rotWithShape="0">
                <a:blip r:embed="rId15"/>
                <a:stretch>
                  <a:fillRect/>
                </a:stretch>
              </a:blipFill>
              <a:ln/>
            </p:spPr>
            <p:txBody>
              <a:bodyPr/>
              <a:lstStyle/>
              <a:p>
                <a:r>
                  <a:rPr lang="he-IL">
                    <a:noFill/>
                  </a:rPr>
                  <a:t> </a:t>
                </a:r>
              </a:p>
            </p:txBody>
          </p:sp>
        </mc:Fallback>
      </mc:AlternateContent>
      <p:sp>
        <p:nvSpPr>
          <p:cNvPr id="78" name="Right Brace 77"/>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6"/>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5" name="Group 74"/>
          <p:cNvGrpSpPr/>
          <p:nvPr/>
        </p:nvGrpSpPr>
        <p:grpSpPr>
          <a:xfrm>
            <a:off x="3612268" y="5877272"/>
            <a:ext cx="455676" cy="455676"/>
            <a:chOff x="5748361" y="2344416"/>
            <a:chExt cx="455676" cy="455676"/>
          </a:xfrm>
        </p:grpSpPr>
        <p:cxnSp>
          <p:nvCxnSpPr>
            <p:cNvPr id="80" name="Straight Connector 79"/>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2" name="Group 81"/>
          <p:cNvGrpSpPr/>
          <p:nvPr/>
        </p:nvGrpSpPr>
        <p:grpSpPr>
          <a:xfrm>
            <a:off x="4332348" y="5877272"/>
            <a:ext cx="455676" cy="455676"/>
            <a:chOff x="5748361" y="2344416"/>
            <a:chExt cx="455676" cy="455676"/>
          </a:xfrm>
        </p:grpSpPr>
        <p:cxnSp>
          <p:nvCxnSpPr>
            <p:cNvPr id="83" name="Straight Connector 82"/>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5" name="Group 84"/>
          <p:cNvGrpSpPr/>
          <p:nvPr/>
        </p:nvGrpSpPr>
        <p:grpSpPr>
          <a:xfrm>
            <a:off x="5004048" y="5877272"/>
            <a:ext cx="455676" cy="455676"/>
            <a:chOff x="5748361" y="2344416"/>
            <a:chExt cx="455676" cy="455676"/>
          </a:xfrm>
        </p:grpSpPr>
        <p:cxnSp>
          <p:nvCxnSpPr>
            <p:cNvPr id="86" name="Straight Connector 85"/>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7" name="Straight Connector 86"/>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8" name="Group 87"/>
          <p:cNvGrpSpPr/>
          <p:nvPr/>
        </p:nvGrpSpPr>
        <p:grpSpPr>
          <a:xfrm>
            <a:off x="6492588" y="5877272"/>
            <a:ext cx="455676" cy="455676"/>
            <a:chOff x="5748361" y="2344416"/>
            <a:chExt cx="455676" cy="455676"/>
          </a:xfrm>
        </p:grpSpPr>
        <p:cxnSp>
          <p:nvCxnSpPr>
            <p:cNvPr id="89" name="Straight Connector 88"/>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0" name="Straight Connector 89"/>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92" name="Group 91"/>
          <p:cNvGrpSpPr/>
          <p:nvPr/>
        </p:nvGrpSpPr>
        <p:grpSpPr>
          <a:xfrm>
            <a:off x="1692275" y="3716486"/>
            <a:ext cx="4271278" cy="1864171"/>
            <a:chOff x="1692275" y="3716486"/>
            <a:chExt cx="4271278" cy="1864171"/>
          </a:xfrm>
        </p:grpSpPr>
        <p:grpSp>
          <p:nvGrpSpPr>
            <p:cNvPr id="93" name="Group 52"/>
            <p:cNvGrpSpPr>
              <a:grpSpLocks/>
            </p:cNvGrpSpPr>
            <p:nvPr/>
          </p:nvGrpSpPr>
          <p:grpSpPr bwMode="auto">
            <a:xfrm>
              <a:off x="1692275" y="4280494"/>
              <a:ext cx="4271278" cy="1300163"/>
              <a:chOff x="1691680" y="4505045"/>
              <a:chExt cx="4272452" cy="1300219"/>
            </a:xfrm>
          </p:grpSpPr>
          <p:cxnSp>
            <p:nvCxnSpPr>
              <p:cNvPr id="98" name="Straight Arrow Connector 97"/>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94" name="Picture 93"/>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95" name="Picture 94"/>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96" name="Picture 95"/>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97" name="Picture 96"/>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102" name="Group 101"/>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9"/>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4" name="Picture 103"/>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105" name="Group 104"/>
          <p:cNvGrpSpPr/>
          <p:nvPr/>
        </p:nvGrpSpPr>
        <p:grpSpPr>
          <a:xfrm>
            <a:off x="19722" y="3372818"/>
            <a:ext cx="970604" cy="1129722"/>
            <a:chOff x="19722" y="3372818"/>
            <a:chExt cx="970604" cy="1129722"/>
          </a:xfrm>
        </p:grpSpPr>
        <p:pic>
          <p:nvPicPr>
            <p:cNvPr id="106" name="Picture 10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107"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07"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3"/>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7" name="Slide Number Placeholder 26"/>
          <p:cNvSpPr>
            <a:spLocks noGrp="1"/>
          </p:cNvSpPr>
          <p:nvPr>
            <p:ph type="sldNum" sz="quarter" idx="12"/>
          </p:nvPr>
        </p:nvSpPr>
        <p:spPr/>
        <p:txBody>
          <a:bodyPr/>
          <a:lstStyle/>
          <a:p>
            <a:fld id="{435E84F3-9950-4816-8E70-4741F26888A2}" type="slidenum">
              <a:rPr lang="en-US" smtClean="0"/>
              <a:t>59</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03610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55650" y="2133600"/>
            <a:ext cx="7696200" cy="3429000"/>
          </a:xfrm>
          <a:prstGeom prst="rect">
            <a:avLst/>
          </a:prstGeom>
          <a:noFill/>
          <a:ln w="9525">
            <a:noFill/>
            <a:miter lim="800000"/>
            <a:headEnd/>
            <a:tailEnd/>
          </a:ln>
          <a:effectLst/>
        </p:spPr>
        <p:txBody>
          <a:bodyPr lIns="90488" tIns="44450" rIns="90488" bIns="44450"/>
          <a:lstStyle/>
          <a:p>
            <a:pPr marL="342900" indent="-342900" algn="l" rtl="0">
              <a:spcBef>
                <a:spcPct val="20000"/>
              </a:spcBef>
              <a:buClr>
                <a:schemeClr val="folHlink"/>
              </a:buClr>
              <a:buSzPct val="60000"/>
              <a:buFont typeface="Wingdings" pitchFamily="2" charset="2"/>
              <a:buChar char="n"/>
              <a:defRPr/>
            </a:pPr>
            <a:r>
              <a:rPr lang="en-US" altLang="he-IL" sz="2800" kern="0" dirty="0"/>
              <a:t>Preliminaries</a:t>
            </a:r>
          </a:p>
          <a:p>
            <a:pPr marL="342900" indent="-342900" algn="l" rtl="0">
              <a:spcBef>
                <a:spcPct val="20000"/>
              </a:spcBef>
              <a:buClr>
                <a:schemeClr val="folHlink"/>
              </a:buClr>
              <a:buSzPct val="60000"/>
              <a:buFont typeface="Wingdings" pitchFamily="2" charset="2"/>
              <a:buChar char="n"/>
              <a:defRPr/>
            </a:pPr>
            <a:r>
              <a:rPr lang="en-US" altLang="en-US" sz="2800" kern="0" dirty="0"/>
              <a:t>Space lower bound</a:t>
            </a:r>
          </a:p>
          <a:p>
            <a:pPr marL="342900" indent="-342900" algn="l" rtl="0">
              <a:spcBef>
                <a:spcPct val="20000"/>
              </a:spcBef>
              <a:buClr>
                <a:schemeClr val="folHlink"/>
              </a:buClr>
              <a:buSzPct val="60000"/>
              <a:buFont typeface="Wingdings" pitchFamily="2" charset="2"/>
              <a:buChar char="n"/>
              <a:defRPr/>
            </a:pPr>
            <a:r>
              <a:rPr lang="en-US" altLang="en-US" sz="2800" kern="0" dirty="0"/>
              <a:t>Time lower bound</a:t>
            </a:r>
          </a:p>
          <a:p>
            <a:pPr marL="342900" indent="-342900">
              <a:spcBef>
                <a:spcPct val="20000"/>
              </a:spcBef>
              <a:buClr>
                <a:schemeClr val="folHlink"/>
              </a:buClr>
              <a:buSzPct val="100000"/>
              <a:buFont typeface="Wingdings" panose="05000000000000000000" pitchFamily="2" charset="2"/>
              <a:buChar char="§"/>
              <a:defRPr/>
            </a:pPr>
            <a:r>
              <a:rPr lang="en-US" altLang="en-US" sz="2800" kern="0" dirty="0"/>
              <a:t>Summary</a:t>
            </a:r>
          </a:p>
        </p:txBody>
      </p:sp>
      <p:sp>
        <p:nvSpPr>
          <p:cNvPr id="5" name="Rectangle 6"/>
          <p:cNvSpPr>
            <a:spLocks noChangeArrowheads="1"/>
          </p:cNvSpPr>
          <p:nvPr/>
        </p:nvSpPr>
        <p:spPr bwMode="auto">
          <a:xfrm>
            <a:off x="741363" y="2577521"/>
            <a:ext cx="6688137" cy="635455"/>
          </a:xfrm>
          <a:prstGeom prst="rect">
            <a:avLst/>
          </a:prstGeom>
          <a:solidFill>
            <a:srgbClr val="99CCFF">
              <a:alpha val="25098"/>
            </a:srgbClr>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he-IL" altLang="he-IL" sz="1800"/>
          </a:p>
        </p:txBody>
      </p:sp>
      <p:sp>
        <p:nvSpPr>
          <p:cNvPr id="6"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Talk Outline</a:t>
            </a:r>
          </a:p>
        </p:txBody>
      </p:sp>
      <p:sp>
        <p:nvSpPr>
          <p:cNvPr id="7" name="Slide Number Placeholder 6"/>
          <p:cNvSpPr>
            <a:spLocks noGrp="1"/>
          </p:cNvSpPr>
          <p:nvPr>
            <p:ph type="sldNum" sz="quarter" idx="12"/>
          </p:nvPr>
        </p:nvSpPr>
        <p:spPr/>
        <p:txBody>
          <a:bodyPr/>
          <a:lstStyle/>
          <a:p>
            <a:fld id="{435E84F3-9950-4816-8E70-4741F26888A2}" type="slidenum">
              <a:rPr lang="en-US" smtClean="0"/>
              <a:t>6</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435010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Covering</a:t>
            </a:r>
          </a:p>
        </p:txBody>
      </p:sp>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en-US" dirty="0"/>
              <a:t>1</a:t>
            </a:r>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1</a:t>
            </a:r>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0</a:t>
            </a:r>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1</a:t>
            </a:r>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0</a:t>
            </a:r>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dirty="0"/>
              <a:t>1</a:t>
            </a:r>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p>
        </p:txBody>
      </p:sp>
      <p:pic>
        <p:nvPicPr>
          <p:cNvPr id="2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r>
                            <a:rPr lang="en-US" altLang="en-US" sz="2400" b="0" i="1" smtClean="0">
                              <a:solidFill>
                                <a:srgbClr val="0070C0"/>
                              </a:solidFill>
                              <a:latin typeface="Cambria Math" panose="02040503050406030204" pitchFamily="18" charset="0"/>
                            </a:rPr>
                            <m:t>+</m:t>
                          </m:r>
                          <m:r>
                            <a:rPr lang="en-US" altLang="en-US" sz="2400" b="0" i="1" smtClean="0">
                              <a:solidFill>
                                <a:srgbClr val="0070C0"/>
                              </a:solidFill>
                              <a:latin typeface="Cambria Math" panose="02040503050406030204" pitchFamily="18" charset="0"/>
                            </a:rPr>
                            <m:t>1</m:t>
                          </m:r>
                        </m:sub>
                      </m:sSub>
                    </m:oMath>
                  </m:oMathPara>
                </a14:m>
                <a:endParaRPr lang="en-US" altLang="en-US" sz="2400" dirty="0">
                  <a:solidFill>
                    <a:srgbClr val="0070C0"/>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Content Placeholder 2"/>
              <p:cNvSpPr txBox="1">
                <a:spLocks/>
              </p:cNvSpPr>
              <p:nvPr/>
            </p:nvSpPr>
            <p:spPr>
              <a:xfrm>
                <a:off x="323528" y="1144638"/>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m:rPr>
                        <m:sty m:val="p"/>
                      </m:rPr>
                      <a:rPr lang="en-US" sz="2800" smtClean="0">
                        <a:latin typeface="Cambria Math" panose="02040503050406030204" pitchFamily="18" charset="0"/>
                      </a:rPr>
                      <m:t>Ψ</m:t>
                    </m:r>
                  </m:oMath>
                </a14:m>
                <a:r>
                  <a:rPr lang="en-US" sz="2800" dirty="0"/>
                  <a:t> increases with </a:t>
                </a:r>
                <a14:m>
                  <m:oMath xmlns:m="http://schemas.openxmlformats.org/officeDocument/2006/math">
                    <m:r>
                      <a:rPr lang="en-US" sz="2800" b="0" i="1" smtClean="0">
                        <a:latin typeface="Cambria Math" panose="02040503050406030204" pitchFamily="18" charset="0"/>
                      </a:rPr>
                      <m:t>𝑖</m:t>
                    </m:r>
                  </m:oMath>
                </a14:m>
                <a:endParaRPr lang="en-US" sz="2800" dirty="0"/>
              </a:p>
            </p:txBody>
          </p:sp>
        </mc:Choice>
        <mc:Fallback xmlns="">
          <p:sp>
            <p:nvSpPr>
              <p:cNvPr id="70" name="Content Placeholder 2"/>
              <p:cNvSpPr txBox="1">
                <a:spLocks noRot="1" noChangeAspect="1" noMove="1" noResize="1" noEditPoints="1" noAdjustHandles="1" noChangeArrowheads="1" noChangeShapeType="1" noTextEdit="1"/>
              </p:cNvSpPr>
              <p:nvPr/>
            </p:nvSpPr>
            <p:spPr>
              <a:xfrm>
                <a:off x="323528" y="1144638"/>
                <a:ext cx="8352928" cy="731342"/>
              </a:xfrm>
              <a:prstGeom prst="rect">
                <a:avLst/>
              </a:prstGeom>
              <a:blipFill>
                <a:blip r:embed="rId9"/>
                <a:stretch>
                  <a:fillRect t="-9167"/>
                </a:stretch>
              </a:blipFill>
            </p:spPr>
            <p:txBody>
              <a:bodyPr/>
              <a:lstStyle/>
              <a:p>
                <a:r>
                  <a:rPr lang="en-US">
                    <a:noFill/>
                  </a:rPr>
                  <a:t> </a:t>
                </a:r>
              </a:p>
            </p:txBody>
          </p:sp>
        </mc:Fallback>
      </mc:AlternateContent>
      <p:cxnSp>
        <p:nvCxnSpPr>
          <p:cNvPr id="72" name="Straight Arrow Connector 71"/>
          <p:cNvCxnSpPr/>
          <p:nvPr/>
        </p:nvCxnSpPr>
        <p:spPr>
          <a:xfrm flipH="1">
            <a:off x="3084047" y="4149377"/>
            <a:ext cx="4080342" cy="135984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5466716" y="4446170"/>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𝑒</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5466716" y="4446170"/>
                <a:ext cx="912813" cy="461665"/>
              </a:xfrm>
              <a:prstGeom prst="rect">
                <a:avLst/>
              </a:prstGeom>
              <a:blipFill>
                <a:blip r:embed="rId10"/>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7" name="TextBox 101"/>
          <p:cNvSpPr txBox="1">
            <a:spLocks noChangeArrowheads="1"/>
          </p:cNvSpPr>
          <p:nvPr/>
        </p:nvSpPr>
        <p:spPr bwMode="auto">
          <a:xfrm>
            <a:off x="795662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74" name="Content Placeholder 2"/>
              <p:cNvSpPr txBox="1">
                <a:spLocks/>
              </p:cNvSpPr>
              <p:nvPr/>
            </p:nvSpPr>
            <p:spPr>
              <a:xfrm>
                <a:off x="323528" y="1911066"/>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panose="02040503050406030204" pitchFamily="18" charset="0"/>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r>
                            <a:rPr lang="en-US" sz="3800" b="0" i="1" smtClean="0">
                              <a:solidFill>
                                <a:schemeClr val="bg1"/>
                              </a:solidFill>
                              <a:latin typeface="Cambria Math" panose="02040503050406030204" pitchFamily="18" charset="0"/>
                            </a:rPr>
                            <m:t>𝐿</m:t>
                          </m:r>
                        </m:sup>
                        <m:e>
                          <m:sSup>
                            <m:sSupPr>
                              <m:ctrlPr>
                                <a:rPr lang="en-US" sz="3800" b="0" i="1" smtClean="0">
                                  <a:solidFill>
                                    <a:schemeClr val="bg1"/>
                                  </a:solidFill>
                                  <a:latin typeface="Cambria Math" panose="02040503050406030204" pitchFamily="18" charset="0"/>
                                </a:rPr>
                              </m:ctrlPr>
                            </m:sSupPr>
                            <m:e>
                              <m:r>
                                <a:rPr lang="en-US" sz="3800" b="0" i="1" smtClean="0">
                                  <a:solidFill>
                                    <a:schemeClr val="bg1"/>
                                  </a:solidFill>
                                  <a:latin typeface="Cambria Math" panose="02040503050406030204" pitchFamily="18" charset="0"/>
                                </a:rPr>
                                <m:t>2</m:t>
                              </m:r>
                            </m:e>
                            <m:sup>
                              <m:r>
                                <a:rPr lang="en-US" sz="3800" b="0" i="1" smtClean="0">
                                  <a:solidFill>
                                    <a:schemeClr val="bg1"/>
                                  </a:solidFill>
                                  <a:latin typeface="Cambria Math" panose="02040503050406030204" pitchFamily="18" charset="0"/>
                                </a:rPr>
                                <m:t>𝐿</m:t>
                              </m:r>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74" name="Content Placeholder 2"/>
              <p:cNvSpPr txBox="1">
                <a:spLocks noRot="1" noChangeAspect="1" noMove="1" noResize="1" noEditPoints="1" noAdjustHandles="1" noChangeArrowheads="1" noChangeShapeType="1" noTextEdit="1"/>
              </p:cNvSpPr>
              <p:nvPr/>
            </p:nvSpPr>
            <p:spPr>
              <a:xfrm>
                <a:off x="323528" y="1911066"/>
                <a:ext cx="3635569" cy="1256791"/>
              </a:xfrm>
              <a:prstGeom prst="rect">
                <a:avLst/>
              </a:prstGeom>
              <a:blipFill rotWithShape="0">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6" name="Content Placeholder 2"/>
              <p:cNvSpPr txBox="1">
                <a:spLocks/>
              </p:cNvSpPr>
              <p:nvPr/>
            </p:nvSpPr>
            <p:spPr>
              <a:xfrm>
                <a:off x="4031105" y="1923010"/>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76" name="Content Placeholder 2"/>
              <p:cNvSpPr txBox="1">
                <a:spLocks noRot="1" noChangeAspect="1" noMove="1" noResize="1" noEditPoints="1" noAdjustHandles="1" noChangeArrowheads="1" noChangeShapeType="1" noTextEdit="1"/>
              </p:cNvSpPr>
              <p:nvPr/>
            </p:nvSpPr>
            <p:spPr>
              <a:xfrm>
                <a:off x="4031105" y="1923010"/>
                <a:ext cx="4624390" cy="1244847"/>
              </a:xfrm>
              <a:prstGeom prst="rect">
                <a:avLst/>
              </a:prstGeom>
              <a:blipFill rotWithShape="0">
                <a:blip r:embed="rId15"/>
                <a:stretch>
                  <a:fillRect/>
                </a:stretch>
              </a:blipFill>
              <a:ln/>
            </p:spPr>
            <p:txBody>
              <a:bodyPr/>
              <a:lstStyle/>
              <a:p>
                <a:r>
                  <a:rPr lang="he-IL">
                    <a:noFill/>
                  </a:rPr>
                  <a:t> </a:t>
                </a:r>
              </a:p>
            </p:txBody>
          </p:sp>
        </mc:Fallback>
      </mc:AlternateContent>
      <p:sp>
        <p:nvSpPr>
          <p:cNvPr id="78" name="Right Brace 77"/>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6"/>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5" name="Group 74"/>
          <p:cNvGrpSpPr/>
          <p:nvPr/>
        </p:nvGrpSpPr>
        <p:grpSpPr>
          <a:xfrm>
            <a:off x="3612268" y="5877272"/>
            <a:ext cx="455676" cy="455676"/>
            <a:chOff x="5748361" y="2344416"/>
            <a:chExt cx="455676" cy="455676"/>
          </a:xfrm>
        </p:grpSpPr>
        <p:cxnSp>
          <p:nvCxnSpPr>
            <p:cNvPr id="80" name="Straight Connector 79"/>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2" name="Group 81"/>
          <p:cNvGrpSpPr/>
          <p:nvPr/>
        </p:nvGrpSpPr>
        <p:grpSpPr>
          <a:xfrm>
            <a:off x="4332348" y="5877272"/>
            <a:ext cx="455676" cy="455676"/>
            <a:chOff x="5748361" y="2344416"/>
            <a:chExt cx="455676" cy="455676"/>
          </a:xfrm>
        </p:grpSpPr>
        <p:cxnSp>
          <p:nvCxnSpPr>
            <p:cNvPr id="83" name="Straight Connector 82"/>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5" name="Group 84"/>
          <p:cNvGrpSpPr/>
          <p:nvPr/>
        </p:nvGrpSpPr>
        <p:grpSpPr>
          <a:xfrm>
            <a:off x="5004048" y="5877272"/>
            <a:ext cx="455676" cy="455676"/>
            <a:chOff x="5748361" y="2344416"/>
            <a:chExt cx="455676" cy="455676"/>
          </a:xfrm>
        </p:grpSpPr>
        <p:cxnSp>
          <p:nvCxnSpPr>
            <p:cNvPr id="86" name="Straight Connector 85"/>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7" name="Straight Connector 86"/>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8" name="Group 87"/>
          <p:cNvGrpSpPr/>
          <p:nvPr/>
        </p:nvGrpSpPr>
        <p:grpSpPr>
          <a:xfrm>
            <a:off x="6492588" y="5877272"/>
            <a:ext cx="455676" cy="455676"/>
            <a:chOff x="5748361" y="2344416"/>
            <a:chExt cx="455676" cy="455676"/>
          </a:xfrm>
        </p:grpSpPr>
        <p:cxnSp>
          <p:nvCxnSpPr>
            <p:cNvPr id="89" name="Straight Connector 88"/>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0" name="Straight Connector 89"/>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92" name="Group 91"/>
          <p:cNvGrpSpPr/>
          <p:nvPr/>
        </p:nvGrpSpPr>
        <p:grpSpPr>
          <a:xfrm>
            <a:off x="1692275" y="3716486"/>
            <a:ext cx="4271278" cy="1864171"/>
            <a:chOff x="1692275" y="3716486"/>
            <a:chExt cx="4271278" cy="1864171"/>
          </a:xfrm>
        </p:grpSpPr>
        <p:grpSp>
          <p:nvGrpSpPr>
            <p:cNvPr id="93" name="Group 52"/>
            <p:cNvGrpSpPr>
              <a:grpSpLocks/>
            </p:cNvGrpSpPr>
            <p:nvPr/>
          </p:nvGrpSpPr>
          <p:grpSpPr bwMode="auto">
            <a:xfrm>
              <a:off x="1692275" y="4280494"/>
              <a:ext cx="4271278" cy="1300163"/>
              <a:chOff x="1691680" y="4505045"/>
              <a:chExt cx="4272452" cy="1300219"/>
            </a:xfrm>
          </p:grpSpPr>
          <p:cxnSp>
            <p:nvCxnSpPr>
              <p:cNvPr id="98" name="Straight Arrow Connector 97"/>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94" name="Picture 93"/>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95" name="Picture 94"/>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96" name="Picture 95"/>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97" name="Picture 96"/>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102" name="Group 101"/>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19"/>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4" name="Picture 103"/>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105" name="Group 104"/>
          <p:cNvGrpSpPr/>
          <p:nvPr/>
        </p:nvGrpSpPr>
        <p:grpSpPr>
          <a:xfrm>
            <a:off x="19722" y="3372818"/>
            <a:ext cx="970604" cy="1129722"/>
            <a:chOff x="19722" y="3372818"/>
            <a:chExt cx="970604" cy="1129722"/>
          </a:xfrm>
        </p:grpSpPr>
        <p:pic>
          <p:nvPicPr>
            <p:cNvPr id="106" name="Picture 10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107"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07"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3"/>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7" name="Slide Number Placeholder 26"/>
          <p:cNvSpPr>
            <a:spLocks noGrp="1"/>
          </p:cNvSpPr>
          <p:nvPr>
            <p:ph type="sldNum" sz="quarter" idx="12"/>
          </p:nvPr>
        </p:nvSpPr>
        <p:spPr/>
        <p:txBody>
          <a:bodyPr/>
          <a:lstStyle/>
          <a:p>
            <a:fld id="{435E84F3-9950-4816-8E70-4741F26888A2}" type="slidenum">
              <a:rPr lang="en-US" smtClean="0"/>
              <a:t>60</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273383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Backtracking Covering</a:t>
            </a:r>
          </a:p>
        </p:txBody>
      </p:sp>
      <p:sp>
        <p:nvSpPr>
          <p:cNvPr id="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en-US" dirty="0"/>
              <a:t>1</a:t>
            </a:r>
          </a:p>
        </p:txBody>
      </p:sp>
      <p:sp>
        <p:nvSpPr>
          <p:cNvPr id="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1</a:t>
            </a:r>
          </a:p>
        </p:txBody>
      </p:sp>
      <p:sp>
        <p:nvSpPr>
          <p:cNvPr id="1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p>
        </p:txBody>
      </p:sp>
      <p:sp>
        <p:nvSpPr>
          <p:cNvPr id="1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0</a:t>
            </a:r>
          </a:p>
        </p:txBody>
      </p:sp>
      <p:sp>
        <p:nvSpPr>
          <p:cNvPr id="1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1</a:t>
            </a:r>
          </a:p>
        </p:txBody>
      </p:sp>
      <p:sp>
        <p:nvSpPr>
          <p:cNvPr id="1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trike="sngStrike" dirty="0"/>
              <a:t>0</a:t>
            </a:r>
          </a:p>
        </p:txBody>
      </p:sp>
      <p:sp>
        <p:nvSpPr>
          <p:cNvPr id="1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dirty="0"/>
              <a:t>0</a:t>
            </a:r>
          </a:p>
        </p:txBody>
      </p:sp>
      <p:sp>
        <p:nvSpPr>
          <p:cNvPr id="2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dirty="0"/>
              <a:t>1</a:t>
            </a:r>
          </a:p>
        </p:txBody>
      </p:sp>
      <p:sp>
        <p:nvSpPr>
          <p:cNvPr id="2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dirty="0"/>
          </a:p>
        </p:txBody>
      </p:sp>
      <p:pic>
        <p:nvPicPr>
          <p:cNvPr id="2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1</a:t>
            </a:r>
            <a:endParaRPr lang="he-IL" altLang="en-US" b="1">
              <a:solidFill>
                <a:schemeClr val="tx2"/>
              </a:solidFill>
            </a:endParaRPr>
          </a:p>
        </p:txBody>
      </p:sp>
      <p:sp>
        <p:nvSpPr>
          <p:cNvPr id="60"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p:sp>
        <p:nvSpPr>
          <p:cNvPr id="61"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62"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63"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6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243681" y="580526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𝜙</m:t>
                          </m:r>
                        </m:e>
                        <m:sub>
                          <m:r>
                            <a:rPr lang="en-US" altLang="en-US" sz="2400" b="0" i="1" smtClean="0">
                              <a:solidFill>
                                <a:srgbClr val="0070C0"/>
                              </a:solidFill>
                              <a:latin typeface="Cambria Math" panose="02040503050406030204" pitchFamily="18" charset="0"/>
                            </a:rPr>
                            <m:t>𝑖</m:t>
                          </m:r>
                          <m:r>
                            <a:rPr lang="en-US" altLang="en-US" sz="2400" b="0" i="1" smtClean="0">
                              <a:solidFill>
                                <a:srgbClr val="0070C0"/>
                              </a:solidFill>
                              <a:latin typeface="Cambria Math" panose="02040503050406030204" pitchFamily="18" charset="0"/>
                            </a:rPr>
                            <m:t>+</m:t>
                          </m:r>
                          <m:r>
                            <a:rPr lang="en-US" altLang="en-US" sz="2400" b="0" i="1" smtClean="0">
                              <a:solidFill>
                                <a:srgbClr val="0070C0"/>
                              </a:solidFill>
                              <a:latin typeface="Cambria Math" panose="02040503050406030204" pitchFamily="18" charset="0"/>
                            </a:rPr>
                            <m:t>1</m:t>
                          </m:r>
                        </m:sub>
                      </m:sSub>
                    </m:oMath>
                  </m:oMathPara>
                </a14:m>
                <a:endParaRPr lang="en-US" altLang="en-US" sz="2400" dirty="0">
                  <a:solidFill>
                    <a:srgbClr val="0070C0"/>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243681" y="5805264"/>
                <a:ext cx="912813" cy="461665"/>
              </a:xfrm>
              <a:prstGeom prst="rect">
                <a:avLst/>
              </a:prstGeom>
              <a:blipFill>
                <a:blip r:embed="rId8"/>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72" name="Straight Arrow Connector 71"/>
          <p:cNvCxnSpPr/>
          <p:nvPr/>
        </p:nvCxnSpPr>
        <p:spPr>
          <a:xfrm flipH="1">
            <a:off x="3084047" y="4149377"/>
            <a:ext cx="4080342" cy="135984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5466716" y="4446170"/>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𝑒</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5466716" y="4446170"/>
                <a:ext cx="912813" cy="461665"/>
              </a:xfrm>
              <a:prstGeom prst="rect">
                <a:avLst/>
              </a:prstGeom>
              <a:blipFill>
                <a:blip r:embed="rId9"/>
                <a:stretch>
                  <a:fillRect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7" name="TextBox 101"/>
          <p:cNvSpPr txBox="1">
            <a:spLocks noChangeArrowheads="1"/>
          </p:cNvSpPr>
          <p:nvPr/>
        </p:nvSpPr>
        <p:spPr bwMode="auto">
          <a:xfrm>
            <a:off x="795662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74" name="Content Placeholder 2"/>
              <p:cNvSpPr txBox="1">
                <a:spLocks/>
              </p:cNvSpPr>
              <p:nvPr/>
            </p:nvSpPr>
            <p:spPr>
              <a:xfrm>
                <a:off x="323528" y="1911066"/>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panose="02040503050406030204" pitchFamily="18" charset="0"/>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r>
                            <a:rPr lang="en-US" sz="3800" b="0" i="1" smtClean="0">
                              <a:solidFill>
                                <a:schemeClr val="bg1"/>
                              </a:solidFill>
                              <a:latin typeface="Cambria Math" panose="02040503050406030204" pitchFamily="18" charset="0"/>
                            </a:rPr>
                            <m:t>𝐿</m:t>
                          </m:r>
                        </m:sup>
                        <m:e>
                          <m:sSup>
                            <m:sSupPr>
                              <m:ctrlPr>
                                <a:rPr lang="en-US" sz="3800" b="0" i="1" smtClean="0">
                                  <a:solidFill>
                                    <a:schemeClr val="bg1"/>
                                  </a:solidFill>
                                  <a:latin typeface="Cambria Math" panose="02040503050406030204" pitchFamily="18" charset="0"/>
                                </a:rPr>
                              </m:ctrlPr>
                            </m:sSupPr>
                            <m:e>
                              <m:r>
                                <a:rPr lang="en-US" sz="3800" b="0" i="1" smtClean="0">
                                  <a:solidFill>
                                    <a:schemeClr val="bg1"/>
                                  </a:solidFill>
                                  <a:latin typeface="Cambria Math" panose="02040503050406030204" pitchFamily="18" charset="0"/>
                                </a:rPr>
                                <m:t>2</m:t>
                              </m:r>
                            </m:e>
                            <m:sup>
                              <m:r>
                                <a:rPr lang="en-US" sz="3800" b="0" i="1" smtClean="0">
                                  <a:solidFill>
                                    <a:schemeClr val="bg1"/>
                                  </a:solidFill>
                                  <a:latin typeface="Cambria Math" panose="02040503050406030204" pitchFamily="18" charset="0"/>
                                </a:rPr>
                                <m:t>𝐿</m:t>
                              </m:r>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panose="02040503050406030204" pitchFamily="18" charset="0"/>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74" name="Content Placeholder 2"/>
              <p:cNvSpPr txBox="1">
                <a:spLocks noRot="1" noChangeAspect="1" noMove="1" noResize="1" noEditPoints="1" noAdjustHandles="1" noChangeArrowheads="1" noChangeShapeType="1" noTextEdit="1"/>
              </p:cNvSpPr>
              <p:nvPr/>
            </p:nvSpPr>
            <p:spPr>
              <a:xfrm>
                <a:off x="323528" y="1911066"/>
                <a:ext cx="3635569" cy="1256791"/>
              </a:xfrm>
              <a:prstGeom prst="rect">
                <a:avLst/>
              </a:prstGeom>
              <a:blipFill rotWithShape="0">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6" name="Content Placeholder 2"/>
              <p:cNvSpPr txBox="1">
                <a:spLocks/>
              </p:cNvSpPr>
              <p:nvPr/>
            </p:nvSpPr>
            <p:spPr>
              <a:xfrm>
                <a:off x="4031105" y="1923010"/>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76" name="Content Placeholder 2"/>
              <p:cNvSpPr txBox="1">
                <a:spLocks noRot="1" noChangeAspect="1" noMove="1" noResize="1" noEditPoints="1" noAdjustHandles="1" noChangeArrowheads="1" noChangeShapeType="1" noTextEdit="1"/>
              </p:cNvSpPr>
              <p:nvPr/>
            </p:nvSpPr>
            <p:spPr>
              <a:xfrm>
                <a:off x="4031105" y="1923010"/>
                <a:ext cx="4624390" cy="1244847"/>
              </a:xfrm>
              <a:prstGeom prst="rect">
                <a:avLst/>
              </a:prstGeom>
              <a:blipFill rotWithShape="0">
                <a:blip r:embed="rId15"/>
                <a:stretch>
                  <a:fillRect/>
                </a:stretch>
              </a:blipFill>
              <a:ln/>
            </p:spPr>
            <p:txBody>
              <a:bodyPr/>
              <a:lstStyle/>
              <a:p>
                <a:r>
                  <a:rPr lang="he-IL">
                    <a:noFill/>
                  </a:rPr>
                  <a:t> </a:t>
                </a:r>
              </a:p>
            </p:txBody>
          </p:sp>
        </mc:Fallback>
      </mc:AlternateContent>
      <p:sp>
        <p:nvSpPr>
          <p:cNvPr id="78" name="Right Brace 77"/>
          <p:cNvSpPr/>
          <p:nvPr/>
        </p:nvSpPr>
        <p:spPr>
          <a:xfrm rot="16200000">
            <a:off x="3588779" y="2075953"/>
            <a:ext cx="548061" cy="33123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3659187" y="328498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𝛾</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3659187" y="3284984"/>
                <a:ext cx="912813" cy="461665"/>
              </a:xfrm>
              <a:prstGeom prst="rect">
                <a:avLst/>
              </a:prstGeom>
              <a:blipFill>
                <a:blip r:embed="rId16"/>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5" name="Group 74"/>
          <p:cNvGrpSpPr/>
          <p:nvPr/>
        </p:nvGrpSpPr>
        <p:grpSpPr>
          <a:xfrm>
            <a:off x="3612268" y="5877272"/>
            <a:ext cx="455676" cy="455676"/>
            <a:chOff x="5748361" y="2344416"/>
            <a:chExt cx="455676" cy="455676"/>
          </a:xfrm>
        </p:grpSpPr>
        <p:cxnSp>
          <p:nvCxnSpPr>
            <p:cNvPr id="80" name="Straight Connector 79"/>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2" name="Group 81"/>
          <p:cNvGrpSpPr/>
          <p:nvPr/>
        </p:nvGrpSpPr>
        <p:grpSpPr>
          <a:xfrm>
            <a:off x="4332348" y="5877272"/>
            <a:ext cx="455676" cy="455676"/>
            <a:chOff x="5748361" y="2344416"/>
            <a:chExt cx="455676" cy="455676"/>
          </a:xfrm>
        </p:grpSpPr>
        <p:cxnSp>
          <p:nvCxnSpPr>
            <p:cNvPr id="83" name="Straight Connector 82"/>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5" name="Group 84"/>
          <p:cNvGrpSpPr/>
          <p:nvPr/>
        </p:nvGrpSpPr>
        <p:grpSpPr>
          <a:xfrm>
            <a:off x="5004048" y="5877272"/>
            <a:ext cx="455676" cy="455676"/>
            <a:chOff x="5748361" y="2344416"/>
            <a:chExt cx="455676" cy="455676"/>
          </a:xfrm>
        </p:grpSpPr>
        <p:cxnSp>
          <p:nvCxnSpPr>
            <p:cNvPr id="86" name="Straight Connector 85"/>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7" name="Straight Connector 86"/>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88" name="Group 87"/>
          <p:cNvGrpSpPr/>
          <p:nvPr/>
        </p:nvGrpSpPr>
        <p:grpSpPr>
          <a:xfrm>
            <a:off x="6492588" y="5877272"/>
            <a:ext cx="455676" cy="455676"/>
            <a:chOff x="5748361" y="2344416"/>
            <a:chExt cx="455676" cy="455676"/>
          </a:xfrm>
        </p:grpSpPr>
        <p:cxnSp>
          <p:nvCxnSpPr>
            <p:cNvPr id="89" name="Straight Connector 88"/>
            <p:cNvCxnSpPr/>
            <p:nvPr/>
          </p:nvCxnSpPr>
          <p:spPr>
            <a:xfrm rot="2700000">
              <a:off x="5963553" y="2348880"/>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0" name="Straight Connector 89"/>
            <p:cNvCxnSpPr/>
            <p:nvPr/>
          </p:nvCxnSpPr>
          <p:spPr>
            <a:xfrm rot="18900000">
              <a:off x="5950908" y="2344416"/>
              <a:ext cx="25291" cy="455676"/>
            </a:xfrm>
            <a:prstGeom prst="line">
              <a:avLst/>
            </a:prstGeom>
            <a:ln w="1905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91" name="Content Placeholder 2"/>
              <p:cNvSpPr txBox="1">
                <a:spLocks/>
              </p:cNvSpPr>
              <p:nvPr/>
            </p:nvSpPr>
            <p:spPr>
              <a:xfrm>
                <a:off x="323528" y="1144638"/>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Ψ</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1</m:t>
                    </m:r>
                  </m:oMath>
                </a14:m>
                <a:r>
                  <a:rPr lang="en-US" sz="2800" dirty="0"/>
                  <a:t> implies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Ψ</m:t>
                        </m:r>
                      </m:e>
                      <m:sub>
                        <m:rad>
                          <m:radPr>
                            <m:degHide m:val="on"/>
                            <m:ctrlPr>
                              <a:rPr lang="en-US" sz="2800" i="1">
                                <a:latin typeface="Cambria Math" panose="02040503050406030204" pitchFamily="18" charset="0"/>
                              </a:rPr>
                            </m:ctrlPr>
                          </m:radPr>
                          <m:deg/>
                          <m:e>
                            <m:r>
                              <a:rPr lang="en-US" sz="2800" i="1">
                                <a:latin typeface="Cambria Math" panose="02040503050406030204" pitchFamily="18" charset="0"/>
                              </a:rPr>
                              <m:t>𝑛</m:t>
                            </m:r>
                          </m:e>
                        </m:rad>
                      </m:sub>
                    </m:sSub>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r>
                          <a:rPr lang="en-US" sz="2800" i="1">
                            <a:latin typeface="Cambria Math" panose="02040503050406030204" pitchFamily="18" charset="0"/>
                          </a:rPr>
                          <m:t>𝑛</m:t>
                        </m:r>
                      </m:e>
                    </m:rad>
                  </m:oMath>
                </a14:m>
                <a:endParaRPr lang="en-US" sz="2800" dirty="0"/>
              </a:p>
            </p:txBody>
          </p:sp>
        </mc:Choice>
        <mc:Fallback xmlns="">
          <p:sp>
            <p:nvSpPr>
              <p:cNvPr id="91" name="Content Placeholder 2"/>
              <p:cNvSpPr txBox="1">
                <a:spLocks noRot="1" noChangeAspect="1" noMove="1" noResize="1" noEditPoints="1" noAdjustHandles="1" noChangeArrowheads="1" noChangeShapeType="1" noTextEdit="1"/>
              </p:cNvSpPr>
              <p:nvPr/>
            </p:nvSpPr>
            <p:spPr>
              <a:xfrm>
                <a:off x="323528" y="1144638"/>
                <a:ext cx="8352928" cy="731342"/>
              </a:xfrm>
              <a:prstGeom prst="rect">
                <a:avLst/>
              </a:prstGeom>
              <a:blipFill>
                <a:blip r:embed="rId17"/>
                <a:stretch>
                  <a:fillRect t="-6667"/>
                </a:stretch>
              </a:blipFill>
            </p:spPr>
            <p:txBody>
              <a:bodyPr/>
              <a:lstStyle/>
              <a:p>
                <a:r>
                  <a:rPr lang="en-US">
                    <a:noFill/>
                  </a:rPr>
                  <a:t> </a:t>
                </a:r>
              </a:p>
            </p:txBody>
          </p:sp>
        </mc:Fallback>
      </mc:AlternateContent>
      <p:grpSp>
        <p:nvGrpSpPr>
          <p:cNvPr id="93" name="Group 92"/>
          <p:cNvGrpSpPr/>
          <p:nvPr/>
        </p:nvGrpSpPr>
        <p:grpSpPr>
          <a:xfrm>
            <a:off x="1692275" y="3716486"/>
            <a:ext cx="4271278" cy="1864171"/>
            <a:chOff x="1692275" y="3716486"/>
            <a:chExt cx="4271278" cy="1864171"/>
          </a:xfrm>
        </p:grpSpPr>
        <p:grpSp>
          <p:nvGrpSpPr>
            <p:cNvPr id="94" name="Group 52"/>
            <p:cNvGrpSpPr>
              <a:grpSpLocks/>
            </p:cNvGrpSpPr>
            <p:nvPr/>
          </p:nvGrpSpPr>
          <p:grpSpPr bwMode="auto">
            <a:xfrm>
              <a:off x="1692275" y="4280494"/>
              <a:ext cx="4271278" cy="1300163"/>
              <a:chOff x="1691680" y="4505045"/>
              <a:chExt cx="4272452" cy="1300219"/>
            </a:xfrm>
          </p:grpSpPr>
          <p:cxnSp>
            <p:nvCxnSpPr>
              <p:cNvPr id="99" name="Straight Arrow Connector 98"/>
              <p:cNvCxnSpPr/>
              <p:nvPr/>
            </p:nvCxnSpPr>
            <p:spPr>
              <a:xfrm flipH="1">
                <a:off x="1691680" y="4505045"/>
                <a:ext cx="895595" cy="1228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3306611" y="4509808"/>
                <a:ext cx="47320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244797" y="4509808"/>
                <a:ext cx="719335"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572194" y="4509808"/>
                <a:ext cx="647878" cy="1295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95" name="Picture 94"/>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51848" y="3716486"/>
              <a:ext cx="456658" cy="619750"/>
            </a:xfrm>
            <a:prstGeom prst="rect">
              <a:avLst/>
            </a:prstGeom>
          </p:spPr>
        </p:pic>
        <p:pic>
          <p:nvPicPr>
            <p:cNvPr id="96" name="Picture 95"/>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9832" y="3717032"/>
              <a:ext cx="456658" cy="619750"/>
            </a:xfrm>
            <a:prstGeom prst="rect">
              <a:avLst/>
            </a:prstGeom>
          </p:spPr>
        </p:pic>
        <p:pic>
          <p:nvPicPr>
            <p:cNvPr id="97" name="Picture 96"/>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1366" y="3717032"/>
              <a:ext cx="456658" cy="619750"/>
            </a:xfrm>
            <a:prstGeom prst="rect">
              <a:avLst/>
            </a:prstGeom>
          </p:spPr>
        </p:pic>
        <p:pic>
          <p:nvPicPr>
            <p:cNvPr id="98" name="Picture 97"/>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3717032"/>
              <a:ext cx="456658" cy="619750"/>
            </a:xfrm>
            <a:prstGeom prst="rect">
              <a:avLst/>
            </a:prstGeom>
          </p:spPr>
        </p:pic>
      </p:grpSp>
      <p:grpSp>
        <p:nvGrpSpPr>
          <p:cNvPr id="103" name="Group 102"/>
          <p:cNvGrpSpPr/>
          <p:nvPr/>
        </p:nvGrpSpPr>
        <p:grpSpPr>
          <a:xfrm>
            <a:off x="6665502" y="3239740"/>
            <a:ext cx="983915" cy="1129305"/>
            <a:chOff x="6665502" y="3239740"/>
            <a:chExt cx="983915" cy="1129305"/>
          </a:xfrm>
        </p:grpSpPr>
        <mc:AlternateContent xmlns:mc="http://schemas.openxmlformats.org/markup-compatibility/2006" xmlns:a14="http://schemas.microsoft.com/office/drawing/2010/main">
          <mc:Choice Requires="a14">
            <p:sp>
              <p:nvSpPr>
                <p:cNvPr id="104" name="Text Box 49"/>
                <p:cNvSpPr txBox="1">
                  <a:spLocks noChangeArrowheads="1"/>
                </p:cNvSpPr>
                <p:nvPr/>
              </p:nvSpPr>
              <p:spPr bwMode="auto">
                <a:xfrm>
                  <a:off x="6902145" y="3239740"/>
                  <a:ext cx="533400" cy="461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𝑞</m:t>
                            </m:r>
                          </m:e>
                          <m:sub>
                            <m:r>
                              <a:rPr lang="en-US" altLang="en-US" sz="2400" b="0" i="1" smtClean="0">
                                <a:solidFill>
                                  <a:srgbClr val="0070C0"/>
                                </a:solidFill>
                                <a:latin typeface="Cambria Math" panose="02040503050406030204" pitchFamily="18" charset="0"/>
                              </a:rPr>
                              <m:t>𝑖</m:t>
                            </m:r>
                          </m:sub>
                        </m:sSub>
                      </m:oMath>
                    </m:oMathPara>
                  </a14:m>
                  <a:endParaRPr lang="en-US" altLang="en-US" sz="2400" dirty="0">
                    <a:solidFill>
                      <a:srgbClr val="0070C0"/>
                    </a:solidFill>
                  </a:endParaRPr>
                </a:p>
              </p:txBody>
            </p:sp>
          </mc:Choice>
          <mc:Fallback xmlns="">
            <p:sp>
              <p:nvSpPr>
                <p:cNvPr id="104" name="Text Box 49"/>
                <p:cNvSpPr txBox="1">
                  <a:spLocks noRot="1" noChangeAspect="1" noMove="1" noResize="1" noEditPoints="1" noAdjustHandles="1" noChangeArrowheads="1" noChangeShapeType="1" noTextEdit="1"/>
                </p:cNvSpPr>
                <p:nvPr/>
              </p:nvSpPr>
              <p:spPr bwMode="auto">
                <a:xfrm>
                  <a:off x="6902145" y="3239740"/>
                  <a:ext cx="533400" cy="461664"/>
                </a:xfrm>
                <a:prstGeom prst="rect">
                  <a:avLst/>
                </a:prstGeom>
                <a:blipFill>
                  <a:blip r:embed="rId20"/>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5" name="Picture 104"/>
            <p:cNvPicPr>
              <a:picLocks noChangeAspect="1"/>
            </p:cNvPicPr>
            <p:nvPr/>
          </p:nvPicPr>
          <p:blipFill>
            <a:blip r:embed="rId21" cstate="print">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65502" y="3579863"/>
              <a:ext cx="983915" cy="789182"/>
            </a:xfrm>
            <a:prstGeom prst="rect">
              <a:avLst/>
            </a:prstGeom>
          </p:spPr>
        </p:pic>
      </p:grpSp>
      <p:grpSp>
        <p:nvGrpSpPr>
          <p:cNvPr id="106" name="Group 105"/>
          <p:cNvGrpSpPr/>
          <p:nvPr/>
        </p:nvGrpSpPr>
        <p:grpSpPr>
          <a:xfrm>
            <a:off x="19722" y="3372818"/>
            <a:ext cx="970604" cy="1129722"/>
            <a:chOff x="19722" y="3372818"/>
            <a:chExt cx="970604" cy="1129722"/>
          </a:xfrm>
        </p:grpSpPr>
        <p:pic>
          <p:nvPicPr>
            <p:cNvPr id="107" name="Picture 10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722" y="3724034"/>
              <a:ext cx="970604" cy="778506"/>
            </a:xfrm>
            <a:prstGeom prst="rect">
              <a:avLst/>
            </a:prstGeom>
          </p:spPr>
        </p:pic>
        <mc:AlternateContent xmlns:mc="http://schemas.openxmlformats.org/markup-compatibility/2006" xmlns:a14="http://schemas.microsoft.com/office/drawing/2010/main">
          <mc:Choice Requires="a14">
            <p:sp>
              <p:nvSpPr>
                <p:cNvPr id="108" name="Text Box 49"/>
                <p:cNvSpPr txBox="1">
                  <a:spLocks noChangeArrowheads="1"/>
                </p:cNvSpPr>
                <p:nvPr/>
              </p:nvSpPr>
              <p:spPr bwMode="auto">
                <a:xfrm>
                  <a:off x="66768" y="337281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08" name="Text Box 49"/>
                <p:cNvSpPr txBox="1">
                  <a:spLocks noRot="1" noChangeAspect="1" noMove="1" noResize="1" noEditPoints="1" noAdjustHandles="1" noChangeArrowheads="1" noChangeShapeType="1" noTextEdit="1"/>
                </p:cNvSpPr>
                <p:nvPr/>
              </p:nvSpPr>
              <p:spPr bwMode="auto">
                <a:xfrm>
                  <a:off x="66768" y="3372818"/>
                  <a:ext cx="912813" cy="461665"/>
                </a:xfrm>
                <a:prstGeom prst="rect">
                  <a:avLst/>
                </a:prstGeom>
                <a:blipFill>
                  <a:blip r:embed="rId24"/>
                  <a:stretch>
                    <a:fillRect b="-131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7" name="Slide Number Placeholder 26"/>
          <p:cNvSpPr>
            <a:spLocks noGrp="1"/>
          </p:cNvSpPr>
          <p:nvPr>
            <p:ph type="sldNum" sz="quarter" idx="12"/>
          </p:nvPr>
        </p:nvSpPr>
        <p:spPr/>
        <p:txBody>
          <a:bodyPr/>
          <a:lstStyle/>
          <a:p>
            <a:fld id="{435E84F3-9950-4816-8E70-4741F26888A2}" type="slidenum">
              <a:rPr lang="en-US" smtClean="0"/>
              <a:t>61</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344523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a:t>Wrap-up</a:t>
            </a:r>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467544" y="1196752"/>
                <a:ext cx="8496944" cy="4968552"/>
              </a:xfrm>
            </p:spPr>
            <p:txBody>
              <a:bodyPr tIns="36000" bIns="36000">
                <a:noAutofit/>
              </a:bodyPr>
              <a:lstStyle/>
              <a:p>
                <a:pPr>
                  <a:buClr>
                    <a:srgbClr val="0000FF"/>
                  </a:buClr>
                  <a:buFont typeface="Wingdings" panose="05000000000000000000" pitchFamily="2" charset="2"/>
                  <a:buChar char="þ"/>
                </a:pPr>
                <a:r>
                  <a:rPr lang="en-US" dirty="0"/>
                  <a:t>Simple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oMath>
                </a14:m>
                <a:r>
                  <a:rPr lang="en-US" dirty="0"/>
                  <a:t> space lower bound for anonymous obstruction-free binary consensus</a:t>
                </a:r>
                <a:endParaRPr lang="en-US" u="sng" dirty="0"/>
              </a:p>
              <a:p>
                <a:pPr>
                  <a:buClr>
                    <a:srgbClr val="0000FF"/>
                  </a:buClr>
                  <a:buFont typeface="Wingdings" panose="05000000000000000000" pitchFamily="2" charset="2"/>
                  <a:buChar char="þ"/>
                </a:pPr>
                <a14:m>
                  <m:oMath xmlns:m="http://schemas.openxmlformats.org/officeDocument/2006/math">
                    <m:r>
                      <m:rPr>
                        <m:sty m:val="p"/>
                      </m:rPr>
                      <a:rPr lang="en-US">
                        <a:latin typeface="Cambria Math" panose="02040503050406030204" pitchFamily="18" charset="0"/>
                      </a:rPr>
                      <m:t>Ω</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𝑛</m:t>
                        </m:r>
                      </m:e>
                    </m:func>
                    <m:r>
                      <a:rPr lang="en-US" i="1">
                        <a:latin typeface="Cambria Math" panose="02040503050406030204" pitchFamily="18" charset="0"/>
                      </a:rPr>
                      <m:t>)</m:t>
                    </m:r>
                  </m:oMath>
                </a14:m>
                <a:r>
                  <a:rPr lang="en-US" dirty="0"/>
                  <a:t> solo step complexity lower bound on anonymous binary consensus from read/write</a:t>
                </a:r>
              </a:p>
              <a:p>
                <a:pPr>
                  <a:buClr>
                    <a:srgbClr val="0000FF"/>
                  </a:buClr>
                  <a:buFont typeface="Wingdings" panose="05000000000000000000" pitchFamily="2" charset="2"/>
                  <a:buChar char="þ"/>
                </a:pPr>
                <a:r>
                  <a:rPr lang="en-US" dirty="0"/>
                  <a:t>Holds also for solo-fast consensus</a:t>
                </a:r>
              </a:p>
              <a:p>
                <a:pPr marL="0" indent="0">
                  <a:buNone/>
                </a:pPr>
                <a:endParaRPr lang="en-US" dirty="0"/>
              </a:p>
              <a:p>
                <a:pPr>
                  <a:buClr>
                    <a:srgbClr val="C00000"/>
                  </a:buClr>
                  <a:buFont typeface="Wingdings" panose="05000000000000000000" pitchFamily="2" charset="2"/>
                  <a:buChar char=""/>
                </a:pPr>
                <a:r>
                  <a:rPr lang="en-US" dirty="0"/>
                  <a:t>Remove the anonymity assumption</a:t>
                </a:r>
                <a:endParaRPr lang="en-US" u="sng" dirty="0"/>
              </a:p>
              <a:p>
                <a:pPr>
                  <a:buClr>
                    <a:srgbClr val="C00000"/>
                  </a:buClr>
                  <a:buFont typeface="Wingdings" panose="05000000000000000000" pitchFamily="2" charset="2"/>
                  <a:buChar char=""/>
                </a:pPr>
                <a:r>
                  <a:rPr lang="en-US" dirty="0"/>
                  <a:t>Matching upper bound or higher lower bound</a:t>
                </a:r>
              </a:p>
              <a:p>
                <a:pPr marL="0" indent="0">
                  <a:buNone/>
                </a:pPr>
                <a:endParaRPr lang="en-US"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467544" y="1196752"/>
                <a:ext cx="8496944" cy="4968552"/>
              </a:xfrm>
              <a:blipFill rotWithShape="0">
                <a:blip r:embed="rId3"/>
                <a:stretch>
                  <a:fillRect l="-1650" t="-1472"/>
                </a:stretch>
              </a:blipFill>
            </p:spPr>
            <p:txBody>
              <a:bodyPr/>
              <a:lstStyle/>
              <a:p>
                <a:r>
                  <a:rPr lang="he-IL">
                    <a:noFill/>
                  </a:rPr>
                  <a:t> </a:t>
                </a:r>
              </a:p>
            </p:txBody>
          </p:sp>
        </mc:Fallback>
      </mc:AlternateContent>
      <p:pic>
        <p:nvPicPr>
          <p:cNvPr id="9" name="Picture 2" descr="תוצאת תמונה עבור ‪new‬‏">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702" y="2292127"/>
            <a:ext cx="844786" cy="576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תוצאת תמונה עבור ‪new‬‏">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702" y="3356992"/>
            <a:ext cx="844786" cy="5760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553200" y="6356350"/>
            <a:ext cx="2133600" cy="365125"/>
          </a:xfrm>
        </p:spPr>
        <p:txBody>
          <a:bodyPr/>
          <a:lstStyle/>
          <a:p>
            <a:fld id="{435E84F3-9950-4816-8E70-4741F26888A2}" type="slidenum">
              <a:rPr lang="en-US" smtClean="0"/>
              <a:t>62</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62970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88" y="908720"/>
            <a:ext cx="7452320" cy="4657700"/>
          </a:xfrm>
          <a:prstGeom prst="rect">
            <a:avLst/>
          </a:prstGeom>
        </p:spPr>
      </p:pic>
      <p:sp>
        <p:nvSpPr>
          <p:cNvPr id="3" name="Content Placeholder 2"/>
          <p:cNvSpPr>
            <a:spLocks noGrp="1"/>
          </p:cNvSpPr>
          <p:nvPr>
            <p:ph idx="1"/>
          </p:nvPr>
        </p:nvSpPr>
        <p:spPr>
          <a:xfrm>
            <a:off x="374848" y="216024"/>
            <a:ext cx="8229600" cy="6381328"/>
          </a:xfrm>
        </p:spPr>
        <p:txBody>
          <a:bodyPr>
            <a:normAutofit lnSpcReduction="10000"/>
          </a:bodyPr>
          <a:lstStyle/>
          <a:p>
            <a:pPr marL="0" indent="0" algn="ctr">
              <a:buNone/>
            </a:pPr>
            <a:r>
              <a:rPr lang="en-US" sz="5400" b="1" dirty="0"/>
              <a:t>Thank you</a:t>
            </a:r>
          </a:p>
          <a:p>
            <a:pPr marL="0" indent="0" algn="ctr">
              <a:buNone/>
            </a:pPr>
            <a:endParaRPr lang="en-US" sz="5400" b="1" dirty="0"/>
          </a:p>
          <a:p>
            <a:pPr marL="0" indent="0" algn="ctr">
              <a:buNone/>
            </a:pPr>
            <a:endParaRPr lang="en-US" sz="5400" b="1" dirty="0"/>
          </a:p>
          <a:p>
            <a:pPr marL="0" indent="0" algn="ctr">
              <a:buNone/>
            </a:pPr>
            <a:endParaRPr lang="en-US" sz="5400" b="1" dirty="0"/>
          </a:p>
          <a:p>
            <a:pPr marL="0" indent="0" algn="ctr">
              <a:buNone/>
            </a:pPr>
            <a:endParaRPr lang="en-US" sz="5400" b="1" dirty="0"/>
          </a:p>
          <a:p>
            <a:pPr marL="0" indent="0" algn="ctr">
              <a:buNone/>
            </a:pPr>
            <a:endParaRPr lang="en-US" sz="5400" b="1" dirty="0"/>
          </a:p>
          <a:p>
            <a:pPr marL="0" indent="0" algn="ctr">
              <a:buNone/>
            </a:pPr>
            <a:r>
              <a:rPr lang="en-US" sz="5400" b="1" dirty="0"/>
              <a:t>Questions?</a:t>
            </a:r>
          </a:p>
        </p:txBody>
      </p:sp>
      <p:sp>
        <p:nvSpPr>
          <p:cNvPr id="5" name="Slide Number Placeholder 4"/>
          <p:cNvSpPr>
            <a:spLocks noGrp="1"/>
          </p:cNvSpPr>
          <p:nvPr>
            <p:ph type="sldNum" sz="quarter" idx="12"/>
          </p:nvPr>
        </p:nvSpPr>
        <p:spPr>
          <a:xfrm>
            <a:off x="6553200" y="6356350"/>
            <a:ext cx="2133600" cy="365125"/>
          </a:xfrm>
        </p:spPr>
        <p:txBody>
          <a:bodyPr/>
          <a:lstStyle/>
          <a:p>
            <a:fld id="{435E84F3-9950-4816-8E70-4741F26888A2}" type="slidenum">
              <a:rPr lang="en-US" smtClean="0"/>
              <a:t>63</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133791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Proof Idea</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51520" y="1144637"/>
                <a:ext cx="8568952" cy="4588619"/>
              </a:xfrm>
              <a:prstGeom prst="rect">
                <a:avLst/>
              </a:prstGeom>
            </p:spPr>
            <p:txBody>
              <a:bodyPr tIns="36000" bIns="36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Construct a sequence of executions </a:t>
                </a:r>
                <a14:m>
                  <m:oMath xmlns:m="http://schemas.openxmlformats.org/officeDocument/2006/math">
                    <m:sSubSup>
                      <m:sSubSupPr>
                        <m:ctrlPr>
                          <a:rPr lang="en-US" sz="2800" i="1" smtClean="0">
                            <a:latin typeface="Cambria Math" panose="02040503050406030204" pitchFamily="18" charset="0"/>
                          </a:rPr>
                        </m:ctrlPr>
                      </m:sSubSupPr>
                      <m:e>
                        <m:d>
                          <m:dPr>
                            <m:begChr m:val="{"/>
                            <m:endChr m:val="}"/>
                            <m:ctrlPr>
                              <a:rPr lang="en-US" sz="2800" i="1">
                                <a:latin typeface="Cambria Math" panose="02040503050406030204" pitchFamily="18" charset="0"/>
                              </a:rPr>
                            </m:ctrlPr>
                          </m:dPr>
                          <m:e>
                            <m:r>
                              <m:rPr>
                                <m:nor/>
                              </m:rPr>
                              <a:rPr lang="el-GR" sz="2800" dirty="0"/>
                              <m:t>α</m:t>
                            </m:r>
                            <m:r>
                              <m:rPr>
                                <m:nor/>
                              </m:rPr>
                              <a:rPr lang="en-US" sz="2800" baseline="-25000" dirty="0"/>
                              <m:t>i</m:t>
                            </m:r>
                            <m:r>
                              <m:rPr>
                                <m:nor/>
                              </m:rPr>
                              <a:rPr lang="el-GR" sz="2800" dirty="0"/>
                              <m:t>γ</m:t>
                            </m:r>
                            <m:r>
                              <m:rPr>
                                <m:nor/>
                              </m:rPr>
                              <a:rPr lang="en-US" sz="2800" baseline="-25000" dirty="0"/>
                              <m:t>i</m:t>
                            </m:r>
                          </m:e>
                        </m:d>
                      </m:e>
                      <m:sub>
                        <m:r>
                          <a:rPr lang="en-US" sz="2800" b="0" i="1" smtClean="0">
                            <a:latin typeface="Cambria Math" panose="02040503050406030204" pitchFamily="18" charset="0"/>
                          </a:rPr>
                          <m:t>1</m:t>
                        </m:r>
                      </m:sub>
                      <m:sup>
                        <m:r>
                          <a:rPr lang="en-US" sz="2800" b="0" i="1" smtClean="0">
                            <a:latin typeface="Cambria Math" panose="02040503050406030204" pitchFamily="18" charset="0"/>
                          </a:rPr>
                          <m:t>𝐿</m:t>
                        </m:r>
                      </m:sup>
                    </m:sSubSup>
                  </m:oMath>
                </a14:m>
                <a:br>
                  <a:rPr lang="en-US" sz="2800" dirty="0"/>
                </a:br>
                <a:r>
                  <a:rPr lang="en-US" sz="2800" dirty="0"/>
                  <a:t>with longer and longer </a:t>
                </a:r>
                <a:r>
                  <a:rPr lang="en-US" sz="2800" b="1" dirty="0">
                    <a:solidFill>
                      <a:srgbClr val="C00000"/>
                    </a:solidFill>
                  </a:rPr>
                  <a:t>block writes</a:t>
                </a:r>
                <a:r>
                  <a:rPr lang="en-US" sz="2800" i="1" dirty="0"/>
                  <a:t> </a:t>
                </a:r>
                <a14:m>
                  <m:oMath xmlns:m="http://schemas.openxmlformats.org/officeDocument/2006/math">
                    <m:r>
                      <m:rPr>
                        <m:nor/>
                      </m:rPr>
                      <a:rPr lang="el-GR" sz="2800" dirty="0"/>
                      <m:t>γ</m:t>
                    </m:r>
                    <m:r>
                      <m:rPr>
                        <m:nor/>
                      </m:rPr>
                      <a:rPr lang="en-US" sz="2800" baseline="-25000" dirty="0"/>
                      <m:t>i</m:t>
                    </m:r>
                  </m:oMath>
                </a14:m>
                <a:br>
                  <a:rPr lang="en-US" sz="2800" dirty="0"/>
                </a:br>
                <a:endParaRPr lang="en-US" sz="2800" dirty="0"/>
              </a:p>
              <a:p>
                <a:pPr marL="0" indent="0">
                  <a:buFont typeface="Arial" pitchFamily="34" charset="0"/>
                  <a:buNone/>
                </a:pPr>
                <a:endParaRPr lang="en-US" sz="28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51520" y="1144637"/>
                <a:ext cx="8568952" cy="4588619"/>
              </a:xfrm>
              <a:prstGeom prst="rect">
                <a:avLst/>
              </a:prstGeom>
              <a:blipFill rotWithShape="0">
                <a:blip r:embed="rId3"/>
                <a:stretch>
                  <a:fillRect l="-1280" t="-1330"/>
                </a:stretch>
              </a:blipFill>
            </p:spPr>
            <p:txBody>
              <a:bodyPr/>
              <a:lstStyle/>
              <a:p>
                <a:r>
                  <a:rPr lang="he-IL">
                    <a:noFill/>
                  </a:rPr>
                  <a:t> </a:t>
                </a:r>
              </a:p>
            </p:txBody>
          </p:sp>
        </mc:Fallback>
      </mc:AlternateContent>
      <p:sp>
        <p:nvSpPr>
          <p:cNvPr id="7" name="Slide Number Placeholder 6"/>
          <p:cNvSpPr>
            <a:spLocks noGrp="1"/>
          </p:cNvSpPr>
          <p:nvPr>
            <p:ph type="sldNum" sz="quarter" idx="12"/>
          </p:nvPr>
        </p:nvSpPr>
        <p:spPr/>
        <p:txBody>
          <a:bodyPr/>
          <a:lstStyle/>
          <a:p>
            <a:fld id="{435E84F3-9950-4816-8E70-4741F26888A2}" type="slidenum">
              <a:rPr lang="en-US" smtClean="0"/>
              <a:t>7</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20744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Proof Idea</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51520" y="1144637"/>
                <a:ext cx="8568952" cy="4588619"/>
              </a:xfrm>
              <a:prstGeom prst="rect">
                <a:avLst/>
              </a:prstGeom>
            </p:spPr>
            <p:txBody>
              <a:bodyPr tIns="36000" bIns="36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Construct a sequence of executions </a:t>
                </a:r>
                <a14:m>
                  <m:oMath xmlns:m="http://schemas.openxmlformats.org/officeDocument/2006/math">
                    <m:sSubSup>
                      <m:sSubSupPr>
                        <m:ctrlPr>
                          <a:rPr lang="en-US" sz="2800" i="1" smtClean="0">
                            <a:latin typeface="Cambria Math" panose="02040503050406030204" pitchFamily="18" charset="0"/>
                          </a:rPr>
                        </m:ctrlPr>
                      </m:sSubSupPr>
                      <m:e>
                        <m:d>
                          <m:dPr>
                            <m:begChr m:val="{"/>
                            <m:endChr m:val="}"/>
                            <m:ctrlPr>
                              <a:rPr lang="en-US" sz="2800" i="1">
                                <a:latin typeface="Cambria Math" panose="02040503050406030204" pitchFamily="18" charset="0"/>
                              </a:rPr>
                            </m:ctrlPr>
                          </m:dPr>
                          <m:e>
                            <m:r>
                              <m:rPr>
                                <m:nor/>
                              </m:rPr>
                              <a:rPr lang="el-GR" sz="2800" dirty="0"/>
                              <m:t>α</m:t>
                            </m:r>
                            <m:r>
                              <m:rPr>
                                <m:nor/>
                              </m:rPr>
                              <a:rPr lang="en-US" sz="2800" baseline="-25000" dirty="0"/>
                              <m:t>i</m:t>
                            </m:r>
                            <m:r>
                              <m:rPr>
                                <m:nor/>
                              </m:rPr>
                              <a:rPr lang="el-GR" sz="2800" dirty="0"/>
                              <m:t>γ</m:t>
                            </m:r>
                            <m:r>
                              <m:rPr>
                                <m:nor/>
                              </m:rPr>
                              <a:rPr lang="en-US" sz="2800" baseline="-25000" dirty="0"/>
                              <m:t>i</m:t>
                            </m:r>
                          </m:e>
                        </m:d>
                      </m:e>
                      <m:sub>
                        <m:r>
                          <a:rPr lang="en-US" sz="2800" b="0" i="1" smtClean="0">
                            <a:latin typeface="Cambria Math" panose="02040503050406030204" pitchFamily="18" charset="0"/>
                          </a:rPr>
                          <m:t>1</m:t>
                        </m:r>
                      </m:sub>
                      <m:sup>
                        <m:r>
                          <a:rPr lang="en-US" sz="2800" b="0" i="1" smtClean="0">
                            <a:latin typeface="Cambria Math" panose="02040503050406030204" pitchFamily="18" charset="0"/>
                          </a:rPr>
                          <m:t>𝐿</m:t>
                        </m:r>
                      </m:sup>
                    </m:sSubSup>
                  </m:oMath>
                </a14:m>
                <a:br>
                  <a:rPr lang="en-US" sz="2800" dirty="0"/>
                </a:br>
                <a:r>
                  <a:rPr lang="en-US" sz="2800" dirty="0"/>
                  <a:t>with longer and longer </a:t>
                </a:r>
                <a:r>
                  <a:rPr lang="en-US" sz="2800" b="1" dirty="0">
                    <a:solidFill>
                      <a:srgbClr val="C00000"/>
                    </a:solidFill>
                  </a:rPr>
                  <a:t>block writes</a:t>
                </a:r>
                <a:r>
                  <a:rPr lang="en-US" sz="2800" i="1" dirty="0"/>
                  <a:t> </a:t>
                </a:r>
                <a14:m>
                  <m:oMath xmlns:m="http://schemas.openxmlformats.org/officeDocument/2006/math">
                    <m:r>
                      <m:rPr>
                        <m:nor/>
                      </m:rPr>
                      <a:rPr lang="el-GR" sz="2800" dirty="0"/>
                      <m:t>γ</m:t>
                    </m:r>
                    <m:r>
                      <m:rPr>
                        <m:nor/>
                      </m:rPr>
                      <a:rPr lang="en-US" sz="2800" baseline="-25000" dirty="0"/>
                      <m:t>i</m:t>
                    </m:r>
                  </m:oMath>
                </a14:m>
                <a:endParaRPr lang="en-US" sz="2800" i="1" baseline="-25000" dirty="0"/>
              </a:p>
              <a:p>
                <a:r>
                  <a:rPr lang="en-US" sz="2800" dirty="0"/>
                  <a:t>Each </a:t>
                </a:r>
                <a14:m>
                  <m:oMath xmlns:m="http://schemas.openxmlformats.org/officeDocument/2006/math">
                    <m:r>
                      <m:rPr>
                        <m:nor/>
                      </m:rPr>
                      <a:rPr lang="el-GR" sz="2800" dirty="0"/>
                      <m:t>α</m:t>
                    </m:r>
                    <m:r>
                      <m:rPr>
                        <m:nor/>
                      </m:rPr>
                      <a:rPr lang="en-US" sz="2800" baseline="-25000" dirty="0"/>
                      <m:t>i</m:t>
                    </m:r>
                    <m:r>
                      <m:rPr>
                        <m:nor/>
                      </m:rPr>
                      <a:rPr lang="el-GR" sz="2800" dirty="0"/>
                      <m:t>γ</m:t>
                    </m:r>
                    <m:r>
                      <m:rPr>
                        <m:nor/>
                      </m:rPr>
                      <a:rPr lang="en-US" sz="2800" baseline="-25000" dirty="0"/>
                      <m:t>i</m:t>
                    </m:r>
                    <m:r>
                      <a:rPr lang="en-US" sz="2800" i="1" baseline="-25000" dirty="0">
                        <a:latin typeface="Cambria Math" panose="02040503050406030204" pitchFamily="18" charset="0"/>
                      </a:rPr>
                      <m:t> </m:t>
                    </m:r>
                  </m:oMath>
                </a14:m>
                <a:r>
                  <a:rPr lang="en-US" sz="2800" dirty="0"/>
                  <a:t>contains a </a:t>
                </a:r>
                <a:r>
                  <a:rPr lang="en-US" sz="2800" b="1" dirty="0">
                    <a:solidFill>
                      <a:srgbClr val="C00000"/>
                    </a:solidFill>
                  </a:rPr>
                  <a:t>new</a:t>
                </a:r>
                <a:r>
                  <a:rPr lang="en-US" sz="2800" dirty="0"/>
                  <a:t> step that process p must observe</a:t>
                </a:r>
              </a:p>
              <a:p>
                <a:pPr lvl="1"/>
                <a:r>
                  <a:rPr lang="en-US" sz="2400" dirty="0"/>
                  <a:t>Retain two processes whose solo extensions return 0 and 1</a:t>
                </a:r>
              </a:p>
              <a:p>
                <a:pPr lvl="1"/>
                <a:r>
                  <a:rPr lang="en-US" sz="2400" dirty="0"/>
                  <a:t>At least one must issue such a step</a:t>
                </a:r>
                <a:endParaRPr lang="en-US" sz="3200" dirty="0"/>
              </a:p>
              <a:p>
                <a:pPr marL="0" indent="0">
                  <a:buFont typeface="Arial" pitchFamily="34" charset="0"/>
                  <a:buNone/>
                </a:pPr>
                <a:endParaRPr lang="en-US" sz="28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51520" y="1144637"/>
                <a:ext cx="8568952" cy="4588619"/>
              </a:xfrm>
              <a:prstGeom prst="rect">
                <a:avLst/>
              </a:prstGeom>
              <a:blipFill rotWithShape="0">
                <a:blip r:embed="rId3"/>
                <a:stretch>
                  <a:fillRect l="-1280" t="-1330"/>
                </a:stretch>
              </a:blipFill>
            </p:spPr>
            <p:txBody>
              <a:bodyPr/>
              <a:lstStyle/>
              <a:p>
                <a:r>
                  <a:rPr lang="he-IL">
                    <a:noFill/>
                  </a:rPr>
                  <a:t> </a:t>
                </a:r>
              </a:p>
            </p:txBody>
          </p:sp>
        </mc:Fallback>
      </mc:AlternateContent>
      <p:sp>
        <p:nvSpPr>
          <p:cNvPr id="7" name="Slide Number Placeholder 6"/>
          <p:cNvSpPr>
            <a:spLocks noGrp="1"/>
          </p:cNvSpPr>
          <p:nvPr>
            <p:ph type="sldNum" sz="quarter" idx="12"/>
          </p:nvPr>
        </p:nvSpPr>
        <p:spPr/>
        <p:txBody>
          <a:bodyPr/>
          <a:lstStyle/>
          <a:p>
            <a:fld id="{435E84F3-9950-4816-8E70-4741F26888A2}" type="slidenum">
              <a:rPr lang="en-US" smtClean="0"/>
              <a:t>8</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227958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Proof Idea</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51520" y="1144637"/>
                <a:ext cx="8568952" cy="4588619"/>
              </a:xfrm>
              <a:prstGeom prst="rect">
                <a:avLst/>
              </a:prstGeom>
            </p:spPr>
            <p:txBody>
              <a:bodyPr tIns="36000" bIns="36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Construct a sequence of executions </a:t>
                </a:r>
                <a14:m>
                  <m:oMath xmlns:m="http://schemas.openxmlformats.org/officeDocument/2006/math">
                    <m:sSubSup>
                      <m:sSubSupPr>
                        <m:ctrlPr>
                          <a:rPr lang="en-US" sz="2800" i="1" smtClean="0">
                            <a:latin typeface="Cambria Math" panose="02040503050406030204" pitchFamily="18" charset="0"/>
                          </a:rPr>
                        </m:ctrlPr>
                      </m:sSubSupPr>
                      <m:e>
                        <m:d>
                          <m:dPr>
                            <m:begChr m:val="{"/>
                            <m:endChr m:val="}"/>
                            <m:ctrlPr>
                              <a:rPr lang="en-US" sz="2800" i="1">
                                <a:latin typeface="Cambria Math" panose="02040503050406030204" pitchFamily="18" charset="0"/>
                              </a:rPr>
                            </m:ctrlPr>
                          </m:dPr>
                          <m:e>
                            <m:r>
                              <m:rPr>
                                <m:nor/>
                              </m:rPr>
                              <a:rPr lang="el-GR" sz="2800" dirty="0"/>
                              <m:t>α</m:t>
                            </m:r>
                            <m:r>
                              <m:rPr>
                                <m:nor/>
                              </m:rPr>
                              <a:rPr lang="en-US" sz="2800" baseline="-25000" dirty="0"/>
                              <m:t>i</m:t>
                            </m:r>
                            <m:r>
                              <m:rPr>
                                <m:nor/>
                              </m:rPr>
                              <a:rPr lang="el-GR" sz="2800" dirty="0"/>
                              <m:t>γ</m:t>
                            </m:r>
                            <m:r>
                              <m:rPr>
                                <m:nor/>
                              </m:rPr>
                              <a:rPr lang="en-US" sz="2800" baseline="-25000" dirty="0"/>
                              <m:t>i</m:t>
                            </m:r>
                          </m:e>
                        </m:d>
                      </m:e>
                      <m:sub>
                        <m:r>
                          <a:rPr lang="en-US" sz="2800" b="0" i="1" smtClean="0">
                            <a:latin typeface="Cambria Math" panose="02040503050406030204" pitchFamily="18" charset="0"/>
                          </a:rPr>
                          <m:t>1</m:t>
                        </m:r>
                      </m:sub>
                      <m:sup>
                        <m:r>
                          <a:rPr lang="en-US" sz="2800" b="0" i="1" smtClean="0">
                            <a:latin typeface="Cambria Math" panose="02040503050406030204" pitchFamily="18" charset="0"/>
                          </a:rPr>
                          <m:t>𝐿</m:t>
                        </m:r>
                      </m:sup>
                    </m:sSubSup>
                  </m:oMath>
                </a14:m>
                <a:br>
                  <a:rPr lang="en-US" sz="2800" dirty="0"/>
                </a:br>
                <a:r>
                  <a:rPr lang="en-US" sz="2800" dirty="0"/>
                  <a:t>with longer and longer </a:t>
                </a:r>
                <a:r>
                  <a:rPr lang="en-US" sz="2800" b="1" dirty="0">
                    <a:solidFill>
                      <a:srgbClr val="C00000"/>
                    </a:solidFill>
                  </a:rPr>
                  <a:t>block writes</a:t>
                </a:r>
                <a:r>
                  <a:rPr lang="en-US" sz="2800" i="1" dirty="0"/>
                  <a:t> </a:t>
                </a:r>
                <a14:m>
                  <m:oMath xmlns:m="http://schemas.openxmlformats.org/officeDocument/2006/math">
                    <m:r>
                      <m:rPr>
                        <m:nor/>
                      </m:rPr>
                      <a:rPr lang="el-GR" sz="2800" dirty="0"/>
                      <m:t>γ</m:t>
                    </m:r>
                    <m:r>
                      <m:rPr>
                        <m:nor/>
                      </m:rPr>
                      <a:rPr lang="en-US" sz="2800" baseline="-25000" dirty="0"/>
                      <m:t>i</m:t>
                    </m:r>
                  </m:oMath>
                </a14:m>
                <a:endParaRPr lang="en-US" sz="2800" i="1" baseline="-25000" dirty="0"/>
              </a:p>
              <a:p>
                <a:r>
                  <a:rPr lang="en-US" sz="2800" dirty="0"/>
                  <a:t>Each </a:t>
                </a:r>
                <a14:m>
                  <m:oMath xmlns:m="http://schemas.openxmlformats.org/officeDocument/2006/math">
                    <m:r>
                      <m:rPr>
                        <m:nor/>
                      </m:rPr>
                      <a:rPr lang="el-GR" sz="2800" dirty="0"/>
                      <m:t>α</m:t>
                    </m:r>
                    <m:r>
                      <m:rPr>
                        <m:nor/>
                      </m:rPr>
                      <a:rPr lang="en-US" sz="2800" baseline="-25000" dirty="0"/>
                      <m:t>i</m:t>
                    </m:r>
                    <m:r>
                      <m:rPr>
                        <m:nor/>
                      </m:rPr>
                      <a:rPr lang="el-GR" sz="2800" dirty="0"/>
                      <m:t>γ</m:t>
                    </m:r>
                    <m:r>
                      <m:rPr>
                        <m:nor/>
                      </m:rPr>
                      <a:rPr lang="en-US" sz="2800" baseline="-25000" dirty="0"/>
                      <m:t>i</m:t>
                    </m:r>
                    <m:r>
                      <a:rPr lang="en-US" sz="2800" i="1" baseline="-25000" dirty="0">
                        <a:latin typeface="Cambria Math" panose="02040503050406030204" pitchFamily="18" charset="0"/>
                      </a:rPr>
                      <m:t> </m:t>
                    </m:r>
                  </m:oMath>
                </a14:m>
                <a:r>
                  <a:rPr lang="en-US" sz="2800" dirty="0"/>
                  <a:t>contains a </a:t>
                </a:r>
                <a:r>
                  <a:rPr lang="en-US" sz="2800" b="1" dirty="0">
                    <a:solidFill>
                      <a:srgbClr val="C00000"/>
                    </a:solidFill>
                  </a:rPr>
                  <a:t>new</a:t>
                </a:r>
                <a:r>
                  <a:rPr lang="en-US" sz="2800" dirty="0"/>
                  <a:t> step that process p must observe</a:t>
                </a:r>
              </a:p>
              <a:p>
                <a:pPr lvl="1"/>
                <a:r>
                  <a:rPr lang="en-US" sz="2400" dirty="0"/>
                  <a:t>Retain two processes whose solo extensions return 0 and 1</a:t>
                </a:r>
              </a:p>
              <a:p>
                <a:pPr lvl="1"/>
                <a:r>
                  <a:rPr lang="en-US" sz="2400" dirty="0"/>
                  <a:t>At least one must issue such a step</a:t>
                </a:r>
              </a:p>
              <a:p>
                <a:r>
                  <a:rPr lang="en-US" sz="2800" dirty="0"/>
                  <a:t>Send in the clones</a:t>
                </a:r>
              </a:p>
              <a:p>
                <a:pPr marL="0" indent="0">
                  <a:buFont typeface="Arial" pitchFamily="34" charset="0"/>
                  <a:buNone/>
                </a:pPr>
                <a:endParaRPr lang="en-US" sz="28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51520" y="1144637"/>
                <a:ext cx="8568952" cy="4588619"/>
              </a:xfrm>
              <a:prstGeom prst="rect">
                <a:avLst/>
              </a:prstGeom>
              <a:blipFill rotWithShape="0">
                <a:blip r:embed="rId3"/>
                <a:stretch>
                  <a:fillRect l="-1280" t="-1330"/>
                </a:stretch>
              </a:blipFill>
            </p:spPr>
            <p:txBody>
              <a:bodyPr/>
              <a:lstStyle/>
              <a:p>
                <a:r>
                  <a:rPr lang="he-IL">
                    <a:noFill/>
                  </a:rPr>
                  <a:t> </a:t>
                </a:r>
              </a:p>
            </p:txBody>
          </p:sp>
        </mc:Fallback>
      </mc:AlternateContent>
      <p:pic>
        <p:nvPicPr>
          <p:cNvPr id="7" name="Picture 2" descr="תוצאת תמונה עבור ‪agent smith‬‏">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08" b="5423"/>
          <a:stretch/>
        </p:blipFill>
        <p:spPr bwMode="auto">
          <a:xfrm>
            <a:off x="2699792" y="4581128"/>
            <a:ext cx="3659014" cy="172819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435E84F3-9950-4816-8E70-4741F26888A2}" type="slidenum">
              <a:rPr lang="en-US" smtClean="0"/>
              <a:t>9</a:t>
            </a:fld>
            <a:endParaRPr lang="en-US"/>
          </a:p>
        </p:txBody>
      </p:sp>
      <p:sp>
        <p:nvSpPr>
          <p:cNvPr id="2" name="Footer Placeholder 1"/>
          <p:cNvSpPr>
            <a:spLocks noGrp="1"/>
          </p:cNvSpPr>
          <p:nvPr>
            <p:ph type="ftr" sz="quarter" idx="11"/>
          </p:nvPr>
        </p:nvSpPr>
        <p:spPr/>
        <p:txBody>
          <a:bodyPr/>
          <a:lstStyle/>
          <a:p>
            <a:r>
              <a:rPr lang="es-ES"/>
              <a:t>CMO-BIRS Workshop, Oaxaca, 2016</a:t>
            </a:r>
            <a:endParaRPr lang="en-US"/>
          </a:p>
        </p:txBody>
      </p:sp>
    </p:spTree>
    <p:extLst>
      <p:ext uri="{BB962C8B-B14F-4D97-AF65-F5344CB8AC3E}">
        <p14:creationId xmlns:p14="http://schemas.microsoft.com/office/powerpoint/2010/main" val="3133892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50987</TotalTime>
  <Words>7498</Words>
  <Application>Microsoft Office PowerPoint</Application>
  <PresentationFormat>On-screen Show (4:3)</PresentationFormat>
  <Paragraphs>1151</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Cambria Math</vt:lpstr>
      <vt:lpstr>Candara</vt:lpstr>
      <vt:lpstr>Comic Sans MS</vt:lpstr>
      <vt:lpstr>Tahoma</vt:lpstr>
      <vt:lpstr>Times New Roman</vt:lpstr>
      <vt:lpstr>Wingdings</vt:lpstr>
      <vt:lpstr>Office Theme</vt:lpstr>
      <vt:lpstr>Lower Bound on the Step Complexity of Anonymous Binary Consensus</vt:lpstr>
      <vt:lpstr>Obstruction-free binary consensus</vt:lpstr>
      <vt:lpstr>Time complexity measure</vt:lpstr>
      <vt:lpstr>What’s Known?</vt:lpstr>
      <vt:lpstr>Our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Inductive Construction</vt:lpstr>
      <vt:lpstr>PowerPoint Presentation</vt:lpstr>
      <vt:lpstr>Time Lower Bound</vt:lpstr>
      <vt:lpstr>Time Lower Bound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Indistinguishability: Friend and Foe of Concurrent Data Structures</dc:title>
  <dc:creator>Hagit Attiya</dc:creator>
  <cp:lastModifiedBy>Ohad Ben Baruch</cp:lastModifiedBy>
  <cp:revision>656</cp:revision>
  <cp:lastPrinted>2013-04-24T13:51:59Z</cp:lastPrinted>
  <dcterms:created xsi:type="dcterms:W3CDTF">2013-04-16T18:15:04Z</dcterms:created>
  <dcterms:modified xsi:type="dcterms:W3CDTF">2016-12-02T10:44:29Z</dcterms:modified>
</cp:coreProperties>
</file>