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27"/>
  </p:notesMasterIdLst>
  <p:sldIdLst>
    <p:sldId id="577" r:id="rId2"/>
    <p:sldId id="578" r:id="rId3"/>
    <p:sldId id="528" r:id="rId4"/>
    <p:sldId id="607" r:id="rId5"/>
    <p:sldId id="579" r:id="rId6"/>
    <p:sldId id="582" r:id="rId7"/>
    <p:sldId id="583" r:id="rId8"/>
    <p:sldId id="581" r:id="rId9"/>
    <p:sldId id="585" r:id="rId10"/>
    <p:sldId id="586" r:id="rId11"/>
    <p:sldId id="587" r:id="rId12"/>
    <p:sldId id="588" r:id="rId13"/>
    <p:sldId id="584" r:id="rId14"/>
    <p:sldId id="589" r:id="rId15"/>
    <p:sldId id="590" r:id="rId16"/>
    <p:sldId id="591" r:id="rId17"/>
    <p:sldId id="593" r:id="rId18"/>
    <p:sldId id="594" r:id="rId19"/>
    <p:sldId id="608" r:id="rId20"/>
    <p:sldId id="596" r:id="rId21"/>
    <p:sldId id="597" r:id="rId22"/>
    <p:sldId id="598" r:id="rId23"/>
    <p:sldId id="599" r:id="rId24"/>
    <p:sldId id="592" r:id="rId25"/>
    <p:sldId id="611" r:id="rId26"/>
  </p:sldIdLst>
  <p:sldSz cx="10077450" cy="7562850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5405" autoAdjust="0"/>
  </p:normalViewPr>
  <p:slideViewPr>
    <p:cSldViewPr>
      <p:cViewPr varScale="1">
        <p:scale>
          <a:sx n="77" d="100"/>
          <a:sy n="77" d="100"/>
        </p:scale>
        <p:origin x="1517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88657B48-9EC6-4F44-9AC3-980F414BBA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54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657B48-9EC6-4F44-9AC3-980F414BBA2B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27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810" y="2349387"/>
            <a:ext cx="8565833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619" y="4285615"/>
            <a:ext cx="7054215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3213" y="334378"/>
            <a:ext cx="2498368" cy="71164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612" y="334378"/>
            <a:ext cx="7330645" cy="71164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50" y="4859833"/>
            <a:ext cx="8565833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050" y="3205460"/>
            <a:ext cx="8565833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612" y="1946734"/>
            <a:ext cx="4914506" cy="550407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7075" y="1946734"/>
            <a:ext cx="4914507" cy="550407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4" y="302866"/>
            <a:ext cx="906970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2" y="1692890"/>
            <a:ext cx="4452624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2" y="2398405"/>
            <a:ext cx="4452624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206" y="1692890"/>
            <a:ext cx="4454373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206" y="2398405"/>
            <a:ext cx="4454373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4" y="301113"/>
            <a:ext cx="3315412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003" y="301115"/>
            <a:ext cx="5633574" cy="64546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4" y="1582598"/>
            <a:ext cx="3315412" cy="5173200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251" y="5293995"/>
            <a:ext cx="6046470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251" y="675755"/>
            <a:ext cx="6046470" cy="453771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251" y="5918981"/>
            <a:ext cx="6046470" cy="887584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874" y="302866"/>
            <a:ext cx="9069705" cy="1260475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1764667"/>
            <a:ext cx="9069705" cy="4991131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874" y="7009643"/>
            <a:ext cx="2351405" cy="402652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3130" y="7009643"/>
            <a:ext cx="3191193" cy="402652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2174" y="7009643"/>
            <a:ext cx="2351405" cy="402652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0783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100783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100783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100783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100783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7.emf"/><Relationship Id="rId7" Type="http://schemas.openxmlformats.org/officeDocument/2006/relationships/image" Target="../media/image2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0295" y="1427233"/>
            <a:ext cx="7319736" cy="4176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2261" y="165875"/>
            <a:ext cx="8255840" cy="1121289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CA" sz="3600" b="1" u="sng" dirty="0" smtClean="0">
                <a:latin typeface="Britannic Bold" panose="020B0903060703020204" pitchFamily="34" charset="0"/>
              </a:rPr>
              <a:t>Horizon thermodynamics </a:t>
            </a:r>
            <a:r>
              <a:rPr lang="en-CA" sz="3600" b="1" u="sng" dirty="0">
                <a:latin typeface="Britannic Bold" panose="020B0903060703020204" pitchFamily="34" charset="0"/>
              </a:rPr>
              <a:t>of Lovelock black </a:t>
            </a:r>
            <a:r>
              <a:rPr lang="en-CA" sz="3600" b="1" u="sng" dirty="0" smtClean="0">
                <a:latin typeface="Britannic Bold" panose="020B0903060703020204" pitchFamily="34" charset="0"/>
              </a:rPr>
              <a:t>holes</a:t>
            </a:r>
            <a:endParaRPr lang="en-GB" sz="3600" b="1" u="sng" dirty="0">
              <a:latin typeface="Britannic Bold" panose="020B0903060703020204" pitchFamily="34" charset="0"/>
            </a:endParaRPr>
          </a:p>
        </p:txBody>
      </p:sp>
      <p:sp>
        <p:nvSpPr>
          <p:cNvPr id="28" name="TextovéPole 4"/>
          <p:cNvSpPr txBox="1"/>
          <p:nvPr/>
        </p:nvSpPr>
        <p:spPr>
          <a:xfrm>
            <a:off x="2956657" y="1505362"/>
            <a:ext cx="4429156" cy="1766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 smtClean="0"/>
              <a:t>David </a:t>
            </a:r>
            <a:r>
              <a:rPr lang="en-GB" sz="2300" b="1" dirty="0" err="1" smtClean="0"/>
              <a:t>Kubiz</a:t>
            </a:r>
            <a:r>
              <a:rPr lang="cs-CZ" sz="2300" b="1" dirty="0" smtClean="0"/>
              <a:t>ňák</a:t>
            </a:r>
            <a:endParaRPr lang="en-CA" sz="2300" b="1" dirty="0" smtClean="0"/>
          </a:p>
          <a:p>
            <a:pPr algn="ctr"/>
            <a:r>
              <a:rPr lang="en-GB" sz="2000" dirty="0" smtClean="0"/>
              <a:t>(Perimeter Institute)</a:t>
            </a:r>
            <a:endParaRPr lang="en-GB" sz="2300" b="1" dirty="0" smtClean="0"/>
          </a:p>
          <a:p>
            <a:pPr algn="ctr"/>
            <a:endParaRPr lang="en-CA" sz="2300" b="1" dirty="0" smtClean="0"/>
          </a:p>
          <a:p>
            <a:pPr algn="ctr"/>
            <a:r>
              <a:rPr lang="en-GB" sz="2400" b="1" dirty="0" smtClean="0"/>
              <a:t> </a:t>
            </a:r>
          </a:p>
          <a:p>
            <a:endParaRPr lang="en-CA" sz="2400" dirty="0"/>
          </a:p>
        </p:txBody>
      </p:sp>
      <p:sp>
        <p:nvSpPr>
          <p:cNvPr id="29" name="Rectangle 28"/>
          <p:cNvSpPr/>
          <p:nvPr/>
        </p:nvSpPr>
        <p:spPr>
          <a:xfrm>
            <a:off x="538131" y="5638813"/>
            <a:ext cx="9144064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92112" y="6006568"/>
            <a:ext cx="8358246" cy="1143008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400" dirty="0"/>
              <a:t>Black Holes' New </a:t>
            </a:r>
            <a:r>
              <a:rPr lang="en-CA" sz="2400" dirty="0" smtClean="0"/>
              <a:t>Horizons</a:t>
            </a:r>
            <a:endParaRPr lang="en-CA" sz="2400" dirty="0"/>
          </a:p>
          <a:p>
            <a:r>
              <a:rPr lang="en-CA" sz="2400" dirty="0"/>
              <a:t>Casa </a:t>
            </a:r>
            <a:r>
              <a:rPr lang="en-CA" sz="2400" dirty="0" err="1" smtClean="0"/>
              <a:t>Matemática</a:t>
            </a:r>
            <a:r>
              <a:rPr lang="en-CA" sz="2400" dirty="0" smtClean="0"/>
              <a:t> Oaxaca, BIRS, Oaxaca, Mexico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400" dirty="0" smtClean="0"/>
              <a:t>May 15 – 20, 2016</a:t>
            </a:r>
            <a:endParaRPr lang="en-GB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350" y="2381939"/>
            <a:ext cx="2332926" cy="3589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20" y="2381939"/>
            <a:ext cx="2332926" cy="3589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97" y="2997661"/>
            <a:ext cx="1020590" cy="1326104"/>
          </a:xfrm>
          <a:prstGeom prst="rect">
            <a:avLst/>
          </a:prstGeom>
        </p:spPr>
      </p:pic>
      <p:sp>
        <p:nvSpPr>
          <p:cNvPr id="22" name="TextovéPole 4"/>
          <p:cNvSpPr txBox="1"/>
          <p:nvPr/>
        </p:nvSpPr>
        <p:spPr>
          <a:xfrm>
            <a:off x="4841517" y="4433632"/>
            <a:ext cx="815100" cy="153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v</a:t>
            </a:r>
            <a:r>
              <a:rPr lang="en-GB" sz="3000" b="1" dirty="0" smtClean="0"/>
              <a:t>s.</a:t>
            </a:r>
          </a:p>
          <a:p>
            <a:pPr algn="ctr"/>
            <a:endParaRPr lang="en-CA" sz="2300" b="1" dirty="0" smtClean="0"/>
          </a:p>
          <a:p>
            <a:pPr algn="ctr"/>
            <a:r>
              <a:rPr lang="en-GB" sz="2400" b="1" dirty="0" smtClean="0"/>
              <a:t> </a:t>
            </a:r>
          </a:p>
          <a:p>
            <a:endParaRPr lang="en-CA" sz="2400" dirty="0"/>
          </a:p>
        </p:txBody>
      </p:sp>
      <p:sp>
        <p:nvSpPr>
          <p:cNvPr id="4" name="Rectangle 3"/>
          <p:cNvSpPr/>
          <p:nvPr/>
        </p:nvSpPr>
        <p:spPr>
          <a:xfrm>
            <a:off x="6581525" y="3208484"/>
            <a:ext cx="1739256" cy="904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6581525" y="3350385"/>
            <a:ext cx="2009817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Pressure of </a:t>
            </a:r>
            <a:r>
              <a:rPr lang="en-CA" b="1" dirty="0"/>
              <a:t>a</a:t>
            </a:r>
            <a:r>
              <a:rPr lang="en-CA" b="1" dirty="0" smtClean="0"/>
              <a:t>ll matter fields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675802395"/>
      </p:ext>
    </p:extLst>
  </p:cSld>
  <p:clrMapOvr>
    <a:masterClrMapping/>
  </p:clrMapOvr>
  <p:transition advTm="157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09" y="1405161"/>
            <a:ext cx="7650015" cy="5760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73214" y="409821"/>
            <a:ext cx="7632848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Only 3 qualitative different cases (considering all possible matter fields - values of P)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98765" y="1621185"/>
            <a:ext cx="3303857" cy="2808312"/>
            <a:chOff x="4750693" y="1405161"/>
            <a:chExt cx="3303857" cy="2808312"/>
          </a:xfrm>
        </p:grpSpPr>
        <p:sp>
          <p:nvSpPr>
            <p:cNvPr id="11" name="Rectangle 10"/>
            <p:cNvSpPr/>
            <p:nvPr/>
          </p:nvSpPr>
          <p:spPr>
            <a:xfrm>
              <a:off x="4750693" y="1405161"/>
              <a:ext cx="3303857" cy="2808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038725" y="1693193"/>
              <a:ext cx="3015825" cy="2173358"/>
              <a:chOff x="5605879" y="1979336"/>
              <a:chExt cx="3015825" cy="217335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605879" y="1979336"/>
                <a:ext cx="3015825" cy="1351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P&lt;0: RN case</a:t>
                </a: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P=0: AF case</a:t>
                </a: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P&gt;0: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AdS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case (possibly with Q)</a:t>
                </a:r>
                <a:endParaRPr lang="en-US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037927" y="3373378"/>
                <a:ext cx="2398015" cy="77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SzPct val="100000"/>
                </a:pP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H-P transition interpretation?</a:t>
                </a:r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133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700590" y="181025"/>
            <a:ext cx="9022683" cy="5711566"/>
            <a:chOff x="947011" y="685081"/>
            <a:chExt cx="9022683" cy="571156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4904" y="829097"/>
              <a:ext cx="4092804" cy="38026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TextovéPole 4"/>
            <p:cNvSpPr txBox="1"/>
            <p:nvPr/>
          </p:nvSpPr>
          <p:spPr>
            <a:xfrm>
              <a:off x="5270379" y="2431034"/>
              <a:ext cx="815100" cy="1537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/>
                <a:t>v</a:t>
              </a:r>
              <a:r>
                <a:rPr lang="en-GB" sz="3000" b="1" dirty="0" smtClean="0"/>
                <a:t>s.</a:t>
              </a:r>
            </a:p>
            <a:p>
              <a:pPr algn="ctr"/>
              <a:endParaRPr lang="en-CA" sz="2300" b="1" dirty="0" smtClean="0"/>
            </a:p>
            <a:p>
              <a:pPr algn="ctr"/>
              <a:r>
                <a:rPr lang="en-GB" sz="2400" b="1" dirty="0" smtClean="0"/>
                <a:t> </a:t>
              </a:r>
            </a:p>
            <a:p>
              <a:endParaRPr lang="en-CA" sz="240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7011" y="4796354"/>
              <a:ext cx="5130466" cy="815571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6729334" y="685081"/>
              <a:ext cx="3240360" cy="5711566"/>
              <a:chOff x="6330552" y="757089"/>
              <a:chExt cx="3240360" cy="571156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0552" y="757089"/>
                <a:ext cx="3240360" cy="281353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0552" y="3622089"/>
                <a:ext cx="3240359" cy="284656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1" name="TextovéPole 4"/>
              <p:cNvSpPr txBox="1"/>
              <p:nvPr/>
            </p:nvSpPr>
            <p:spPr>
              <a:xfrm>
                <a:off x="7157423" y="2189188"/>
                <a:ext cx="1568908" cy="1537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000" dirty="0" smtClean="0"/>
                  <a:t>Q=0</a:t>
                </a:r>
              </a:p>
              <a:p>
                <a:pPr algn="ctr"/>
                <a:endParaRPr lang="en-CA" sz="2300" b="1" dirty="0" smtClean="0"/>
              </a:p>
              <a:p>
                <a:pPr algn="ctr"/>
                <a:r>
                  <a:rPr lang="en-GB" sz="2400" b="1" dirty="0" smtClean="0"/>
                  <a:t> </a:t>
                </a:r>
              </a:p>
              <a:p>
                <a:endParaRPr lang="en-CA" sz="2400" dirty="0"/>
              </a:p>
            </p:txBody>
          </p:sp>
          <p:sp>
            <p:nvSpPr>
              <p:cNvPr id="22" name="TextovéPole 4"/>
              <p:cNvSpPr txBox="1"/>
              <p:nvPr/>
            </p:nvSpPr>
            <p:spPr>
              <a:xfrm>
                <a:off x="7662252" y="3714635"/>
                <a:ext cx="1882386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000" dirty="0" smtClean="0"/>
                  <a:t>charged</a:t>
                </a:r>
                <a:endParaRPr lang="en-CA" sz="2300" dirty="0" smtClean="0"/>
              </a:p>
              <a:p>
                <a:pPr algn="ctr"/>
                <a:r>
                  <a:rPr lang="en-GB" sz="2400" b="1" dirty="0" smtClean="0"/>
                  <a:t> </a:t>
                </a:r>
              </a:p>
              <a:p>
                <a:endParaRPr lang="en-CA" sz="2400" dirty="0"/>
              </a:p>
            </p:txBody>
          </p:sp>
        </p:grpSp>
        <p:sp>
          <p:nvSpPr>
            <p:cNvPr id="23" name="TextovéPole 4"/>
            <p:cNvSpPr txBox="1"/>
            <p:nvPr/>
          </p:nvSpPr>
          <p:spPr>
            <a:xfrm>
              <a:off x="1816602" y="922232"/>
              <a:ext cx="2749407" cy="120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 smtClean="0"/>
                <a:t>“</a:t>
              </a:r>
              <a:r>
                <a:rPr lang="en-GB" sz="3000" dirty="0" smtClean="0"/>
                <a:t>Universal”</a:t>
              </a:r>
              <a:endParaRPr lang="en-CA" sz="2300" dirty="0" smtClean="0"/>
            </a:p>
            <a:p>
              <a:pPr algn="ctr"/>
              <a:r>
                <a:rPr lang="en-GB" sz="2400" b="1" dirty="0" smtClean="0"/>
                <a:t> </a:t>
              </a:r>
            </a:p>
            <a:p>
              <a:endParaRPr lang="en-CA" sz="2400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586679" y="5246714"/>
            <a:ext cx="6204423" cy="103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Different ensembles (can. vs. grand can.)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Effectively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reduces to “vacuum” diagrams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Different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black holes &amp; environments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41564" y="6402837"/>
            <a:ext cx="9304042" cy="1050996"/>
            <a:chOff x="541564" y="6402837"/>
            <a:chExt cx="9304042" cy="1050996"/>
          </a:xfrm>
        </p:grpSpPr>
        <p:sp>
          <p:nvSpPr>
            <p:cNvPr id="28" name="Rectangle 27"/>
            <p:cNvSpPr/>
            <p:nvPr/>
          </p:nvSpPr>
          <p:spPr>
            <a:xfrm>
              <a:off x="541564" y="6402837"/>
              <a:ext cx="9145016" cy="1050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0590" y="6538677"/>
              <a:ext cx="9145016" cy="779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00000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Universal but the 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concrete physical interpretation depends on the matter content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541" y="959316"/>
            <a:ext cx="3015454" cy="490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005" y="272015"/>
            <a:ext cx="2045246" cy="5834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1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8325" y="339394"/>
            <a:ext cx="6458819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Generalization to Lovelock gravity</a:t>
            </a:r>
            <a:endParaRPr lang="en-GB" sz="2800" b="1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1078285" y="1045121"/>
            <a:ext cx="8021382" cy="5396293"/>
            <a:chOff x="1038197" y="1021761"/>
            <a:chExt cx="8021382" cy="5396293"/>
          </a:xfrm>
        </p:grpSpPr>
        <p:sp>
          <p:nvSpPr>
            <p:cNvPr id="3" name="Rectangle 2"/>
            <p:cNvSpPr/>
            <p:nvPr/>
          </p:nvSpPr>
          <p:spPr>
            <a:xfrm>
              <a:off x="1038197" y="1021761"/>
              <a:ext cx="6715172" cy="1809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Lovelock higher curvature gravity</a:t>
              </a: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1890" y="1595976"/>
              <a:ext cx="3696947" cy="12355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1741606" y="3212240"/>
              <a:ext cx="7317973" cy="3205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Impose spherically symmetric ansatz</a:t>
              </a:r>
            </a:p>
            <a:p>
              <a:pPr marL="342900" indent="-3429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Write the radial Lovelock equation where P is identified with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Trr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component of stress tensor</a:t>
              </a:r>
            </a:p>
            <a:p>
              <a:pPr marL="342900" indent="-3429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Identify the temperature T via Euclidean trick</a:t>
              </a:r>
            </a:p>
            <a:p>
              <a:pPr marL="342900" indent="-3429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Identify the true entropy S (Wald)</a:t>
              </a:r>
            </a:p>
            <a:p>
              <a:pPr marL="342900" indent="-342900">
                <a:lnSpc>
                  <a:spcPct val="15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Specify the black hole volume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9750" y="2720618"/>
              <a:ext cx="1383712" cy="435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US" sz="2400" b="1" u="sng" dirty="0" smtClean="0">
                  <a:latin typeface="Arial" pitchFamily="34" charset="0"/>
                  <a:cs typeface="Arial" pitchFamily="34" charset="0"/>
                </a:rPr>
                <a:t>Input:</a:t>
              </a:r>
              <a:endParaRPr lang="en-US" sz="2400" b="1" u="sng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25" y="5581625"/>
            <a:ext cx="2763061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90253" y="397049"/>
            <a:ext cx="8784976" cy="6731829"/>
            <a:chOff x="1006277" y="541065"/>
            <a:chExt cx="8784976" cy="6731829"/>
          </a:xfrm>
        </p:grpSpPr>
        <p:grpSp>
          <p:nvGrpSpPr>
            <p:cNvPr id="7" name="Group 6"/>
            <p:cNvGrpSpPr/>
            <p:nvPr/>
          </p:nvGrpSpPr>
          <p:grpSpPr>
            <a:xfrm>
              <a:off x="1006277" y="541065"/>
              <a:ext cx="7966045" cy="6731829"/>
              <a:chOff x="1166195" y="2471630"/>
              <a:chExt cx="7966045" cy="673182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166195" y="2471630"/>
                <a:ext cx="1640193" cy="43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b="1" u="sng" dirty="0" smtClean="0">
                    <a:latin typeface="Arial" pitchFamily="34" charset="0"/>
                    <a:cs typeface="Arial" pitchFamily="34" charset="0"/>
                  </a:rPr>
                  <a:t>Output:</a:t>
                </a:r>
                <a:endParaRPr lang="en-US" sz="2400" b="1" u="sng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814267" y="2982925"/>
                <a:ext cx="7317973" cy="4901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Identification of 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horizon energy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E</a:t>
                </a: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Universal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(matter independent) horizon equations that depend only on the 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gravitational theory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considered</a:t>
                </a:r>
              </a:p>
              <a:p>
                <a:pPr>
                  <a:buSzPct val="100000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sz="24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436883" y="4797468"/>
                <a:ext cx="6665542" cy="112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SzPct val="100000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Misner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-Sharp energy evaluated on the horizon, an energy to warp the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spacetime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and embed the black hole horizon)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46315" y="8448294"/>
                <a:ext cx="4176464" cy="7551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6397" y="5256369"/>
              <a:ext cx="7704856" cy="10957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13" y="1414260"/>
            <a:ext cx="6204722" cy="12258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83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09" y="1117129"/>
            <a:ext cx="7650015" cy="59046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094509" y="397049"/>
            <a:ext cx="3831498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Einstein gravity (d=4)</a:t>
            </a:r>
            <a:endParaRPr lang="en-GB" sz="2800" b="1" u="sng" dirty="0"/>
          </a:p>
        </p:txBody>
      </p:sp>
    </p:spTree>
    <p:extLst>
      <p:ext uri="{BB962C8B-B14F-4D97-AF65-F5344CB8AC3E}">
        <p14:creationId xmlns:p14="http://schemas.microsoft.com/office/powerpoint/2010/main" val="23452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0102" y="397049"/>
            <a:ext cx="7346883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Swallow tails (Gauss-Bonnet gravity d=5)</a:t>
            </a:r>
            <a:endParaRPr lang="en-GB" sz="2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01" y="1117129"/>
            <a:ext cx="7742486" cy="58326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12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0413" y="253033"/>
            <a:ext cx="5704831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Triple point (4</a:t>
            </a:r>
            <a:r>
              <a:rPr lang="en-US" sz="2800" b="1" u="sng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-order Lovelock)</a:t>
            </a:r>
            <a:endParaRPr lang="en-GB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7" y="973113"/>
            <a:ext cx="6408711" cy="5832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 descr="http://ltl.tkk.fi/research/theory/TypicalP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925" y="4429497"/>
            <a:ext cx="3002229" cy="27184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53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2301" y="458365"/>
            <a:ext cx="7713971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Isolated critical point (3</a:t>
            </a:r>
            <a:r>
              <a:rPr lang="en-US" sz="2800" b="1" u="sng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order and higher)</a:t>
            </a:r>
            <a:endParaRPr lang="en-GB" sz="2800" b="1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31826" y="1153865"/>
            <a:ext cx="9983115" cy="5958453"/>
            <a:chOff x="675842" y="319399"/>
            <a:chExt cx="9983115" cy="5958453"/>
          </a:xfrm>
        </p:grpSpPr>
        <p:sp>
          <p:nvSpPr>
            <p:cNvPr id="3" name="Rectangle 2"/>
            <p:cNvSpPr/>
            <p:nvPr/>
          </p:nvSpPr>
          <p:spPr>
            <a:xfrm>
              <a:off x="1510333" y="319399"/>
              <a:ext cx="7848872" cy="112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00000"/>
                <a:buFont typeface="Arial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Special tuned Lovelock couplings</a:t>
              </a:r>
            </a:p>
            <a:p>
              <a:pPr>
                <a:buSzPct val="100000"/>
                <a:buFont typeface="Arial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Odd-order J</a:t>
              </a:r>
            </a:p>
            <a:p>
              <a:pPr>
                <a:buSzPct val="100000"/>
                <a:buFont typeface="Arial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hyperbolic horizons (k=-1)</a:t>
              </a:r>
              <a:endParaRPr lang="en-GB" sz="2400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5842" y="1674371"/>
              <a:ext cx="4464496" cy="3879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42781" y="1695963"/>
              <a:ext cx="4320480" cy="38362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7" name="Obdélník 4"/>
            <p:cNvSpPr/>
            <p:nvPr/>
          </p:nvSpPr>
          <p:spPr>
            <a:xfrm>
              <a:off x="2086397" y="5899287"/>
              <a:ext cx="8572560" cy="378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 smtClean="0"/>
                <a:t>B. Dolan, A. </a:t>
              </a:r>
              <a:r>
                <a:rPr lang="en-CA" sz="2000" dirty="0" err="1" smtClean="0"/>
                <a:t>Kostouki</a:t>
              </a:r>
              <a:r>
                <a:rPr lang="en-CA" sz="2000" dirty="0" smtClean="0"/>
                <a:t>, DK, R. Mann, arXiv:1407.4783</a:t>
              </a:r>
              <a:r>
                <a:rPr lang="en-CA" sz="1900" dirty="0" smtClean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5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56466" y="2520932"/>
            <a:ext cx="7364517" cy="4557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cf. mean field theory critical exponents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satisfies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Widom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relation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Rushbrooke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inequality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Prigogine-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Defay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ratio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SzPct val="10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…indicates more than one order parameter?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3324213" y="352401"/>
            <a:ext cx="3405099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Critical exponents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:</a:t>
            </a:r>
            <a:endParaRPr lang="en-GB" sz="2400" b="1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833" y="2995607"/>
            <a:ext cx="5000660" cy="82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949" y="976309"/>
            <a:ext cx="7820025" cy="85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8329" y="4424367"/>
            <a:ext cx="2786082" cy="714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8725" y="4424367"/>
            <a:ext cx="3500462" cy="7508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2973" y="5638813"/>
            <a:ext cx="2428875" cy="75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752445" y="1995475"/>
            <a:ext cx="1879041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Comments:</a:t>
            </a:r>
            <a:endParaRPr lang="en-GB" sz="24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805" y="1141413"/>
            <a:ext cx="528955" cy="543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1093" y="1099539"/>
            <a:ext cx="528955" cy="543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6719" y="5760162"/>
            <a:ext cx="528955" cy="54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95159" y="163853"/>
            <a:ext cx="8352928" cy="620693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lIns="90000" tIns="45000" rIns="90000" bIns="45000"/>
          <a:lstStyle/>
          <a:p>
            <a:pPr marL="0" lvl="1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u="sng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Why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cohomogeneity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one?</a:t>
            </a:r>
            <a:endParaRPr lang="en-US" sz="3200" b="1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6401" y="762334"/>
            <a:ext cx="9207831" cy="1715916"/>
            <a:chOff x="767753" y="1440358"/>
            <a:chExt cx="9207831" cy="1715916"/>
          </a:xfrm>
        </p:grpSpPr>
        <p:sp>
          <p:nvSpPr>
            <p:cNvPr id="4" name="Rectangle 3"/>
            <p:cNvSpPr/>
            <p:nvPr/>
          </p:nvSpPr>
          <p:spPr>
            <a:xfrm>
              <a:off x="767753" y="1538528"/>
              <a:ext cx="7317973" cy="435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US" sz="2400" u="sng" dirty="0" smtClean="0">
                  <a:latin typeface="Arial" pitchFamily="34" charset="0"/>
                  <a:cs typeface="Arial" pitchFamily="34" charset="0"/>
                </a:rPr>
                <a:t>Consider first vacuum Schwarzschild solution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6389" y="2362536"/>
              <a:ext cx="4969195" cy="7937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9107" y="2259249"/>
              <a:ext cx="3461075" cy="8549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90987" y="1440358"/>
              <a:ext cx="2221183" cy="81889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96401" y="2581537"/>
            <a:ext cx="9271678" cy="4777316"/>
            <a:chOff x="596401" y="2581537"/>
            <a:chExt cx="9271678" cy="47773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6401" y="2581537"/>
              <a:ext cx="8944417" cy="4050864"/>
              <a:chOff x="661019" y="3108647"/>
              <a:chExt cx="8944417" cy="405086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61019" y="3108647"/>
                <a:ext cx="8944417" cy="1898316"/>
                <a:chOff x="790253" y="3418581"/>
                <a:chExt cx="8944417" cy="1898316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790253" y="3418581"/>
                  <a:ext cx="8944417" cy="4358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sz="2400" u="sng" dirty="0" smtClean="0">
                      <a:latin typeface="Arial" pitchFamily="34" charset="0"/>
                      <a:cs typeface="Arial" pitchFamily="34" charset="0"/>
                    </a:rPr>
                    <a:t>Next take a general solution with general f(r) and g(r) </a:t>
                  </a: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16973" y="4294131"/>
                  <a:ext cx="1614210" cy="1022766"/>
                </a:xfrm>
                <a:prstGeom prst="rect">
                  <a:avLst/>
                </a:prstGeom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1345095" y="3888166"/>
                  <a:ext cx="6840760" cy="4358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Radial EE + actual Hawking temperature</a:t>
                  </a:r>
                  <a:endParaRPr lang="en-US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1342373" y="5072251"/>
                <a:ext cx="5544616" cy="435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SzPct val="100000"/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ewrites as 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horizon equation of state </a:t>
                </a:r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03074" y="6380195"/>
                <a:ext cx="8251468" cy="77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Horizon first law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= above (vacuum) first law in terms of true Hawking temperature and Tm.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8290" y="3978160"/>
                <a:ext cx="5810476" cy="100350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36978" y="5506344"/>
                <a:ext cx="5609233" cy="7388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34469" y="6699844"/>
              <a:ext cx="2835900" cy="655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60669" y="6590179"/>
              <a:ext cx="3907410" cy="7686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923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149461" y="499757"/>
            <a:ext cx="6120680" cy="620693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b="1" u="sng" dirty="0" smtClean="0"/>
              <a:t>Plan of the talk</a:t>
            </a:r>
            <a:endParaRPr lang="en-GB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61229" y="1243822"/>
            <a:ext cx="8208912" cy="373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Tx/>
              <a:buSzPct val="100000"/>
              <a:buFont typeface="+mj-lt"/>
              <a:buAutoNum type="roman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Gravitational dynamics &amp; thermodynamics</a:t>
            </a:r>
          </a:p>
          <a:p>
            <a:pPr marL="514350" indent="-514350">
              <a:lnSpc>
                <a:spcPct val="50000"/>
              </a:lnSpc>
              <a:buClrTx/>
              <a:buSzPct val="100000"/>
              <a:buFont typeface="+mj-lt"/>
              <a:buAutoNum type="roman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100000"/>
              <a:buFont typeface="+mj-lt"/>
              <a:buAutoNum type="roman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Horizon thermodynamics</a:t>
            </a:r>
          </a:p>
          <a:p>
            <a:pPr marL="514350" indent="-514350">
              <a:lnSpc>
                <a:spcPct val="50000"/>
              </a:lnSpc>
              <a:buClrTx/>
              <a:buSzPct val="100000"/>
              <a:buFont typeface="+mj-lt"/>
              <a:buAutoNum type="roman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100000"/>
              <a:buFont typeface="+mj-lt"/>
              <a:buAutoNum type="roman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Some remarks</a:t>
            </a:r>
          </a:p>
          <a:p>
            <a:pPr marL="946150" lvl="1" indent="-514350">
              <a:buClrTx/>
              <a:buSzPct val="100000"/>
              <a:buFont typeface="+mj-lt"/>
              <a:buAutoNum type="alphaLcParenR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Free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energy &amp; universal thermodynamic behavior</a:t>
            </a:r>
          </a:p>
          <a:p>
            <a:pPr marL="946150" lvl="1" indent="-514350">
              <a:buClrTx/>
              <a:buSzPct val="100000"/>
              <a:buFont typeface="+mj-lt"/>
              <a:buAutoNum type="alphaLcParenR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Lovelock gravity: triple points, isolated critical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point</a:t>
            </a:r>
          </a:p>
          <a:p>
            <a:pPr marL="946150" lvl="1" indent="-514350">
              <a:buClrTx/>
              <a:buSzPct val="100000"/>
              <a:buFont typeface="+mj-lt"/>
              <a:buAutoNum type="alphaLcParenR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Why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cohomogeneity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one?</a:t>
            </a:r>
          </a:p>
          <a:p>
            <a:pPr marL="946150" lvl="1" indent="-514350">
              <a:buClrTx/>
              <a:buSzPct val="100000"/>
              <a:buFont typeface="+mj-lt"/>
              <a:buAutoNum type="alphaLcParenR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Beyond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spherical symmetry</a:t>
            </a:r>
          </a:p>
          <a:p>
            <a:pPr marL="514350" indent="-514350">
              <a:lnSpc>
                <a:spcPct val="50000"/>
              </a:lnSpc>
              <a:buClrTx/>
              <a:buSzPct val="100000"/>
              <a:buFont typeface="+mj-lt"/>
              <a:buAutoNum type="romanU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100000"/>
              <a:buFont typeface="+mj-lt"/>
              <a:buAutoNum type="roman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Summary</a:t>
            </a:r>
            <a:endParaRPr lang="en-GB" sz="2400" dirty="0">
              <a:solidFill>
                <a:srgbClr val="FF0000"/>
              </a:solidFill>
            </a:endParaRPr>
          </a:p>
          <a:p>
            <a:pPr marL="946150" lvl="1" indent="-514350">
              <a:buClrTx/>
              <a:buSzPct val="100000"/>
              <a:buFont typeface="+mj-lt"/>
              <a:buAutoNum type="romanU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4269" y="5581625"/>
            <a:ext cx="8643998" cy="155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en-GB" sz="2000" dirty="0" smtClean="0">
                <a:solidFill>
                  <a:srgbClr val="FF0000"/>
                </a:solidFill>
              </a:rPr>
              <a:t>Devin Hansen, </a:t>
            </a:r>
            <a:r>
              <a:rPr lang="en-GB" sz="2000" dirty="0" smtClean="0"/>
              <a:t>DK, Robert Mann, </a:t>
            </a:r>
            <a:r>
              <a:rPr lang="en-GB" sz="2000" i="1" dirty="0" smtClean="0"/>
              <a:t>Universality of P-V criticality in Horizon Thermodynamics</a:t>
            </a:r>
            <a:r>
              <a:rPr lang="en-GB" sz="2000" dirty="0" smtClean="0"/>
              <a:t>, </a:t>
            </a:r>
            <a:r>
              <a:rPr lang="en-GB" sz="2000" dirty="0" err="1" smtClean="0"/>
              <a:t>ArXiv</a:t>
            </a:r>
            <a:r>
              <a:rPr lang="en-GB" sz="2000" dirty="0" smtClean="0"/>
              <a:t>: 1603.05689.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GB" sz="2000" dirty="0">
                <a:solidFill>
                  <a:srgbClr val="FF0000"/>
                </a:solidFill>
              </a:rPr>
              <a:t>Devin Hansen, </a:t>
            </a:r>
            <a:r>
              <a:rPr lang="en-GB" sz="2000" dirty="0"/>
              <a:t>DK, Robert </a:t>
            </a:r>
            <a:r>
              <a:rPr lang="en-GB" sz="2000" dirty="0" smtClean="0"/>
              <a:t>Mann, </a:t>
            </a:r>
            <a:r>
              <a:rPr lang="en-GB" sz="2000" i="1" dirty="0" smtClean="0"/>
              <a:t>Criticality and Surface Tension in Rotating Horizon Thermodynamics</a:t>
            </a:r>
            <a:r>
              <a:rPr lang="en-GB" sz="2000" dirty="0" smtClean="0"/>
              <a:t>, 1604.06312. 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/>
          </a:p>
        </p:txBody>
      </p:sp>
      <p:sp>
        <p:nvSpPr>
          <p:cNvPr id="4" name="Rectangle 3"/>
          <p:cNvSpPr/>
          <p:nvPr/>
        </p:nvSpPr>
        <p:spPr>
          <a:xfrm>
            <a:off x="574229" y="4978742"/>
            <a:ext cx="1571264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GB" sz="2400" u="sng" dirty="0"/>
              <a:t>Based on</a:t>
            </a:r>
            <a:r>
              <a:rPr lang="en-GB" sz="2400" dirty="0"/>
              <a:t>: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4761" y="231400"/>
            <a:ext cx="6532558" cy="57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u="sng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3400" b="1" u="sng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3400" b="1" u="sng" dirty="0" smtClean="0">
                <a:latin typeface="Arial" pitchFamily="34" charset="0"/>
                <a:cs typeface="Arial" pitchFamily="34" charset="0"/>
              </a:rPr>
              <a:t>Beyond spherical symmetry</a:t>
            </a:r>
            <a:endParaRPr lang="en-GB" sz="3400" b="1" u="sng" dirty="0"/>
          </a:p>
        </p:txBody>
      </p:sp>
      <p:grpSp>
        <p:nvGrpSpPr>
          <p:cNvPr id="6" name="Group 5"/>
          <p:cNvGrpSpPr/>
          <p:nvPr/>
        </p:nvGrpSpPr>
        <p:grpSpPr>
          <a:xfrm>
            <a:off x="1150293" y="978722"/>
            <a:ext cx="7992888" cy="6432319"/>
            <a:chOff x="1063722" y="820709"/>
            <a:chExt cx="7992888" cy="64323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453" y="947064"/>
              <a:ext cx="5904656" cy="179210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063722" y="820709"/>
              <a:ext cx="7848872" cy="3183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00000"/>
                <a:buFont typeface="Arial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Ansatz</a:t>
              </a: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Identify</a:t>
              </a:r>
              <a:endParaRPr lang="en-GB" sz="24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6745" y="2881521"/>
              <a:ext cx="2587500" cy="613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2800" y="2881521"/>
              <a:ext cx="2095304" cy="5968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8765" y="3851359"/>
              <a:ext cx="3657845" cy="9657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1492" y="3883845"/>
              <a:ext cx="2542670" cy="9006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88058" y="6144585"/>
              <a:ext cx="4595401" cy="639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43993" y="4975391"/>
              <a:ext cx="3828242" cy="10108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Right Arrow 12"/>
            <p:cNvSpPr/>
            <p:nvPr/>
          </p:nvSpPr>
          <p:spPr>
            <a:xfrm>
              <a:off x="3094256" y="6263699"/>
              <a:ext cx="671544" cy="317373"/>
            </a:xfrm>
            <a:prstGeom prst="rightArrow">
              <a:avLst>
                <a:gd name="adj1" fmla="val 50000"/>
                <a:gd name="adj2" fmla="val 8705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92D05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68240" y="6817203"/>
              <a:ext cx="3044423" cy="435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100000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cohomogeneity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two)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5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77" y="4635121"/>
            <a:ext cx="4752528" cy="1203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62261" y="325041"/>
            <a:ext cx="7848872" cy="4557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Rewrite the radial Einstein equation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SzPct val="100000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where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we identified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369" y="799780"/>
            <a:ext cx="6696744" cy="1019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860" y="2140557"/>
            <a:ext cx="7272808" cy="11660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4273" y="1766032"/>
            <a:ext cx="510076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as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1654349" y="3290590"/>
            <a:ext cx="7245981" cy="1023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Left Brace 8"/>
          <p:cNvSpPr/>
          <p:nvPr/>
        </p:nvSpPr>
        <p:spPr>
          <a:xfrm rot="16200000">
            <a:off x="7190989" y="2057431"/>
            <a:ext cx="400975" cy="27296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496" y="3626819"/>
            <a:ext cx="2173500" cy="696800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16200000">
            <a:off x="4019323" y="2124304"/>
            <a:ext cx="400975" cy="244827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7687" y="3617737"/>
            <a:ext cx="1134191" cy="6512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85975" y="4847193"/>
            <a:ext cx="3196167" cy="1809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horizon energy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angular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momentum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(of vacuum BH)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“surface tension”</a:t>
            </a:r>
            <a:endParaRPr lang="en-CA" sz="2400" u="sng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4629" y="5996389"/>
            <a:ext cx="5359513" cy="11937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3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14389" y="222830"/>
            <a:ext cx="6016391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Rotating horizon thermodynamics</a:t>
            </a:r>
            <a:endParaRPr lang="en-GB" sz="2400" b="1" u="sng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06277" y="838546"/>
            <a:ext cx="8640960" cy="2037068"/>
            <a:chOff x="790253" y="1045121"/>
            <a:chExt cx="8784976" cy="2168191"/>
          </a:xfrm>
        </p:grpSpPr>
        <p:grpSp>
          <p:nvGrpSpPr>
            <p:cNvPr id="2" name="Group 1"/>
            <p:cNvGrpSpPr/>
            <p:nvPr/>
          </p:nvGrpSpPr>
          <p:grpSpPr>
            <a:xfrm>
              <a:off x="790253" y="1045121"/>
              <a:ext cx="8784976" cy="2168191"/>
              <a:chOff x="1078285" y="5190227"/>
              <a:chExt cx="8208912" cy="2168191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078285" y="5190227"/>
                <a:ext cx="8208912" cy="21681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438325" y="5570573"/>
                <a:ext cx="3977371" cy="43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100000"/>
                </a:pPr>
                <a:r>
                  <a:rPr lang="en-US" sz="2400" b="1" u="sng" dirty="0">
                    <a:latin typeface="Arial" pitchFamily="34" charset="0"/>
                    <a:cs typeface="Arial" pitchFamily="34" charset="0"/>
                  </a:rPr>
                  <a:t>Horizon equation of </a:t>
                </a:r>
                <a:r>
                  <a:rPr lang="en-US" sz="2400" b="1" u="sng" dirty="0" smtClean="0">
                    <a:latin typeface="Arial" pitchFamily="34" charset="0"/>
                    <a:cs typeface="Arial" pitchFamily="34" charset="0"/>
                  </a:rPr>
                  <a:t>state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438325" y="6445369"/>
                <a:ext cx="2763898" cy="43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u="sng" dirty="0">
                    <a:latin typeface="Arial" pitchFamily="34" charset="0"/>
                    <a:cs typeface="Arial" pitchFamily="34" charset="0"/>
                  </a:rPr>
                  <a:t>Horizon first </a:t>
                </a:r>
                <a:r>
                  <a:rPr lang="en-US" sz="2400" b="1" u="sng" dirty="0" smtClean="0">
                    <a:latin typeface="Arial" pitchFamily="34" charset="0"/>
                    <a:cs typeface="Arial" pitchFamily="34" charset="0"/>
                  </a:rPr>
                  <a:t>law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: </a:t>
                </a:r>
                <a:endParaRPr lang="en-CA" sz="2400" b="1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9979" y="2258068"/>
              <a:ext cx="5133601" cy="676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4589" y="1256810"/>
              <a:ext cx="3146400" cy="806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2" name="Rectangle 11"/>
          <p:cNvSpPr/>
          <p:nvPr/>
        </p:nvSpPr>
        <p:spPr>
          <a:xfrm>
            <a:off x="1188533" y="2995905"/>
            <a:ext cx="8653853" cy="3527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Cohomogeneity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two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relation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Universal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regarding the matter content but ansatz has limited applications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Provided a volume V of black hole is “freely” specified (not-unique) in canonical ensemble (J=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we can rewrite these as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cohomogeneity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one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85266" y="5221585"/>
            <a:ext cx="8121552" cy="1987166"/>
            <a:chOff x="1078285" y="5190227"/>
            <a:chExt cx="8208912" cy="2168191"/>
          </a:xfrm>
        </p:grpSpPr>
        <p:sp>
          <p:nvSpPr>
            <p:cNvPr id="22" name="Rectangle 21"/>
            <p:cNvSpPr/>
            <p:nvPr/>
          </p:nvSpPr>
          <p:spPr>
            <a:xfrm>
              <a:off x="1078285" y="5190227"/>
              <a:ext cx="8208912" cy="2168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38325" y="5570573"/>
              <a:ext cx="3977371" cy="435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100000"/>
              </a:pPr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Horizon equation of </a:t>
              </a:r>
              <a:r>
                <a:rPr lang="en-US" sz="2400" b="1" u="sng" dirty="0" smtClean="0">
                  <a:latin typeface="Arial" pitchFamily="34" charset="0"/>
                  <a:cs typeface="Arial" pitchFamily="34" charset="0"/>
                </a:rPr>
                <a:t>state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2781" y="5393055"/>
              <a:ext cx="2556284" cy="7619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5" name="Rectangle 24"/>
            <p:cNvSpPr/>
            <p:nvPr/>
          </p:nvSpPr>
          <p:spPr>
            <a:xfrm>
              <a:off x="1438325" y="6445369"/>
              <a:ext cx="2763898" cy="435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Horizon first </a:t>
              </a:r>
              <a:r>
                <a:rPr lang="en-US" sz="2400" b="1" u="sng" dirty="0" smtClean="0">
                  <a:latin typeface="Arial" pitchFamily="34" charset="0"/>
                  <a:cs typeface="Arial" pitchFamily="34" charset="0"/>
                </a:rPr>
                <a:t>law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: </a:t>
              </a:r>
              <a:endParaRPr lang="en-CA" sz="2400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2006" y="6297248"/>
              <a:ext cx="3767400" cy="681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983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167" y="1333153"/>
            <a:ext cx="7404490" cy="5472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7093" y="613073"/>
            <a:ext cx="6362639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Swallow tail: rotating Einstein (P&gt;0) </a:t>
            </a:r>
            <a:endParaRPr lang="en-GB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122" y="3226190"/>
            <a:ext cx="1879302" cy="989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685" y="1746673"/>
            <a:ext cx="3846874" cy="1252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11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1256" y="916301"/>
            <a:ext cx="9144064" cy="6059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en-GB" sz="2400" dirty="0" smtClean="0"/>
              <a:t>We reviewed the proposal of </a:t>
            </a:r>
            <a:r>
              <a:rPr lang="en-GB" sz="2400" b="1" dirty="0" smtClean="0"/>
              <a:t>horizon thermodynamics </a:t>
            </a:r>
            <a:r>
              <a:rPr lang="en-GB" sz="2400" dirty="0" smtClean="0"/>
              <a:t>showing the “</a:t>
            </a:r>
            <a:r>
              <a:rPr lang="en-GB" sz="2400" b="1" dirty="0" smtClean="0"/>
              <a:t>equivalence” </a:t>
            </a:r>
            <a:r>
              <a:rPr lang="en-GB" sz="2400" dirty="0" smtClean="0"/>
              <a:t>of thermodynamic first law and radial Einstein equation and extended it to rotating black hole </a:t>
            </a:r>
            <a:r>
              <a:rPr lang="en-GB" sz="2400" dirty="0" err="1" smtClean="0"/>
              <a:t>spacetimes</a:t>
            </a:r>
            <a:r>
              <a:rPr lang="en-GB" sz="2400" dirty="0" smtClean="0"/>
              <a:t>. </a:t>
            </a:r>
          </a:p>
          <a:p>
            <a:pPr marL="457200" indent="-457200">
              <a:lnSpc>
                <a:spcPct val="50000"/>
              </a:lnSpc>
              <a:buSzPct val="100000"/>
              <a:buFont typeface="+mj-lt"/>
              <a:buAutoNum type="arabicParenR"/>
            </a:pPr>
            <a:endParaRPr lang="en-GB" sz="2400" dirty="0"/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GB" sz="2400" dirty="0" smtClean="0"/>
              <a:t>The horizon first law is </a:t>
            </a:r>
            <a:r>
              <a:rPr lang="en-GB" sz="2400" b="1" dirty="0" err="1" smtClean="0"/>
              <a:t>cohomogeneity</a:t>
            </a:r>
            <a:r>
              <a:rPr lang="en-GB" sz="2400" b="1" dirty="0" smtClean="0"/>
              <a:t> one</a:t>
            </a:r>
            <a:r>
              <a:rPr lang="en-GB" sz="2400" dirty="0" smtClean="0"/>
              <a:t> (two in the rotating case)</a:t>
            </a:r>
          </a:p>
          <a:p>
            <a:pPr marL="457200" indent="-457200">
              <a:buSzPct val="100000"/>
              <a:buFont typeface="+mj-lt"/>
              <a:buAutoNum type="arabicParenR"/>
            </a:pPr>
            <a:endParaRPr lang="en-GB" sz="2400" dirty="0"/>
          </a:p>
          <a:p>
            <a:pPr marL="457200" indent="-457200">
              <a:buSzPct val="100000"/>
              <a:buFont typeface="+mj-lt"/>
              <a:buAutoNum type="arabicParenR"/>
            </a:pPr>
            <a:endParaRPr lang="en-GB" sz="2400" dirty="0" smtClean="0"/>
          </a:p>
          <a:p>
            <a:pPr marL="457200" indent="-457200">
              <a:buSzPct val="100000"/>
              <a:buFont typeface="+mj-lt"/>
              <a:buAutoNum type="arabicParenR"/>
            </a:pPr>
            <a:endParaRPr lang="en-GB" sz="2400" dirty="0"/>
          </a:p>
          <a:p>
            <a:pPr marL="457200" indent="-457200">
              <a:buSzPct val="100000"/>
              <a:buFont typeface="+mj-lt"/>
              <a:buAutoNum type="arabicParenR"/>
            </a:pPr>
            <a:endParaRPr lang="en-GB" sz="2400" dirty="0" smtClean="0"/>
          </a:p>
          <a:p>
            <a:pPr marL="457200" indent="-457200">
              <a:buSzPct val="100000"/>
              <a:buFont typeface="+mj-lt"/>
              <a:buAutoNum type="arabicParenR"/>
            </a:pPr>
            <a:endParaRPr lang="en-GB" sz="2400" dirty="0" smtClean="0"/>
          </a:p>
          <a:p>
            <a:pPr marL="457200" indent="-457200">
              <a:buSzPct val="100000"/>
              <a:buFont typeface="+mj-lt"/>
              <a:buAutoNum type="arabicParenR"/>
            </a:pPr>
            <a:endParaRPr lang="en-GB" sz="2400" dirty="0"/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GB" sz="2400" dirty="0" smtClean="0"/>
              <a:t>Essentially an </a:t>
            </a:r>
            <a:r>
              <a:rPr lang="en-GB" sz="2400" b="1" dirty="0" smtClean="0"/>
              <a:t>“equivalence class” </a:t>
            </a:r>
            <a:r>
              <a:rPr lang="en-GB" sz="2400" dirty="0" smtClean="0"/>
              <a:t>of </a:t>
            </a:r>
            <a:r>
              <a:rPr lang="en-GB" sz="2400" b="1" dirty="0" smtClean="0"/>
              <a:t>vacuum first laws </a:t>
            </a:r>
            <a:r>
              <a:rPr lang="en-GB" sz="2400" dirty="0" smtClean="0"/>
              <a:t>(written from a perspective of an observer who measures true temperature) </a:t>
            </a:r>
          </a:p>
          <a:p>
            <a:pPr marL="457200" indent="-457200">
              <a:buSzPct val="100000"/>
              <a:buFont typeface="+mj-lt"/>
              <a:buAutoNum type="arabicParenR"/>
            </a:pPr>
            <a:endParaRPr lang="en-GB" sz="2200" dirty="0"/>
          </a:p>
          <a:p>
            <a:pPr marL="457200" indent="-457200">
              <a:buSzPct val="100000"/>
              <a:buFont typeface="+mj-lt"/>
              <a:buAutoNum type="arabicParenR"/>
            </a:pPr>
            <a:endParaRPr lang="en-GB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469" y="3311384"/>
            <a:ext cx="4586164" cy="768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469" y="4141465"/>
            <a:ext cx="6375301" cy="8018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525823" y="69553"/>
            <a:ext cx="2850460" cy="57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u="sng" dirty="0" smtClean="0">
                <a:latin typeface="Arial" pitchFamily="34" charset="0"/>
                <a:cs typeface="Arial" pitchFamily="34" charset="0"/>
              </a:rPr>
              <a:t>IV) Summary</a:t>
            </a:r>
            <a:endParaRPr lang="en-GB" sz="34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482" y="6085090"/>
            <a:ext cx="4740301" cy="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35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3224" y="397049"/>
            <a:ext cx="8136904" cy="621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+mj-lt"/>
              <a:buAutoNum type="arabicParenR" startAt="4"/>
            </a:pPr>
            <a:r>
              <a:rPr lang="en-GB" sz="2400" dirty="0"/>
              <a:t>This implies </a:t>
            </a:r>
            <a:r>
              <a:rPr lang="en-GB" sz="2400" b="1" dirty="0"/>
              <a:t>universal</a:t>
            </a:r>
            <a:r>
              <a:rPr lang="en-GB" sz="2400" dirty="0"/>
              <a:t> thermodynamic behaviour (independent of matter content) that depends only on the </a:t>
            </a:r>
            <a:r>
              <a:rPr lang="en-GB" sz="2400" b="1" dirty="0"/>
              <a:t>gravitational theory</a:t>
            </a:r>
            <a:r>
              <a:rPr lang="en-GB" sz="2400" dirty="0"/>
              <a:t> in consideration. </a:t>
            </a:r>
          </a:p>
          <a:p>
            <a:pPr marL="457200" indent="-457200">
              <a:lnSpc>
                <a:spcPct val="50000"/>
              </a:lnSpc>
              <a:buSzPct val="100000"/>
              <a:buFont typeface="+mj-lt"/>
              <a:buAutoNum type="arabicParenR" startAt="4"/>
            </a:pPr>
            <a:endParaRPr lang="en-GB" sz="2400" dirty="0"/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arenR" startAt="4"/>
            </a:pPr>
            <a:endParaRPr lang="en-GB" sz="2400" dirty="0" smtClean="0"/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arenR" startAt="4"/>
            </a:pPr>
            <a:endParaRPr lang="en-GB" sz="2400" dirty="0" smtClean="0"/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arenR" startAt="4"/>
            </a:pPr>
            <a:endParaRPr lang="en-GB" sz="2400" dirty="0"/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arenR" startAt="4"/>
            </a:pPr>
            <a:endParaRPr lang="en-GB" sz="2400" dirty="0" smtClean="0"/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arenR" startAt="4"/>
            </a:pPr>
            <a:r>
              <a:rPr lang="en-GB" sz="2400" dirty="0" smtClean="0"/>
              <a:t>Interesting </a:t>
            </a:r>
            <a:r>
              <a:rPr lang="en-GB" sz="2400" dirty="0"/>
              <a:t>phase transitions are observed in Lovelock case (isolated critical point, </a:t>
            </a:r>
            <a:r>
              <a:rPr lang="en-GB" sz="2400" dirty="0" smtClean="0"/>
              <a:t>triple points,..). </a:t>
            </a:r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arenR" startAt="4"/>
            </a:pPr>
            <a:endParaRPr lang="en-GB" sz="2400" dirty="0"/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arenR" startAt="4"/>
            </a:pPr>
            <a:r>
              <a:rPr lang="en-GB" sz="2400" dirty="0" smtClean="0"/>
              <a:t>Compared </a:t>
            </a:r>
            <a:r>
              <a:rPr lang="en-GB" sz="2400" dirty="0"/>
              <a:t>to the extended phase space thermodynamics of </a:t>
            </a:r>
            <a:r>
              <a:rPr lang="en-GB" sz="2400" dirty="0" err="1"/>
              <a:t>AdS</a:t>
            </a:r>
            <a:r>
              <a:rPr lang="en-GB" sz="2400" dirty="0"/>
              <a:t> black holes adjusting P more natural? </a:t>
            </a:r>
          </a:p>
          <a:p>
            <a:pPr marL="457200" indent="-457200">
              <a:lnSpc>
                <a:spcPct val="50000"/>
              </a:lnSpc>
              <a:buSzPct val="100000"/>
              <a:buFont typeface="+mj-lt"/>
              <a:buAutoNum type="arabicParenR" startAt="4"/>
            </a:pPr>
            <a:endParaRPr lang="en-GB" sz="2400" dirty="0"/>
          </a:p>
          <a:p>
            <a:pPr marL="457200" indent="-457200">
              <a:buSzPct val="100000"/>
              <a:buFont typeface="+mj-lt"/>
              <a:buAutoNum type="arabicParenR" startAt="4"/>
            </a:pPr>
            <a:endParaRPr lang="en-GB" sz="2400" dirty="0" smtClean="0"/>
          </a:p>
          <a:p>
            <a:pPr marL="457200" indent="-457200">
              <a:buSzPct val="100000"/>
              <a:buFont typeface="+mj-lt"/>
              <a:buAutoNum type="arabicParenR" startAt="4"/>
            </a:pPr>
            <a:r>
              <a:rPr lang="en-GB" sz="2400" dirty="0" smtClean="0"/>
              <a:t>What </a:t>
            </a:r>
            <a:r>
              <a:rPr lang="en-GB" sz="2400" dirty="0"/>
              <a:t>about a more general rotating ansatz? What is the physical meaning of surface tension sigma?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453" y="1693193"/>
            <a:ext cx="4674414" cy="10451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34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14189" y="469057"/>
            <a:ext cx="9289032" cy="620693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b="1" u="sng" dirty="0" smtClean="0"/>
              <a:t>I) Gravitational dynamics and thermodynamics: some references</a:t>
            </a:r>
            <a:endParaRPr lang="en-GB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36491" y="1909217"/>
            <a:ext cx="7776864" cy="38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Black hole thermodynamics: How do the completely classical Einstein equations know about QFT?</a:t>
            </a:r>
          </a:p>
          <a:p>
            <a:pPr marL="514350" indent="-514350">
              <a:buClrTx/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Sakharov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(1967):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spacetime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emerges as a MF approximation of underlying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microscopics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similar to how hydrodynamics emerges from molecular physics.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Can we understand gravity from thermodynamic viewpoint?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8325" y="5917682"/>
            <a:ext cx="8280920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R. G.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Connections between gravitational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dynamics and thermodynamics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J. Phys. Conf. Ser.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484 (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2014) 012003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726357" y="1549131"/>
            <a:ext cx="799197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C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Einstein equations an equation of state?</a:t>
            </a:r>
            <a:endParaRPr lang="en-CA" sz="24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50772" y="360300"/>
            <a:ext cx="8216597" cy="1136508"/>
            <a:chOff x="817425" y="397049"/>
            <a:chExt cx="8216597" cy="1136508"/>
          </a:xfrm>
        </p:grpSpPr>
        <p:sp>
          <p:nvSpPr>
            <p:cNvPr id="2" name="Rectangle 1"/>
            <p:cNvSpPr/>
            <p:nvPr/>
          </p:nvSpPr>
          <p:spPr>
            <a:xfrm>
              <a:off x="1042052" y="897357"/>
              <a:ext cx="7991970" cy="636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SzPct val="100000"/>
                <a:buFont typeface="Arial" panose="020B0604020202020204" pitchFamily="34" charset="0"/>
                <a:buChar char="•"/>
              </a:pPr>
              <a:r>
                <a:rPr lang="en-CA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T. Jacobson, </a:t>
              </a:r>
              <a:r>
                <a:rPr lang="en-CA" sz="19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Thermodynamics of space-time: The Einstein equation of state</a:t>
              </a:r>
              <a:r>
                <a:rPr lang="en-CA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Phys. Rev. Lett. 75 (1995) 1260, gr-qc/9504004.</a:t>
              </a:r>
              <a:endParaRPr lang="en-CA" sz="19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17425" y="397049"/>
              <a:ext cx="8109731" cy="435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>
                <a:buClrTx/>
                <a:buSzPct val="100000"/>
                <a:buFont typeface="+mj-lt"/>
                <a:buAutoNum type="arabicParenR"/>
              </a:pPr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Local </a:t>
              </a:r>
              <a:r>
                <a:rPr lang="en-US" sz="2400" b="1" u="sng" dirty="0" err="1">
                  <a:latin typeface="Arial" pitchFamily="34" charset="0"/>
                  <a:cs typeface="Arial" pitchFamily="34" charset="0"/>
                </a:rPr>
                <a:t>Rindler</a:t>
              </a:r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 horizon: Jacobson’s argument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50772" y="2292305"/>
            <a:ext cx="8722163" cy="5270545"/>
            <a:chOff x="862261" y="2413273"/>
            <a:chExt cx="8722163" cy="5270545"/>
          </a:xfrm>
        </p:grpSpPr>
        <p:sp>
          <p:nvSpPr>
            <p:cNvPr id="3" name="TextovéPole 2"/>
            <p:cNvSpPr txBox="1"/>
            <p:nvPr/>
          </p:nvSpPr>
          <p:spPr>
            <a:xfrm>
              <a:off x="862261" y="2413273"/>
              <a:ext cx="7776864" cy="5270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50000"/>
                </a:lnSpc>
                <a:buClrTx/>
                <a:buSzPct val="100000"/>
                <a:buFont typeface="+mj-lt"/>
                <a:buAutoNum type="arabicParenR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lnSpc>
                  <a:spcPct val="50000"/>
                </a:lnSpc>
                <a:buClrTx/>
                <a:buSzPct val="100000"/>
                <a:buFont typeface="+mj-lt"/>
                <a:buAutoNum type="arabicParenR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ClrTx/>
                <a:buSzPct val="100000"/>
                <a:buFont typeface="+mj-lt"/>
                <a:buAutoNum type="arabicParenR" startAt="2"/>
              </a:pPr>
              <a:r>
                <a:rPr lang="en-US" sz="2400" b="1" u="sng" dirty="0" smtClean="0">
                  <a:latin typeface="Arial" pitchFamily="34" charset="0"/>
                  <a:cs typeface="Arial" pitchFamily="34" charset="0"/>
                </a:rPr>
                <a:t>Black </a:t>
              </a:r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hole horizon: “horizon thermodynamics</a:t>
              </a:r>
              <a:r>
                <a:rPr lang="en-US" sz="2400" b="1" u="sng" dirty="0" smtClean="0">
                  <a:latin typeface="Arial" pitchFamily="34" charset="0"/>
                  <a:cs typeface="Arial" pitchFamily="34" charset="0"/>
                </a:rPr>
                <a:t>”</a:t>
              </a:r>
            </a:p>
            <a:p>
              <a:pPr marL="514350" indent="-514350">
                <a:buClrTx/>
                <a:buSzPct val="100000"/>
                <a:buFont typeface="+mj-lt"/>
                <a:buAutoNum type="arabicParenR" startAt="2"/>
              </a:pPr>
              <a:endParaRPr lang="en-US" sz="2400" b="1" u="sng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ClrTx/>
                <a:buSzPct val="100000"/>
                <a:buFont typeface="+mj-lt"/>
                <a:buAutoNum type="arabicParenR" startAt="2"/>
              </a:pPr>
              <a:endParaRPr lang="en-US" sz="2400" b="1" u="sng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ClrTx/>
                <a:buSzPct val="100000"/>
                <a:buFont typeface="+mj-lt"/>
                <a:buAutoNum type="arabicParenR" startAt="2"/>
              </a:pPr>
              <a:endParaRPr lang="en-US" sz="2400" b="1" u="sng" dirty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ClrTx/>
                <a:buSzPct val="100000"/>
                <a:buFont typeface="+mj-lt"/>
                <a:buAutoNum type="arabicParenR" startAt="2"/>
              </a:pPr>
              <a:endParaRPr lang="en-US" sz="2400" b="1" u="sng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ClrTx/>
                <a:buSzPct val="100000"/>
                <a:buFont typeface="+mj-lt"/>
                <a:buAutoNum type="arabicParenR" startAt="2"/>
              </a:pPr>
              <a:endParaRPr lang="en-US" sz="2400" b="1" u="sng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ClrTx/>
                <a:buSzPct val="100000"/>
                <a:buFont typeface="+mj-lt"/>
                <a:buAutoNum type="arabicParenR" startAt="2"/>
              </a:pPr>
              <a:endParaRPr lang="en-US" sz="2400" b="1" u="sng" dirty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ClrTx/>
                <a:buSzPct val="100000"/>
                <a:buFont typeface="+mj-lt"/>
                <a:buAutoNum type="arabicParenR" startAt="2"/>
              </a:pPr>
              <a:endParaRPr lang="en-US" sz="2400" b="1" u="sng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ClrTx/>
                <a:buSzPct val="100000"/>
                <a:buFont typeface="+mj-lt"/>
                <a:buAutoNum type="arabicParenR" startAt="2"/>
              </a:pPr>
              <a:r>
                <a:rPr lang="en-US" sz="2400" b="1" u="sng" dirty="0" smtClean="0">
                  <a:latin typeface="Arial" pitchFamily="34" charset="0"/>
                  <a:cs typeface="Arial" pitchFamily="34" charset="0"/>
                </a:rPr>
                <a:t>Apparent horizon in FRW</a:t>
              </a:r>
            </a:p>
            <a:p>
              <a:pPr>
                <a:buClrTx/>
                <a:buSzPct val="100000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ClrTx/>
                <a:buSzPct val="100000"/>
                <a:buFont typeface="+mj-lt"/>
                <a:buAutoNum type="arabicParenR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ClrTx/>
                <a:buSzPct val="100000"/>
                <a:buFont typeface="+mj-lt"/>
                <a:buAutoNum type="arabicParenR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ClrTx/>
                <a:buSzPct val="100000"/>
                <a:buFont typeface="+mj-lt"/>
                <a:buAutoNum type="arabicParenR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ClrTx/>
                <a:buSzPct val="100000"/>
                <a:buFont typeface="+mj-lt"/>
                <a:buAutoNum type="arabicParenR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05798" y="6109624"/>
              <a:ext cx="8278626" cy="908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CA" sz="1900" dirty="0">
                  <a:latin typeface="Arial" panose="020B0604020202020204" pitchFamily="34" charset="0"/>
                  <a:cs typeface="Arial" panose="020B0604020202020204" pitchFamily="34" charset="0"/>
                </a:rPr>
                <a:t>M. Akbar and R.-G. </a:t>
              </a:r>
              <a:r>
                <a:rPr lang="en-CA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Cai</a:t>
              </a:r>
              <a:r>
                <a:rPr lang="en-CA" sz="19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CA" sz="1900" i="1" dirty="0">
                  <a:latin typeface="Arial" panose="020B0604020202020204" pitchFamily="34" charset="0"/>
                  <a:cs typeface="Arial" panose="020B0604020202020204" pitchFamily="34" charset="0"/>
                </a:rPr>
                <a:t>Thermodynamic Behavior </a:t>
              </a:r>
              <a:r>
                <a:rPr lang="en-CA" sz="19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CA" sz="19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Friedmann</a:t>
              </a:r>
              <a:r>
                <a:rPr lang="en-CA" sz="19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A" sz="1900" i="1" dirty="0">
                  <a:latin typeface="Arial" panose="020B0604020202020204" pitchFamily="34" charset="0"/>
                  <a:cs typeface="Arial" panose="020B0604020202020204" pitchFamily="34" charset="0"/>
                </a:rPr>
                <a:t>Equations at Apparent Horizon of </a:t>
              </a:r>
              <a:r>
                <a:rPr lang="en-CA" sz="19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FRW </a:t>
              </a:r>
              <a:r>
                <a:rPr lang="fr-FR" sz="19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Universe</a:t>
              </a:r>
              <a:r>
                <a:rPr lang="fr-FR" sz="1900" dirty="0">
                  <a:latin typeface="Arial" panose="020B0604020202020204" pitchFamily="34" charset="0"/>
                  <a:cs typeface="Arial" panose="020B0604020202020204" pitchFamily="34" charset="0"/>
                </a:rPr>
                <a:t>, Phys. </a:t>
              </a:r>
              <a:r>
                <a:rPr lang="fr-FR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Rev</a:t>
              </a:r>
              <a:r>
                <a:rPr lang="fr-FR" sz="1900" dirty="0">
                  <a:latin typeface="Arial" panose="020B0604020202020204" pitchFamily="34" charset="0"/>
                  <a:cs typeface="Arial" panose="020B0604020202020204" pitchFamily="34" charset="0"/>
                </a:rPr>
                <a:t>. D75 (2007) 084003</a:t>
              </a:r>
              <a:r>
                <a:rPr lang="fr-FR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CA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hep-</a:t>
              </a:r>
              <a:r>
                <a:rPr lang="en-CA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CA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/0609128.</a:t>
              </a:r>
              <a:endParaRPr lang="en-CA" sz="1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20964" y="3413642"/>
              <a:ext cx="8467732" cy="2296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CA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T. </a:t>
              </a:r>
              <a:r>
                <a:rPr lang="en-CA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Padmanabhan</a:t>
              </a:r>
              <a:r>
                <a:rPr lang="en-CA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CA" sz="19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Classical and quantum thermodynamics of horizons in spherically symmetric space-times</a:t>
              </a:r>
              <a:r>
                <a:rPr lang="en-CA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Class. Quant. </a:t>
              </a:r>
              <a:r>
                <a:rPr lang="en-CA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Grav</a:t>
              </a:r>
              <a:r>
                <a:rPr lang="en-CA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19 (2002) 5387.</a:t>
              </a: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CA" sz="19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CA" sz="1900" dirty="0">
                  <a:latin typeface="Arial" panose="020B0604020202020204" pitchFamily="34" charset="0"/>
                  <a:cs typeface="Arial" panose="020B0604020202020204" pitchFamily="34" charset="0"/>
                </a:rPr>
                <a:t>D. </a:t>
              </a:r>
              <a:r>
                <a:rPr lang="en-CA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Kothawala</a:t>
              </a:r>
              <a:r>
                <a:rPr lang="en-CA" sz="1900" dirty="0">
                  <a:latin typeface="Arial" panose="020B0604020202020204" pitchFamily="34" charset="0"/>
                  <a:cs typeface="Arial" panose="020B0604020202020204" pitchFamily="34" charset="0"/>
                </a:rPr>
                <a:t>, S. Sarkar, and T. </a:t>
              </a:r>
              <a:r>
                <a:rPr lang="en-CA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Padmanabhan</a:t>
              </a:r>
              <a:r>
                <a:rPr lang="en-CA" sz="1900" i="1" dirty="0">
                  <a:latin typeface="Arial" panose="020B0604020202020204" pitchFamily="34" charset="0"/>
                  <a:cs typeface="Arial" panose="020B0604020202020204" pitchFamily="34" charset="0"/>
                </a:rPr>
                <a:t>, Einstein's equations as a thermodynamic identity: The Cases of stationary axisymmetric horizons and evolving spherically symmetric horizons</a:t>
              </a:r>
              <a:r>
                <a:rPr lang="en-CA" sz="1900" dirty="0">
                  <a:latin typeface="Arial" panose="020B0604020202020204" pitchFamily="34" charset="0"/>
                  <a:cs typeface="Arial" panose="020B0604020202020204" pitchFamily="34" charset="0"/>
                </a:rPr>
                <a:t>, Phys. Lett</a:t>
              </a:r>
              <a:r>
                <a:rPr lang="en-CA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CA" sz="1900" dirty="0">
                  <a:latin typeface="Arial" panose="020B0604020202020204" pitchFamily="34" charset="0"/>
                  <a:cs typeface="Arial" panose="020B0604020202020204" pitchFamily="34" charset="0"/>
                </a:rPr>
                <a:t>B652 (2007) </a:t>
              </a:r>
              <a:r>
                <a:rPr lang="en-CA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338.</a:t>
              </a:r>
              <a:endParaRPr lang="en-CA" sz="1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CA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C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06477" y="2029630"/>
            <a:ext cx="4680520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developments: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Maulik’s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talk</a:t>
            </a:r>
            <a:endParaRPr lang="en-CA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647550" y="125010"/>
            <a:ext cx="8352928" cy="620693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500" b="1" u="sng" dirty="0" smtClean="0"/>
              <a:t>II) Horizon thermodynamics</a:t>
            </a:r>
            <a:endParaRPr lang="en-GB" sz="3500" b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934269" y="829097"/>
            <a:ext cx="8712968" cy="6522597"/>
            <a:chOff x="862261" y="778991"/>
            <a:chExt cx="8712968" cy="65225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4226" y="1287918"/>
              <a:ext cx="5501126" cy="1015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6729" y="2390559"/>
              <a:ext cx="2277000" cy="546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2261" y="778991"/>
              <a:ext cx="8712968" cy="4557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Consider a spherically symmetric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spacetime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Identify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total pressure P with              component </a:t>
              </a:r>
            </a:p>
            <a:p>
              <a:pPr>
                <a:buSzPct val="100000"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of energy-momentum tensor evaluated on the horizon</a:t>
              </a: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Then the radial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grav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. field equation rewrites as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Universal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and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cohomogeneity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-1: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</a:pPr>
              <a:endParaRPr lang="en-CA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91820" y="2445647"/>
              <a:ext cx="4584909" cy="435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w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ith an horizon determined from</a:t>
              </a:r>
              <a:endParaRPr lang="en-CA" sz="2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4749" y="3013684"/>
              <a:ext cx="885573" cy="543798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1150293" y="5133397"/>
              <a:ext cx="8208912" cy="2168191"/>
              <a:chOff x="1078285" y="5190227"/>
              <a:chExt cx="8208912" cy="216819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78285" y="5190227"/>
                <a:ext cx="8208912" cy="21681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38325" y="5570573"/>
                <a:ext cx="3977371" cy="43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100000"/>
                </a:pPr>
                <a:r>
                  <a:rPr lang="en-US" sz="2400" b="1" u="sng" dirty="0">
                    <a:latin typeface="Arial" pitchFamily="34" charset="0"/>
                    <a:cs typeface="Arial" pitchFamily="34" charset="0"/>
                  </a:rPr>
                  <a:t>Horizon equation of </a:t>
                </a:r>
                <a:r>
                  <a:rPr lang="en-US" sz="2400" b="1" u="sng" dirty="0" smtClean="0">
                    <a:latin typeface="Arial" pitchFamily="34" charset="0"/>
                    <a:cs typeface="Arial" pitchFamily="34" charset="0"/>
                  </a:rPr>
                  <a:t>state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2781" y="5393055"/>
                <a:ext cx="2556284" cy="7619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1438325" y="6445369"/>
                <a:ext cx="2763898" cy="43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u="sng" dirty="0">
                    <a:latin typeface="Arial" pitchFamily="34" charset="0"/>
                    <a:cs typeface="Arial" pitchFamily="34" charset="0"/>
                  </a:rPr>
                  <a:t>Horizon first </a:t>
                </a:r>
                <a:r>
                  <a:rPr lang="en-US" sz="2400" b="1" u="sng" dirty="0" smtClean="0">
                    <a:latin typeface="Arial" pitchFamily="34" charset="0"/>
                    <a:cs typeface="Arial" pitchFamily="34" charset="0"/>
                  </a:rPr>
                  <a:t>law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: </a:t>
                </a:r>
                <a:endParaRPr lang="en-CA" sz="2400" b="1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2006" y="6297248"/>
                <a:ext cx="3767400" cy="681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919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0213" y="831951"/>
            <a:ext cx="9132242" cy="6618671"/>
            <a:chOff x="403443" y="229499"/>
            <a:chExt cx="9132242" cy="6618671"/>
          </a:xfrm>
        </p:grpSpPr>
        <p:sp>
          <p:nvSpPr>
            <p:cNvPr id="2" name="Rectangle 1"/>
            <p:cNvSpPr/>
            <p:nvPr/>
          </p:nvSpPr>
          <p:spPr>
            <a:xfrm>
              <a:off x="403443" y="229499"/>
              <a:ext cx="6813917" cy="66186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The radial Einstein equation</a:t>
              </a: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Horizon is a regular null surface</a:t>
              </a: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Temperature reads</a:t>
              </a: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Identify the total pressure as </a:t>
              </a: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We recover the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u="sng" dirty="0" smtClean="0">
                  <a:latin typeface="Arial" pitchFamily="34" charset="0"/>
                  <a:cs typeface="Arial" pitchFamily="34" charset="0"/>
                </a:rPr>
                <a:t>Horizon </a:t>
              </a:r>
              <a:r>
                <a:rPr lang="en-US" sz="2400" b="1" u="sng" dirty="0"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sz="2400" b="1" u="sng" dirty="0" smtClean="0">
                  <a:latin typeface="Arial" pitchFamily="34" charset="0"/>
                  <a:cs typeface="Arial" pitchFamily="34" charset="0"/>
                </a:rPr>
                <a:t>quation of State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7915" y="2624435"/>
              <a:ext cx="5041752" cy="93702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0195" y="4125918"/>
              <a:ext cx="3042900" cy="759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0510" y="4207867"/>
              <a:ext cx="2552011" cy="5953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8883" y="4068157"/>
              <a:ext cx="1636802" cy="8321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68256" y="1882636"/>
              <a:ext cx="1693108" cy="53699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48397" y="1882636"/>
              <a:ext cx="2318325" cy="525124"/>
            </a:xfrm>
            <a:prstGeom prst="rect">
              <a:avLst/>
            </a:prstGeom>
          </p:spPr>
        </p:pic>
      </p:grp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955164" y="211258"/>
            <a:ext cx="8352928" cy="620693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300" b="1" u="sng" dirty="0" smtClean="0"/>
              <a:t>Black holes in </a:t>
            </a:r>
            <a:r>
              <a:rPr lang="en-GB" sz="3300" b="1" u="sng" dirty="0" smtClean="0"/>
              <a:t>Einstein </a:t>
            </a:r>
            <a:r>
              <a:rPr lang="en-GB" sz="3300" b="1" u="sng" dirty="0" smtClean="0"/>
              <a:t>gravity</a:t>
            </a:r>
            <a:endParaRPr lang="en-GB" sz="3300" b="1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1955" y="6066926"/>
            <a:ext cx="2380500" cy="121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5295026" y="6475678"/>
            <a:ext cx="1896673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ith volume </a:t>
            </a:r>
            <a:endParaRPr lang="en-CA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2381" y="1307624"/>
            <a:ext cx="4752528" cy="1056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2455" y="1486406"/>
            <a:ext cx="2225657" cy="620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7733" y="6116479"/>
            <a:ext cx="3894862" cy="12217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61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055237" y="3769766"/>
            <a:ext cx="5295856" cy="1955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893317" y="110470"/>
            <a:ext cx="8352928" cy="620693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 b="1" u="sng" dirty="0" smtClean="0"/>
              <a:t>Horizon first law</a:t>
            </a:r>
            <a:endParaRPr lang="en-GB" sz="30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350944" y="685081"/>
            <a:ext cx="6788269" cy="7649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Starting from the horizon equation of state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let’s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identify the entropy as quarter of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area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Multiply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 we recovered </a:t>
            </a:r>
          </a:p>
          <a:p>
            <a:pPr>
              <a:buSzPct val="10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horizon first law: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236" y="1149979"/>
            <a:ext cx="2978778" cy="931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072" y="6152505"/>
            <a:ext cx="4577330" cy="8276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ight Arrow 11"/>
          <p:cNvSpPr/>
          <p:nvPr/>
        </p:nvSpPr>
        <p:spPr>
          <a:xfrm>
            <a:off x="4822299" y="2851012"/>
            <a:ext cx="671544" cy="317373"/>
          </a:xfrm>
          <a:prstGeom prst="rightArrow">
            <a:avLst>
              <a:gd name="adj1" fmla="val 50000"/>
              <a:gd name="adj2" fmla="val 8705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178" y="2700738"/>
            <a:ext cx="3046408" cy="79012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090631" y="3809341"/>
            <a:ext cx="5069575" cy="1846119"/>
            <a:chOff x="3022501" y="4238042"/>
            <a:chExt cx="5069575" cy="1841028"/>
          </a:xfrm>
        </p:grpSpPr>
        <p:sp>
          <p:nvSpPr>
            <p:cNvPr id="16" name="Rectangle 15"/>
            <p:cNvSpPr/>
            <p:nvPr/>
          </p:nvSpPr>
          <p:spPr>
            <a:xfrm>
              <a:off x="3022501" y="5437486"/>
              <a:ext cx="5058458" cy="6415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2501" y="4238042"/>
              <a:ext cx="5069575" cy="12389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1651" y="5458088"/>
              <a:ext cx="703800" cy="551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45607" y="5520716"/>
              <a:ext cx="765900" cy="540800"/>
            </a:xfrm>
            <a:prstGeom prst="rect">
              <a:avLst/>
            </a:prstGeom>
          </p:spPr>
        </p:pic>
        <p:sp>
          <p:nvSpPr>
            <p:cNvPr id="15" name="Left Brace 14"/>
            <p:cNvSpPr/>
            <p:nvPr/>
          </p:nvSpPr>
          <p:spPr>
            <a:xfrm rot="16200000">
              <a:off x="5092029" y="4496572"/>
              <a:ext cx="399869" cy="1580319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Left Brace 16"/>
            <p:cNvSpPr/>
            <p:nvPr/>
          </p:nvSpPr>
          <p:spPr>
            <a:xfrm rot="16200000">
              <a:off x="7263626" y="4802042"/>
              <a:ext cx="399869" cy="1054984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4599" y="1325205"/>
            <a:ext cx="1697400" cy="62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1063" y="2583013"/>
            <a:ext cx="2561915" cy="96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823324" y="213277"/>
            <a:ext cx="8611917" cy="7042910"/>
            <a:chOff x="936469" y="341586"/>
            <a:chExt cx="8611917" cy="7042910"/>
          </a:xfrm>
        </p:grpSpPr>
        <p:sp>
          <p:nvSpPr>
            <p:cNvPr id="2" name="Text Box 1"/>
            <p:cNvSpPr txBox="1">
              <a:spLocks noChangeArrowheads="1"/>
            </p:cNvSpPr>
            <p:nvPr/>
          </p:nvSpPr>
          <p:spPr bwMode="auto">
            <a:xfrm>
              <a:off x="1018926" y="341586"/>
              <a:ext cx="8352928" cy="620693"/>
            </a:xfrm>
            <a:prstGeom prst="rect">
              <a:avLst/>
            </a:prstGeom>
            <a:noFill/>
            <a:ln w="36000">
              <a:noFill/>
              <a:round/>
              <a:headEnd type="triangle" w="med" len="med"/>
              <a:tailEnd/>
            </a:ln>
            <a:effectLst/>
          </p:spPr>
          <p:txBody>
            <a:bodyPr lIns="90000" tIns="45000" rIns="90000" bIns="45000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</a:pPr>
              <a:r>
                <a:rPr lang="en-GB" sz="3000" b="1" u="sng" dirty="0" smtClean="0"/>
                <a:t>Horizon thermodynamics in Einstein gravity</a:t>
              </a:r>
              <a:endParaRPr lang="en-GB" sz="3000" b="1" u="sng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18926" y="1104904"/>
              <a:ext cx="8529460" cy="1360681"/>
              <a:chOff x="1139939" y="955335"/>
              <a:chExt cx="8529460" cy="136068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351426" y="982702"/>
                <a:ext cx="7317973" cy="1333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The radial Einstein equation where P is identified with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Trr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component of stress tensor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Identification of T, S, and V by 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other criteria 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39939" y="955335"/>
                <a:ext cx="1037463" cy="43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100000"/>
                </a:pPr>
                <a:r>
                  <a:rPr lang="en-US" sz="2400" b="1" u="sng" dirty="0" smtClean="0">
                    <a:latin typeface="Arial" pitchFamily="34" charset="0"/>
                    <a:cs typeface="Arial" pitchFamily="34" charset="0"/>
                  </a:rPr>
                  <a:t>Input:</a:t>
                </a:r>
                <a:endParaRPr lang="en-US" sz="2400" b="1" u="sng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36469" y="2645988"/>
              <a:ext cx="8611917" cy="4738508"/>
              <a:chOff x="1022179" y="2586171"/>
              <a:chExt cx="8611917" cy="473850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022179" y="2586171"/>
                <a:ext cx="1293944" cy="43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100000"/>
                </a:pPr>
                <a:r>
                  <a:rPr lang="en-US" sz="2400" b="1" u="sng" dirty="0" smtClean="0">
                    <a:latin typeface="Arial" pitchFamily="34" charset="0"/>
                    <a:cs typeface="Arial" pitchFamily="34" charset="0"/>
                  </a:rPr>
                  <a:t>Output:</a:t>
                </a:r>
                <a:endParaRPr lang="en-US" sz="2400" b="1" u="sng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316123" y="2600885"/>
                <a:ext cx="7317973" cy="352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Identification of 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horizon energy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E</a:t>
                </a: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Universal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(matter independent) horizon equations that depend only on the 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gravitational theory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considered</a:t>
                </a:r>
              </a:p>
              <a:p>
                <a:pPr>
                  <a:buSzPct val="100000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sz="24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41778" y="3042266"/>
                <a:ext cx="1821600" cy="1066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5258002" y="3235498"/>
                <a:ext cx="3677399" cy="77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SzPct val="100000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Misner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-Sharp mass evaluated on the horizon)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5146" y="6569514"/>
                <a:ext cx="4176464" cy="7551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9436" y="5480013"/>
              <a:ext cx="4674414" cy="10451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1" name="Rectangle 30"/>
          <p:cNvSpPr/>
          <p:nvPr/>
        </p:nvSpPr>
        <p:spPr>
          <a:xfrm>
            <a:off x="7486997" y="6734010"/>
            <a:ext cx="2304255" cy="69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End of story!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7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845113" y="877520"/>
            <a:ext cx="8352928" cy="620693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lIns="90000" tIns="45000" rIns="90000" bIns="45000"/>
          <a:lstStyle/>
          <a:p>
            <a:pPr marL="0" lvl="1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000" b="1" u="sng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3000" b="1" u="sng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3000" b="1" u="sng" dirty="0" smtClean="0">
                <a:latin typeface="Arial" pitchFamily="34" charset="0"/>
                <a:cs typeface="Arial" pitchFamily="34" charset="0"/>
              </a:rPr>
              <a:t>Free energy </a:t>
            </a:r>
            <a:r>
              <a:rPr lang="en-US" sz="3000" b="1" u="sng" dirty="0">
                <a:latin typeface="Arial" pitchFamily="34" charset="0"/>
                <a:cs typeface="Arial" pitchFamily="34" charset="0"/>
              </a:rPr>
              <a:t>&amp; </a:t>
            </a:r>
            <a:r>
              <a:rPr lang="en-US" sz="3000" b="1" u="sng" dirty="0" smtClean="0">
                <a:latin typeface="Arial" pitchFamily="34" charset="0"/>
                <a:cs typeface="Arial" pitchFamily="34" charset="0"/>
              </a:rPr>
              <a:t>Universal thermodynamic </a:t>
            </a:r>
            <a:r>
              <a:rPr lang="en-US" sz="3000" b="1" u="sng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3000" b="1" u="sng" dirty="0" smtClean="0">
                <a:latin typeface="Arial" pitchFamily="34" charset="0"/>
                <a:cs typeface="Arial" pitchFamily="34" charset="0"/>
              </a:rPr>
              <a:t>ehavior</a:t>
            </a:r>
            <a:endParaRPr lang="en-US" sz="3000" b="1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9799" y="1837209"/>
            <a:ext cx="8077852" cy="5194463"/>
            <a:chOff x="999799" y="1649424"/>
            <a:chExt cx="8077852" cy="51944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0613" y="3022518"/>
              <a:ext cx="4222800" cy="712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99799" y="1649424"/>
              <a:ext cx="8077852" cy="28402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Define the Gibbs free energy (Legendre transform of E)</a:t>
              </a: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SzPct val="100000"/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Can plot it parametrically using the equation of state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022501" y="3220031"/>
              <a:ext cx="671544" cy="317373"/>
            </a:xfrm>
            <a:prstGeom prst="rightArrow">
              <a:avLst>
                <a:gd name="adj1" fmla="val 50000"/>
                <a:gd name="adj2" fmla="val 8705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92D05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2381" y="2111435"/>
              <a:ext cx="6396301" cy="769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2381" y="4602260"/>
              <a:ext cx="4608512" cy="10290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2381" y="5743893"/>
              <a:ext cx="3528392" cy="1099994"/>
            </a:xfrm>
            <a:prstGeom prst="rect">
              <a:avLst/>
            </a:prstGeom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845113" y="166294"/>
            <a:ext cx="8352928" cy="620693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500" b="1" u="sng" dirty="0" smtClean="0"/>
              <a:t>III</a:t>
            </a:r>
            <a:r>
              <a:rPr lang="en-GB" sz="3500" b="1" u="sng" dirty="0" smtClean="0"/>
              <a:t>) </a:t>
            </a:r>
            <a:r>
              <a:rPr lang="en-GB" sz="3500" b="1" u="sng" dirty="0" smtClean="0"/>
              <a:t>Some remarks</a:t>
            </a:r>
            <a:endParaRPr lang="en-GB" sz="3500" b="1" u="sng" dirty="0"/>
          </a:p>
        </p:txBody>
      </p:sp>
    </p:spTree>
    <p:extLst>
      <p:ext uri="{BB962C8B-B14F-4D97-AF65-F5344CB8AC3E}">
        <p14:creationId xmlns:p14="http://schemas.microsoft.com/office/powerpoint/2010/main" val="34737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10826</TotalTime>
  <Words>1147</Words>
  <Application>Microsoft Office PowerPoint</Application>
  <PresentationFormat>Custom</PresentationFormat>
  <Paragraphs>271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 Unicode MS</vt:lpstr>
      <vt:lpstr>Arial</vt:lpstr>
      <vt:lpstr>Britannic Bold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david kubiznak</dc:creator>
  <cp:lastModifiedBy>dkubiznak</cp:lastModifiedBy>
  <cp:revision>1361</cp:revision>
  <dcterms:modified xsi:type="dcterms:W3CDTF">2016-05-18T16:45:26Z</dcterms:modified>
</cp:coreProperties>
</file>